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5" r:id="rId4"/>
    <p:sldId id="267" r:id="rId5"/>
    <p:sldId id="266" r:id="rId6"/>
    <p:sldId id="259" r:id="rId7"/>
    <p:sldId id="263" r:id="rId8"/>
    <p:sldId id="261" r:id="rId9"/>
    <p:sldId id="264" r:id="rId10"/>
    <p:sldId id="268" r:id="rId11"/>
    <p:sldId id="260" r:id="rId12"/>
    <p:sldId id="258"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p:scale>
          <a:sx n="66" d="100"/>
          <a:sy n="66" d="100"/>
        </p:scale>
        <p:origin x="-127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28.06.2019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28.06.2019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pl_shkola-6@mail.ru"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microsoft.com/office/2007/relationships/hdphoto" Target="../media/hdphoto3.wdp"/><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15125" y="833847"/>
            <a:ext cx="5904656" cy="792088"/>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74396" y="1741571"/>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2"/>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12" y="221779"/>
            <a:ext cx="107112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894" y="221779"/>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07894" y="1466200"/>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№5 (9)</a:t>
            </a:r>
          </a:p>
          <a:p>
            <a:pPr algn="ctr"/>
            <a:r>
              <a:rPr lang="kk-KZ" sz="1200" dirty="0" smtClean="0"/>
              <a:t> 2019 жыл</a:t>
            </a:r>
            <a:endParaRPr lang="ru-RU" sz="1200" dirty="0"/>
          </a:p>
        </p:txBody>
      </p:sp>
      <p:sp>
        <p:nvSpPr>
          <p:cNvPr id="10" name="TextBox 9"/>
          <p:cNvSpPr txBox="1"/>
          <p:nvPr/>
        </p:nvSpPr>
        <p:spPr>
          <a:xfrm>
            <a:off x="199504" y="1307629"/>
            <a:ext cx="122413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sp>
        <p:nvSpPr>
          <p:cNvPr id="2" name="TextBox 1"/>
          <p:cNvSpPr txBox="1"/>
          <p:nvPr/>
        </p:nvSpPr>
        <p:spPr>
          <a:xfrm>
            <a:off x="256210" y="2708920"/>
            <a:ext cx="2227558"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Wingdings" panose="05000000000000000000" pitchFamily="2" charset="2"/>
              <a:buChar char="ü"/>
            </a:pPr>
            <a:endParaRPr lang="kk-KZ" sz="1600" b="1" dirty="0" smtClean="0">
              <a:solidFill>
                <a:srgbClr val="00B05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kk-KZ" sz="1600" b="1" dirty="0" smtClean="0">
                <a:solidFill>
                  <a:srgbClr val="00B050"/>
                </a:solidFill>
                <a:latin typeface="Times New Roman" panose="02020603050405020304" pitchFamily="18" charset="0"/>
                <a:cs typeface="Times New Roman" panose="02020603050405020304" pitchFamily="18" charset="0"/>
              </a:rPr>
              <a:t>1 МАМЫР – ҚАЗАҚСТАН ХАЛҚЫНЫҢ БІРЛІГІ КҮНІ.</a:t>
            </a:r>
          </a:p>
          <a:p>
            <a:endParaRPr lang="ru-RU" sz="1600" b="1" dirty="0" smtClean="0">
              <a:solidFill>
                <a:srgbClr val="00B05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sz="1600" b="1" dirty="0" smtClean="0">
                <a:solidFill>
                  <a:srgbClr val="00B0F0"/>
                </a:solidFill>
                <a:latin typeface="Times New Roman" panose="02020603050405020304" pitchFamily="18" charset="0"/>
                <a:cs typeface="Times New Roman" panose="02020603050405020304" pitchFamily="18" charset="0"/>
              </a:rPr>
              <a:t>7 МАМЫР – ОТАН</a:t>
            </a:r>
            <a:r>
              <a:rPr lang="kk-KZ" sz="1600" b="1" dirty="0" smtClean="0">
                <a:solidFill>
                  <a:srgbClr val="00B0F0"/>
                </a:solidFill>
                <a:latin typeface="Times New Roman" panose="02020603050405020304" pitchFamily="18" charset="0"/>
                <a:cs typeface="Times New Roman" panose="02020603050405020304" pitchFamily="18" charset="0"/>
              </a:rPr>
              <a:t> ҚОРҒАУШЫЛАР КҮНІ. </a:t>
            </a:r>
          </a:p>
          <a:p>
            <a:endParaRPr lang="kk-KZ" sz="1600" b="1" dirty="0" smtClean="0">
              <a:solidFill>
                <a:srgbClr val="00B0F0"/>
              </a:solidFill>
              <a:latin typeface="Times New Roman" panose="02020603050405020304" pitchFamily="18" charset="0"/>
              <a:cs typeface="Times New Roman" panose="02020603050405020304" pitchFamily="18" charset="0"/>
            </a:endParaRPr>
          </a:p>
          <a:p>
            <a:endParaRPr lang="kk-KZ" sz="1600" b="1" dirty="0" smtClean="0">
              <a:solidFill>
                <a:srgbClr val="00B0F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kk-KZ" sz="1600" b="1" dirty="0" smtClean="0">
                <a:solidFill>
                  <a:srgbClr val="FF0000"/>
                </a:solidFill>
                <a:latin typeface="Times New Roman" panose="02020603050405020304" pitchFamily="18" charset="0"/>
                <a:cs typeface="Times New Roman" panose="02020603050405020304" pitchFamily="18" charset="0"/>
              </a:rPr>
              <a:t>9 МАМЫР –ЖЕҢІС КҮНІ.</a:t>
            </a:r>
          </a:p>
          <a:p>
            <a:endParaRPr lang="ru-RU" sz="16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2708920"/>
            <a:ext cx="6264696"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980506" y="2062589"/>
            <a:ext cx="4639275" cy="646331"/>
          </a:xfrm>
          <a:prstGeom prst="rect">
            <a:avLst/>
          </a:prstGeom>
          <a:noFill/>
        </p:spPr>
        <p:txBody>
          <a:bodyPr wrap="square" rtlCol="0">
            <a:spAutoFit/>
          </a:bodyPr>
          <a:lstStyle/>
          <a:p>
            <a:r>
              <a:rPr lang="ru-RU" b="1" i="1" dirty="0" smtClean="0">
                <a:solidFill>
                  <a:srgbClr val="FF0000"/>
                </a:solidFill>
                <a:latin typeface="Times New Roman" panose="02020603050405020304" pitchFamily="18" charset="0"/>
                <a:cs typeface="Times New Roman" panose="02020603050405020304" pitchFamily="18" charset="0"/>
              </a:rPr>
              <a:t>Ел </a:t>
            </a:r>
            <a:r>
              <a:rPr lang="kk-KZ" b="1" i="1" dirty="0" smtClean="0">
                <a:solidFill>
                  <a:srgbClr val="FF0000"/>
                </a:solidFill>
                <a:latin typeface="Times New Roman" panose="02020603050405020304" pitchFamily="18" charset="0"/>
                <a:cs typeface="Times New Roman" panose="02020603050405020304" pitchFamily="18" charset="0"/>
              </a:rPr>
              <a:t>бірлігін сақтаған татулықты айт!...</a:t>
            </a:r>
          </a:p>
          <a:p>
            <a:pPr algn="r"/>
            <a:r>
              <a:rPr lang="kk-KZ" b="1" i="1" dirty="0" smtClean="0">
                <a:solidFill>
                  <a:srgbClr val="FF0000"/>
                </a:solidFill>
                <a:latin typeface="Times New Roman" panose="02020603050405020304" pitchFamily="18" charset="0"/>
                <a:cs typeface="Times New Roman" panose="02020603050405020304" pitchFamily="18" charset="0"/>
              </a:rPr>
              <a:t>  Жамбыл</a:t>
            </a:r>
            <a:endParaRPr lang="ru-RU"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esktop\Documents\photo_270771.png"/>
          <p:cNvPicPr>
            <a:picLocks noChangeAspect="1" noChangeArrowheads="1"/>
          </p:cNvPicPr>
          <p:nvPr/>
        </p:nvPicPr>
        <p:blipFill rotWithShape="1">
          <a:blip r:embed="rId2">
            <a:extLst>
              <a:ext uri="{28A0092B-C50C-407E-A947-70E740481C1C}">
                <a14:useLocalDpi xmlns:a14="http://schemas.microsoft.com/office/drawing/2010/main" val="0"/>
              </a:ext>
            </a:extLst>
          </a:blip>
          <a:srcRect l="27694" r="24169"/>
          <a:stretch/>
        </p:blipFill>
        <p:spPr bwMode="auto">
          <a:xfrm>
            <a:off x="179512" y="388380"/>
            <a:ext cx="1674797" cy="1286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IMG-20190611-WA0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428998"/>
            <a:ext cx="4248472" cy="32403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IMG-20190611-WA0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472"/>
          <a:stretch/>
        </p:blipFill>
        <p:spPr bwMode="auto">
          <a:xfrm>
            <a:off x="6063103" y="122305"/>
            <a:ext cx="2736304" cy="3153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IMG-20190611-WA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28999"/>
            <a:ext cx="4176464" cy="32403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116632"/>
            <a:ext cx="1194045"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БАЙҚАУ</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58946" y="862239"/>
            <a:ext cx="4541756" cy="338554"/>
          </a:xfrm>
          <a:prstGeom prst="rect">
            <a:avLst/>
          </a:prstGeom>
          <a:noFill/>
        </p:spPr>
        <p:txBody>
          <a:bodyPr wrap="none" rtlCol="0">
            <a:spAutoFit/>
          </a:bodyPr>
          <a:lstStyle/>
          <a:p>
            <a:r>
              <a:rPr lang="kk-KZ" sz="1600" dirty="0" smtClean="0">
                <a:solidFill>
                  <a:srgbClr val="FF0000"/>
                </a:solidFill>
                <a:latin typeface="Times New Roman" panose="02020603050405020304" pitchFamily="18" charset="0"/>
                <a:cs typeface="Times New Roman" panose="02020603050405020304" pitchFamily="18" charset="0"/>
              </a:rPr>
              <a:t>«МАМАНДЫҚТАР ӘЛЕМІНЕ ЖОЛ АШАМЫЗ»</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91806" y="1699220"/>
            <a:ext cx="4904804" cy="1077218"/>
          </a:xfrm>
          <a:prstGeom prst="rect">
            <a:avLst/>
          </a:prstGeom>
          <a:noFill/>
        </p:spPr>
        <p:txBody>
          <a:bodyPr wrap="none" rtlCol="0">
            <a:spAutoFit/>
          </a:bodyPr>
          <a:lstStyle/>
          <a:p>
            <a:pPr algn="ctr"/>
            <a:r>
              <a:rPr lang="kk-KZ" sz="1600" dirty="0" smtClean="0">
                <a:solidFill>
                  <a:srgbClr val="00B0F0"/>
                </a:solidFill>
                <a:latin typeface="Times New Roman" panose="02020603050405020304" pitchFamily="18" charset="0"/>
                <a:cs typeface="Times New Roman" panose="02020603050405020304" pitchFamily="18" charset="0"/>
              </a:rPr>
              <a:t>2 курс 41 топ студенттері 31.05.2019 жылы  облыстық</a:t>
            </a:r>
          </a:p>
          <a:p>
            <a:pPr algn="ctr"/>
            <a:r>
              <a:rPr lang="kk-KZ" sz="1600" dirty="0" smtClean="0">
                <a:solidFill>
                  <a:srgbClr val="00B0F0"/>
                </a:solidFill>
                <a:latin typeface="Times New Roman" panose="02020603050405020304" pitchFamily="18" charset="0"/>
                <a:cs typeface="Times New Roman" panose="02020603050405020304" pitchFamily="18" charset="0"/>
              </a:rPr>
              <a:t>«Мамандықтар әлеміне жол ашамыз» атты </a:t>
            </a:r>
          </a:p>
          <a:p>
            <a:pPr algn="ctr"/>
            <a:r>
              <a:rPr lang="kk-KZ" sz="1600" dirty="0">
                <a:solidFill>
                  <a:srgbClr val="00B0F0"/>
                </a:solidFill>
                <a:latin typeface="Times New Roman" panose="02020603050405020304" pitchFamily="18" charset="0"/>
                <a:cs typeface="Times New Roman" panose="02020603050405020304" pitchFamily="18" charset="0"/>
              </a:rPr>
              <a:t>б</a:t>
            </a:r>
            <a:r>
              <a:rPr lang="kk-KZ" sz="1600" dirty="0" smtClean="0">
                <a:solidFill>
                  <a:srgbClr val="00B0F0"/>
                </a:solidFill>
                <a:latin typeface="Times New Roman" panose="02020603050405020304" pitchFamily="18" charset="0"/>
                <a:cs typeface="Times New Roman" panose="02020603050405020304" pitchFamily="18" charset="0"/>
              </a:rPr>
              <a:t>айқауға қатысып жүлдері орындарға ие болды.</a:t>
            </a:r>
          </a:p>
          <a:p>
            <a:pPr algn="ctr"/>
            <a:r>
              <a:rPr lang="kk-KZ" sz="1600" dirty="0" smtClean="0">
                <a:solidFill>
                  <a:srgbClr val="00B0F0"/>
                </a:solidFill>
                <a:latin typeface="Times New Roman" panose="02020603050405020304" pitchFamily="18" charset="0"/>
                <a:cs typeface="Times New Roman" panose="02020603050405020304" pitchFamily="18" charset="0"/>
              </a:rPr>
              <a:t>Топ жетекшісі колледж психологы Сеиітова А.К.</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811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384537" y="897928"/>
            <a:ext cx="2172514" cy="168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74" r="9242" b="10612"/>
          <a:stretch/>
        </p:blipFill>
        <p:spPr bwMode="auto">
          <a:xfrm>
            <a:off x="3131840" y="81713"/>
            <a:ext cx="28083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378" r="22209" b="14312"/>
          <a:stretch/>
        </p:blipFill>
        <p:spPr bwMode="auto">
          <a:xfrm>
            <a:off x="280412" y="4725144"/>
            <a:ext cx="1843316" cy="196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103" t="16299" b="14381"/>
          <a:stretch/>
        </p:blipFill>
        <p:spPr bwMode="auto">
          <a:xfrm>
            <a:off x="4427983" y="2492897"/>
            <a:ext cx="201622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8803" t="16889" r="10977" b="9971"/>
          <a:stretch/>
        </p:blipFill>
        <p:spPr bwMode="auto">
          <a:xfrm>
            <a:off x="2310576" y="2492896"/>
            <a:ext cx="1968634" cy="215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436" r="7261" b="11774"/>
          <a:stretch/>
        </p:blipFill>
        <p:spPr bwMode="auto">
          <a:xfrm>
            <a:off x="2310576" y="4731731"/>
            <a:ext cx="1973391" cy="196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11731" t="22537" b="8207"/>
          <a:stretch/>
        </p:blipFill>
        <p:spPr bwMode="auto">
          <a:xfrm>
            <a:off x="4427984" y="4725143"/>
            <a:ext cx="2016224" cy="196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0">
            <a:extLst>
              <a:ext uri="{28A0092B-C50C-407E-A947-70E740481C1C}">
                <a14:useLocalDpi xmlns:a14="http://schemas.microsoft.com/office/drawing/2010/main" val="0"/>
              </a:ext>
            </a:extLst>
          </a:blip>
          <a:srcRect t="10393" r="3307"/>
          <a:stretch/>
        </p:blipFill>
        <p:spPr bwMode="auto">
          <a:xfrm>
            <a:off x="280412" y="554989"/>
            <a:ext cx="2707412" cy="186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1">
            <a:extLst>
              <a:ext uri="{28A0092B-C50C-407E-A947-70E740481C1C}">
                <a14:useLocalDpi xmlns:a14="http://schemas.microsoft.com/office/drawing/2010/main" val="0"/>
              </a:ext>
            </a:extLst>
          </a:blip>
          <a:srcRect l="11257" t="14063" b="7558"/>
          <a:stretch/>
        </p:blipFill>
        <p:spPr bwMode="auto">
          <a:xfrm>
            <a:off x="6545470" y="2492898"/>
            <a:ext cx="2393402"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2">
            <a:extLst>
              <a:ext uri="{28A0092B-C50C-407E-A947-70E740481C1C}">
                <a14:useLocalDpi xmlns:a14="http://schemas.microsoft.com/office/drawing/2010/main" val="0"/>
              </a:ext>
            </a:extLst>
          </a:blip>
          <a:srcRect t="17094" r="4208"/>
          <a:stretch/>
        </p:blipFill>
        <p:spPr bwMode="auto">
          <a:xfrm>
            <a:off x="280412" y="2492896"/>
            <a:ext cx="1843316"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504"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994630" y="90134"/>
            <a:ext cx="2952328"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600" dirty="0" err="1">
                <a:solidFill>
                  <a:srgbClr val="FF0000"/>
                </a:solidFill>
                <a:latin typeface="Times New Roman" panose="02020603050405020304" pitchFamily="18" charset="0"/>
                <a:cs typeface="Times New Roman" panose="02020603050405020304" pitchFamily="18" charset="0"/>
              </a:rPr>
              <a:t>Елестеп</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өтті</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алдымнан</a:t>
            </a:r>
            <a:endParaRPr lang="ru-RU" sz="1600" dirty="0">
              <a:solidFill>
                <a:srgbClr val="FF0000"/>
              </a:solidFill>
              <a:latin typeface="Times New Roman" panose="02020603050405020304" pitchFamily="18" charset="0"/>
              <a:cs typeface="Times New Roman" panose="02020603050405020304" pitchFamily="18" charset="0"/>
            </a:endParaRPr>
          </a:p>
          <a:p>
            <a:pPr algn="ctr"/>
            <a:r>
              <a:rPr lang="ru-RU" sz="1600" dirty="0" err="1">
                <a:solidFill>
                  <a:srgbClr val="FF0000"/>
                </a:solidFill>
                <a:latin typeface="Times New Roman" panose="02020603050405020304" pitchFamily="18" charset="0"/>
                <a:cs typeface="Times New Roman" panose="02020603050405020304" pitchFamily="18" charset="0"/>
              </a:rPr>
              <a:t>Жаралы</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жылдар</a:t>
            </a:r>
            <a:r>
              <a:rPr lang="ru-RU" sz="1600" dirty="0">
                <a:solidFill>
                  <a:srgbClr val="FF0000"/>
                </a:solidFill>
                <a:latin typeface="Times New Roman" panose="02020603050405020304" pitchFamily="18" charset="0"/>
                <a:cs typeface="Times New Roman" panose="02020603050405020304" pitchFamily="18" charset="0"/>
              </a:rPr>
              <a:t> </a:t>
            </a:r>
            <a:r>
              <a:rPr lang="ru-RU" sz="1600" dirty="0" err="1">
                <a:solidFill>
                  <a:srgbClr val="FF0000"/>
                </a:solidFill>
                <a:latin typeface="Times New Roman" panose="02020603050405020304" pitchFamily="18" charset="0"/>
                <a:cs typeface="Times New Roman" panose="02020603050405020304" pitchFamily="18" charset="0"/>
              </a:rPr>
              <a:t>бейнесі</a:t>
            </a:r>
            <a:r>
              <a:rPr lang="ru-RU" sz="1600" dirty="0" smtClean="0">
                <a:solidFill>
                  <a:srgbClr val="FF0000"/>
                </a:solidFill>
                <a:latin typeface="Times New Roman" panose="02020603050405020304" pitchFamily="18" charset="0"/>
                <a:cs typeface="Times New Roman" panose="02020603050405020304" pitchFamily="18" charset="0"/>
              </a:rPr>
              <a:t>.</a:t>
            </a:r>
          </a:p>
          <a:p>
            <a:pPr algn="ctr"/>
            <a:r>
              <a:rPr lang="kk-KZ" sz="1600" dirty="0" smtClean="0">
                <a:solidFill>
                  <a:srgbClr val="FF0000"/>
                </a:solidFill>
                <a:latin typeface="Times New Roman" panose="02020603050405020304" pitchFamily="18" charset="0"/>
                <a:cs typeface="Times New Roman" panose="02020603050405020304" pitchFamily="18" charset="0"/>
              </a:rPr>
              <a:t>                      Қасым </a:t>
            </a:r>
            <a:r>
              <a:rPr lang="kk-KZ" sz="1600" dirty="0">
                <a:solidFill>
                  <a:srgbClr val="FF0000"/>
                </a:solidFill>
                <a:latin typeface="Times New Roman" panose="02020603050405020304" pitchFamily="18" charset="0"/>
                <a:cs typeface="Times New Roman" panose="02020603050405020304" pitchFamily="18" charset="0"/>
              </a:rPr>
              <a:t>Аманжолов</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4263"/>
          <a:stretch/>
        </p:blipFill>
        <p:spPr bwMode="auto">
          <a:xfrm>
            <a:off x="6545470" y="4731731"/>
            <a:ext cx="2393402" cy="196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75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685799"/>
            <a:ext cx="406980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40" y="188640"/>
            <a:ext cx="2017358" cy="114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User\Desktop\IMG_20100102_00354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96" t="12860" r="5483" b="16595"/>
          <a:stretch/>
        </p:blipFill>
        <p:spPr bwMode="auto">
          <a:xfrm>
            <a:off x="2843808" y="2996952"/>
            <a:ext cx="2952329" cy="2484276"/>
          </a:xfrm>
          <a:prstGeom prst="rect">
            <a:avLst/>
          </a:prstGeom>
          <a:noFill/>
          <a:ln w="12700">
            <a:solidFill>
              <a:srgbClr val="00B0F0"/>
            </a:solidFill>
          </a:ln>
          <a:extLst>
            <a:ext uri="{909E8E84-426E-40DD-AFC4-6F175D3DCCD1}">
              <a14:hiddenFill xmlns:a14="http://schemas.microsoft.com/office/drawing/2010/main">
                <a:solidFill>
                  <a:srgbClr val="FFFFFF"/>
                </a:solidFill>
              </a14:hiddenFill>
            </a:ext>
          </a:extLst>
        </p:spPr>
      </p:pic>
      <p:pic>
        <p:nvPicPr>
          <p:cNvPr id="4099" name="Picture 3" descr="C:\Users\User\Desktop\IMG_20100102_00354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32" t="15069" r="8240" b="8161"/>
          <a:stretch/>
        </p:blipFill>
        <p:spPr bwMode="auto">
          <a:xfrm rot="16200000">
            <a:off x="2987823" y="44619"/>
            <a:ext cx="2664299" cy="2952329"/>
          </a:xfrm>
          <a:prstGeom prst="rect">
            <a:avLst/>
          </a:prstGeom>
          <a:noFill/>
          <a:ln w="12700">
            <a:solidFill>
              <a:srgbClr val="00B0F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588" y="3672606"/>
            <a:ext cx="2327688" cy="1815882"/>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Бекембаева Томирис</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 курс, 1 группа</a:t>
            </a:r>
          </a:p>
          <a:p>
            <a:pPr algn="ctr"/>
            <a:r>
              <a:rPr lang="ru-RU" sz="1400" dirty="0" smtClean="0">
                <a:solidFill>
                  <a:srgbClr val="00B0F0"/>
                </a:solidFill>
                <a:latin typeface="Times New Roman" panose="02020603050405020304" pitchFamily="18" charset="0"/>
                <a:cs typeface="Times New Roman" panose="02020603050405020304" pitchFamily="18" charset="0"/>
              </a:rPr>
              <a:t>Специальность </a:t>
            </a:r>
          </a:p>
          <a:p>
            <a:pPr algn="ctr"/>
            <a:r>
              <a:rPr lang="ru-RU" sz="1400" dirty="0" smtClean="0">
                <a:solidFill>
                  <a:srgbClr val="00B0F0"/>
                </a:solidFill>
                <a:latin typeface="Times New Roman" panose="02020603050405020304" pitchFamily="18" charset="0"/>
                <a:cs typeface="Times New Roman" panose="02020603050405020304" pitchFamily="18" charset="0"/>
              </a:rPr>
              <a:t>«Парикмахер»</a:t>
            </a:r>
          </a:p>
          <a:p>
            <a:pPr algn="ctr"/>
            <a:r>
              <a:rPr lang="ru-RU" sz="1400" dirty="0" smtClean="0">
                <a:solidFill>
                  <a:srgbClr val="00B0F0"/>
                </a:solidFill>
                <a:latin typeface="Times New Roman" panose="02020603050405020304" pitchFamily="18" charset="0"/>
                <a:cs typeface="Times New Roman" panose="02020603050405020304" pitchFamily="18" charset="0"/>
              </a:rPr>
              <a:t>Увлекаюсь спортом, </a:t>
            </a:r>
          </a:p>
          <a:p>
            <a:pPr algn="ctr"/>
            <a:r>
              <a:rPr lang="ru-RU" sz="1400" dirty="0">
                <a:solidFill>
                  <a:srgbClr val="00B0F0"/>
                </a:solidFill>
                <a:latin typeface="Times New Roman" panose="02020603050405020304" pitchFamily="18" charset="0"/>
                <a:cs typeface="Times New Roman" panose="02020603050405020304" pitchFamily="18" charset="0"/>
              </a:rPr>
              <a:t>в</a:t>
            </a:r>
            <a:r>
              <a:rPr lang="ru-RU" sz="1400" dirty="0" smtClean="0">
                <a:solidFill>
                  <a:srgbClr val="00B0F0"/>
                </a:solidFill>
                <a:latin typeface="Times New Roman" panose="02020603050405020304" pitchFamily="18" charset="0"/>
                <a:cs typeface="Times New Roman" panose="02020603050405020304" pitchFamily="18" charset="0"/>
              </a:rPr>
              <a:t> свободное от учебы время</a:t>
            </a:r>
          </a:p>
          <a:p>
            <a:pPr algn="ctr"/>
            <a:r>
              <a:rPr lang="ru-RU" sz="1400" dirty="0">
                <a:solidFill>
                  <a:srgbClr val="00B0F0"/>
                </a:solidFill>
                <a:latin typeface="Times New Roman" panose="02020603050405020304" pitchFamily="18" charset="0"/>
                <a:cs typeface="Times New Roman" panose="02020603050405020304" pitchFamily="18" charset="0"/>
              </a:rPr>
              <a:t>н</a:t>
            </a:r>
            <a:r>
              <a:rPr lang="ru-RU" sz="1400" dirty="0" smtClean="0">
                <a:solidFill>
                  <a:srgbClr val="00B0F0"/>
                </a:solidFill>
                <a:latin typeface="Times New Roman" panose="02020603050405020304" pitchFamily="18" charset="0"/>
                <a:cs typeface="Times New Roman" panose="02020603050405020304" pitchFamily="18" charset="0"/>
              </a:rPr>
              <a:t>ачала делать зарисовки</a:t>
            </a:r>
          </a:p>
          <a:p>
            <a:pPr algn="ctr"/>
            <a:r>
              <a:rPr lang="ru-RU" sz="1400" dirty="0">
                <a:solidFill>
                  <a:srgbClr val="00B0F0"/>
                </a:solidFill>
                <a:latin typeface="Times New Roman" panose="02020603050405020304" pitchFamily="18" charset="0"/>
                <a:cs typeface="Times New Roman" panose="02020603050405020304" pitchFamily="18" charset="0"/>
              </a:rPr>
              <a:t>н</a:t>
            </a:r>
            <a:r>
              <a:rPr lang="ru-RU" sz="1400" dirty="0" smtClean="0">
                <a:solidFill>
                  <a:srgbClr val="00B0F0"/>
                </a:solidFill>
                <a:latin typeface="Times New Roman" panose="02020603050405020304" pitchFamily="18" charset="0"/>
                <a:cs typeface="Times New Roman" panose="02020603050405020304" pitchFamily="18" charset="0"/>
              </a:rPr>
              <a:t>а несложные темы.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996728" y="4869160"/>
            <a:ext cx="3024336" cy="738664"/>
          </a:xfrm>
          <a:prstGeom prst="rect">
            <a:avLst/>
          </a:prstGeom>
          <a:noFill/>
        </p:spPr>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В 24 мая 2019 года прошла встреча с представителями Партии «Н</a:t>
            </a:r>
            <a:r>
              <a:rPr lang="kk-KZ" sz="1400" dirty="0" smtClean="0">
                <a:solidFill>
                  <a:srgbClr val="00B0F0"/>
                </a:solidFill>
                <a:latin typeface="Times New Roman" panose="02020603050405020304" pitchFamily="18" charset="0"/>
                <a:cs typeface="Times New Roman" panose="02020603050405020304" pitchFamily="18" charset="0"/>
              </a:rPr>
              <a:t>ұр-Отан</a:t>
            </a:r>
            <a:r>
              <a:rPr lang="ru-RU" sz="1400" dirty="0" smtClean="0">
                <a:solidFill>
                  <a:srgbClr val="00B0F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6020885" y="4554829"/>
            <a:ext cx="127791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ВСТРЕЧА</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6" name="Picture 2" descr="C:\Users\User\Desktop\IMG_20100102_21355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44" t="12612" r="11171" b="44983"/>
          <a:stretch/>
        </p:blipFill>
        <p:spPr bwMode="auto">
          <a:xfrm>
            <a:off x="248856" y="1505756"/>
            <a:ext cx="2085142" cy="1950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20885" y="188635"/>
            <a:ext cx="2283446"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kk-KZ" sz="1600" dirty="0" smtClean="0">
                <a:solidFill>
                  <a:srgbClr val="FF0000"/>
                </a:solidFill>
                <a:latin typeface="Times New Roman" panose="02020603050405020304" pitchFamily="18" charset="0"/>
                <a:cs typeface="Times New Roman" panose="02020603050405020304" pitchFamily="18" charset="0"/>
              </a:rPr>
              <a:t>2019- ЖАСТАР ЖЫЛЫ</a:t>
            </a:r>
            <a:endParaRPr lang="ru-RU" sz="1600"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084168" y="612843"/>
            <a:ext cx="2808312" cy="3970318"/>
          </a:xfrm>
          <a:prstGeom prst="rect">
            <a:avLst/>
          </a:prstGeom>
        </p:spPr>
        <p:txBody>
          <a:bodyPr wrap="square">
            <a:spAutoFit/>
          </a:bodyPr>
          <a:lstStyle/>
          <a:p>
            <a:pPr algn="ctr"/>
            <a:r>
              <a:rPr lang="kk-KZ" sz="1400" b="1" dirty="0" smtClean="0">
                <a:solidFill>
                  <a:srgbClr val="00B0F0"/>
                </a:solidFill>
                <a:latin typeface="Times New Roman" panose="02020603050405020304" pitchFamily="18" charset="0"/>
                <a:cs typeface="Times New Roman" panose="02020603050405020304" pitchFamily="18" charset="0"/>
              </a:rPr>
              <a:t>МЕН ЖАСТАРҒА СЕНЕМІН</a:t>
            </a:r>
          </a:p>
          <a:p>
            <a:r>
              <a:rPr lang="kk-KZ" sz="1400" dirty="0" smtClean="0">
                <a:solidFill>
                  <a:srgbClr val="00B0F0"/>
                </a:solidFill>
                <a:latin typeface="Times New Roman" panose="02020603050405020304" pitchFamily="18" charset="0"/>
                <a:cs typeface="Times New Roman" panose="02020603050405020304" pitchFamily="18" charset="0"/>
              </a:rPr>
              <a:t>Арыстандай айбатты,</a:t>
            </a:r>
          </a:p>
          <a:p>
            <a:r>
              <a:rPr lang="kk-KZ" sz="1400" dirty="0" smtClean="0">
                <a:solidFill>
                  <a:srgbClr val="00B0F0"/>
                </a:solidFill>
                <a:latin typeface="Times New Roman" panose="02020603050405020304" pitchFamily="18" charset="0"/>
                <a:cs typeface="Times New Roman" panose="02020603050405020304" pitchFamily="18" charset="0"/>
              </a:rPr>
              <a:t>Жолбарыстай қайратты, </a:t>
            </a:r>
          </a:p>
          <a:p>
            <a:r>
              <a:rPr lang="kk-KZ" sz="1400" dirty="0" smtClean="0">
                <a:solidFill>
                  <a:srgbClr val="00B0F0"/>
                </a:solidFill>
                <a:latin typeface="Times New Roman" panose="02020603050405020304" pitchFamily="18" charset="0"/>
                <a:cs typeface="Times New Roman" panose="02020603050405020304" pitchFamily="18" charset="0"/>
              </a:rPr>
              <a:t>Қырандай күшті қанатты</a:t>
            </a:r>
          </a:p>
          <a:p>
            <a:r>
              <a:rPr lang="kk-KZ" sz="1400" dirty="0" smtClean="0">
                <a:solidFill>
                  <a:srgbClr val="00B0F0"/>
                </a:solidFill>
                <a:latin typeface="Times New Roman" panose="02020603050405020304" pitchFamily="18" charset="0"/>
                <a:cs typeface="Times New Roman" panose="02020603050405020304" pitchFamily="18" charset="0"/>
              </a:rPr>
              <a:t>Мен жастарға сенемін!</a:t>
            </a:r>
          </a:p>
          <a:p>
            <a:r>
              <a:rPr lang="kk-KZ" sz="1400" dirty="0" smtClean="0">
                <a:solidFill>
                  <a:srgbClr val="00B0F0"/>
                </a:solidFill>
                <a:latin typeface="Times New Roman" panose="02020603050405020304" pitchFamily="18" charset="0"/>
                <a:cs typeface="Times New Roman" panose="02020603050405020304" pitchFamily="18" charset="0"/>
              </a:rPr>
              <a:t>Көздерінде от ойнар,</a:t>
            </a:r>
          </a:p>
          <a:p>
            <a:r>
              <a:rPr lang="kk-KZ" sz="1400" dirty="0" smtClean="0">
                <a:solidFill>
                  <a:srgbClr val="00B0F0"/>
                </a:solidFill>
                <a:latin typeface="Times New Roman" panose="02020603050405020304" pitchFamily="18" charset="0"/>
                <a:cs typeface="Times New Roman" panose="02020603050405020304" pitchFamily="18" charset="0"/>
              </a:rPr>
              <a:t>Сөздерінде жалын бар,</a:t>
            </a:r>
          </a:p>
          <a:p>
            <a:r>
              <a:rPr lang="kk-KZ" sz="1400" dirty="0" smtClean="0">
                <a:solidFill>
                  <a:srgbClr val="00B0F0"/>
                </a:solidFill>
                <a:latin typeface="Times New Roman" panose="02020603050405020304" pitchFamily="18" charset="0"/>
                <a:cs typeface="Times New Roman" panose="02020603050405020304" pitchFamily="18" charset="0"/>
              </a:rPr>
              <a:t>Жаннан қымбат оларға ар</a:t>
            </a:r>
          </a:p>
          <a:p>
            <a:r>
              <a:rPr lang="kk-KZ" sz="1400" dirty="0" smtClean="0">
                <a:solidFill>
                  <a:srgbClr val="00B0F0"/>
                </a:solidFill>
                <a:latin typeface="Times New Roman" panose="02020603050405020304" pitchFamily="18" charset="0"/>
                <a:cs typeface="Times New Roman" panose="02020603050405020304" pitchFamily="18" charset="0"/>
              </a:rPr>
              <a:t>Мен жастарға сенемін!</a:t>
            </a:r>
          </a:p>
          <a:p>
            <a:r>
              <a:rPr lang="kk-KZ" sz="1400" dirty="0" smtClean="0">
                <a:solidFill>
                  <a:srgbClr val="00B0F0"/>
                </a:solidFill>
                <a:latin typeface="Times New Roman" panose="02020603050405020304" pitchFamily="18" charset="0"/>
                <a:cs typeface="Times New Roman" panose="02020603050405020304" pitchFamily="18" charset="0"/>
              </a:rPr>
              <a:t>Жас қырандар-балапан,</a:t>
            </a:r>
          </a:p>
          <a:p>
            <a:r>
              <a:rPr lang="kk-KZ" sz="1400" dirty="0" smtClean="0">
                <a:solidFill>
                  <a:srgbClr val="00B0F0"/>
                </a:solidFill>
                <a:latin typeface="Times New Roman" panose="02020603050405020304" pitchFamily="18" charset="0"/>
                <a:cs typeface="Times New Roman" panose="02020603050405020304" pitchFamily="18" charset="0"/>
              </a:rPr>
              <a:t>Жайып қанат ұмтылған.</a:t>
            </a:r>
          </a:p>
          <a:p>
            <a:r>
              <a:rPr lang="kk-KZ" sz="1400" dirty="0" smtClean="0">
                <a:solidFill>
                  <a:srgbClr val="00B0F0"/>
                </a:solidFill>
                <a:latin typeface="Times New Roman" panose="02020603050405020304" pitchFamily="18" charset="0"/>
                <a:cs typeface="Times New Roman" panose="02020603050405020304" pitchFamily="18" charset="0"/>
              </a:rPr>
              <a:t>Көздегені көк аспан-</a:t>
            </a:r>
          </a:p>
          <a:p>
            <a:r>
              <a:rPr lang="kk-KZ" sz="1400" dirty="0" smtClean="0">
                <a:solidFill>
                  <a:srgbClr val="00B0F0"/>
                </a:solidFill>
                <a:latin typeface="Times New Roman" panose="02020603050405020304" pitchFamily="18" charset="0"/>
                <a:cs typeface="Times New Roman" panose="02020603050405020304" pitchFamily="18" charset="0"/>
              </a:rPr>
              <a:t>Мен жастарға сенемін!</a:t>
            </a:r>
          </a:p>
          <a:p>
            <a:r>
              <a:rPr lang="kk-KZ" sz="1400" dirty="0" smtClean="0">
                <a:solidFill>
                  <a:srgbClr val="00B0F0"/>
                </a:solidFill>
                <a:latin typeface="Times New Roman" panose="02020603050405020304" pitchFamily="18" charset="0"/>
                <a:cs typeface="Times New Roman" panose="02020603050405020304" pitchFamily="18" charset="0"/>
              </a:rPr>
              <a:t>Жұмсақ мінез жібектер,</a:t>
            </a:r>
          </a:p>
          <a:p>
            <a:r>
              <a:rPr lang="kk-KZ" sz="1400" dirty="0" smtClean="0">
                <a:solidFill>
                  <a:srgbClr val="00B0F0"/>
                </a:solidFill>
                <a:latin typeface="Times New Roman" panose="02020603050405020304" pitchFamily="18" charset="0"/>
                <a:cs typeface="Times New Roman" panose="02020603050405020304" pitchFamily="18" charset="0"/>
              </a:rPr>
              <a:t>Сүттей таза жүректер,</a:t>
            </a:r>
          </a:p>
          <a:p>
            <a:r>
              <a:rPr lang="kk-KZ" sz="1400" dirty="0" smtClean="0">
                <a:solidFill>
                  <a:srgbClr val="00B0F0"/>
                </a:solidFill>
                <a:latin typeface="Times New Roman" panose="02020603050405020304" pitchFamily="18" charset="0"/>
                <a:cs typeface="Times New Roman" panose="02020603050405020304" pitchFamily="18" charset="0"/>
              </a:rPr>
              <a:t>Қасиетті тілектер-</a:t>
            </a:r>
          </a:p>
          <a:p>
            <a:r>
              <a:rPr lang="kk-KZ" sz="1400" dirty="0" smtClean="0">
                <a:solidFill>
                  <a:srgbClr val="00B0F0"/>
                </a:solidFill>
                <a:latin typeface="Times New Roman" panose="02020603050405020304" pitchFamily="18" charset="0"/>
                <a:cs typeface="Times New Roman" panose="02020603050405020304" pitchFamily="18" charset="0"/>
              </a:rPr>
              <a:t>Мен жастарға сенемін!</a:t>
            </a:r>
          </a:p>
          <a:p>
            <a:pPr algn="r"/>
            <a:r>
              <a:rPr lang="kk-KZ" sz="1400" i="1" dirty="0" smtClean="0">
                <a:solidFill>
                  <a:srgbClr val="00B0F0"/>
                </a:solidFill>
                <a:latin typeface="Times New Roman" panose="02020603050405020304" pitchFamily="18" charset="0"/>
                <a:cs typeface="Times New Roman" panose="02020603050405020304" pitchFamily="18" charset="0"/>
              </a:rPr>
              <a:t>Мағжан Жұмабаев</a:t>
            </a:r>
            <a:endParaRPr lang="ru-RU" sz="14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2" y="44624"/>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657"/>
          <a:stretch/>
        </p:blipFill>
        <p:spPr bwMode="auto">
          <a:xfrm>
            <a:off x="251520" y="501824"/>
            <a:ext cx="2232249" cy="2749840"/>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6929" y="3429000"/>
            <a:ext cx="2032288" cy="138499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«Беріктас» совхозының </a:t>
            </a:r>
          </a:p>
          <a:p>
            <a:pPr algn="ctr"/>
            <a:r>
              <a:rPr lang="kk-KZ" sz="1400" dirty="0" smtClean="0">
                <a:solidFill>
                  <a:srgbClr val="00B0F0"/>
                </a:solidFill>
                <a:latin typeface="Times New Roman" panose="02020603050405020304" pitchFamily="18" charset="0"/>
                <a:cs typeface="Times New Roman" panose="02020603050405020304" pitchFamily="18" charset="0"/>
              </a:rPr>
              <a:t>механизаторы, </a:t>
            </a:r>
          </a:p>
          <a:p>
            <a:pPr algn="ctr"/>
            <a:r>
              <a:rPr lang="kk-KZ" sz="1400" dirty="0" smtClean="0">
                <a:solidFill>
                  <a:srgbClr val="00B0F0"/>
                </a:solidFill>
                <a:latin typeface="Times New Roman" panose="02020603050405020304" pitchFamily="18" charset="0"/>
                <a:cs typeface="Times New Roman" panose="02020603050405020304" pitchFamily="18" charset="0"/>
              </a:rPr>
              <a:t>Ленин және</a:t>
            </a:r>
          </a:p>
          <a:p>
            <a:pPr algn="ctr"/>
            <a:r>
              <a:rPr lang="kk-KZ" sz="1400" dirty="0" smtClean="0">
                <a:solidFill>
                  <a:srgbClr val="00B0F0"/>
                </a:solidFill>
                <a:latin typeface="Times New Roman" panose="02020603050405020304" pitchFamily="18" charset="0"/>
                <a:cs typeface="Times New Roman" panose="02020603050405020304" pitchFamily="18" charset="0"/>
              </a:rPr>
              <a:t> Еңбек Қызыл Ту</a:t>
            </a:r>
          </a:p>
          <a:p>
            <a:pPr algn="ctr"/>
            <a:r>
              <a:rPr lang="kk-KZ" sz="1400" dirty="0" smtClean="0">
                <a:solidFill>
                  <a:srgbClr val="00B0F0"/>
                </a:solidFill>
                <a:latin typeface="Times New Roman" panose="02020603050405020304" pitchFamily="18" charset="0"/>
                <a:cs typeface="Times New Roman" panose="02020603050405020304" pitchFamily="18" charset="0"/>
              </a:rPr>
              <a:t>Ордендерінің кавалері</a:t>
            </a:r>
          </a:p>
          <a:p>
            <a:pPr algn="ctr"/>
            <a:r>
              <a:rPr lang="kk-KZ" sz="1400" dirty="0" smtClean="0">
                <a:solidFill>
                  <a:srgbClr val="00B0F0"/>
                </a:solidFill>
                <a:latin typeface="Times New Roman" panose="02020603050405020304" pitchFamily="18" charset="0"/>
                <a:cs typeface="Times New Roman" panose="02020603050405020304" pitchFamily="18" charset="0"/>
              </a:rPr>
              <a:t> Сағымбай Бөленов</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536460"/>
            <a:ext cx="56324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5776" y="1109547"/>
            <a:ext cx="6264696" cy="5262979"/>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 Осы еңбек ерлерінің көшін бастап, озара социалистік жарыстың аудан бойынша тұңғыш жеңімпазы атанған «Беріктас» совхозының озат механизаторы, Ленин және Еңбек Қызыл Ту ордендерінің кавалері С.Бөленов.  Оның өсу жолы да ауданымыздағы ұлы өзгерістермен қат-қабат сабақтасып жатыр. </a:t>
            </a:r>
            <a:endParaRPr lang="ru-RU"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       Еңбек жолын сонау тың көтеру жылдары бастаған С.Бөленов бұл күнде ел құрметіне бөленіп отыр. Сол кездерде белең алған «Селода тұратын болсаң-техниканы меңгер» деген ұранға кезінде барлық жастар да үн қосқаны белгілі. Солардың бірі С.Бөленов те орта мектептен соң аудан орталығындағы №23 Жамбыл атындағы кәсіптік-техникалық училищеден кең ауқымды тракторшының куәлігін алып, 1957 жылы тіркемелі «С-6» комбайнының штурвалына отырған болатын.</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Міне, содан бері майталман механизатордың өмірі егістік алқаппен біржола біте қайнасып кеткендей. Техниканы дұрыс пайдаланып, жұмыстың сапасын арттыру жолдарының қырлары мен сырларын жалықпай іздестіре білген С.Бөленов сол кездегі егіс танабының сырына зейін қоя үйреніп ала білді.</a:t>
            </a:r>
            <a:endParaRPr lang="kk-KZ" sz="1400" dirty="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     Алғашқы жеңіс 1973 жылы егін орағы кезінде келген болатын. Ол кезде С.Бөленов Социалистік Еңбек Ері О.Ерекенов басқаратын комбайншылар звеносында еңбек ететін. Сол жылы ол 650 га жердің астығын орып, гектарына 18-20 ц аралығында бидай бастырды. Еңбек Қызыл Ту орденімен наградталып, СССР Халық шаруашылығы жетістіктері көрмесінің қола медаліне ие болды.</a:t>
            </a:r>
          </a:p>
          <a:p>
            <a:pPr algn="just"/>
            <a:r>
              <a:rPr lang="kk-KZ" sz="1400" dirty="0" smtClean="0">
                <a:solidFill>
                  <a:srgbClr val="00B0F0"/>
                </a:solidFill>
                <a:latin typeface="Times New Roman" panose="02020603050405020304" pitchFamily="18" charset="0"/>
                <a:cs typeface="Times New Roman" panose="02020603050405020304" pitchFamily="18" charset="0"/>
              </a:rPr>
              <a:t>    С.Бөленовтің бір өзі 740 га алқаптың астығын орып, 12840 ц дән бастырды. Социалистік міндеттемесін 207 процентке орындап, 820 кг жағар май үнемдей білді. </a:t>
            </a:r>
          </a:p>
        </p:txBody>
      </p:sp>
    </p:spTree>
    <p:extLst>
      <p:ext uri="{BB962C8B-B14F-4D97-AF65-F5344CB8AC3E}">
        <p14:creationId xmlns:p14="http://schemas.microsoft.com/office/powerpoint/2010/main" val="2615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8053"/>
            <a:ext cx="15843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980728"/>
            <a:ext cx="8640960" cy="5693866"/>
          </a:xfrm>
          <a:prstGeom prst="rect">
            <a:avLst/>
          </a:prstGeom>
          <a:noFill/>
        </p:spPr>
        <p:txBody>
          <a:bodyPr wrap="square" rtlCol="0">
            <a:spAutoFit/>
          </a:bodyPr>
          <a:lstStyle/>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21-22 мая 2019 году методист колледжа Шабденова Т.А. и мастер п/о Ильясова Ж.К. прошли обучение по проекту НПП РК «Атамекен»,  «Школа наставничества» на тему «Педагогика обучения на рабочем  месте. Аттестация специалистов-наставников» в количестве 16 ч.</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21 мая 2019 году Джарасов Б.О. принял участие в обучающем семинаре  по теме «Педагогикалық менеджмент және басқару» Жетысуском  Государственном Университете имени И.Жансугурова.</a:t>
            </a:r>
          </a:p>
          <a:p>
            <a:pPr algn="just"/>
            <a:endParaRPr lang="kk-KZ" sz="1400" dirty="0">
              <a:solidFill>
                <a:srgbClr val="00B0F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«Кәсіпқор» холдингі коммерциялы емес акционерлік қоғамы кәсіптік білім беру орталығы 13.05-24.05.19 ж аралығында 72 сағат көлемінде «</a:t>
            </a:r>
            <a:r>
              <a:rPr lang="en-US" sz="1400" dirty="0" smtClean="0">
                <a:solidFill>
                  <a:srgbClr val="00B0F0"/>
                </a:solidFill>
                <a:latin typeface="Times New Roman" panose="02020603050405020304" pitchFamily="18" charset="0"/>
                <a:cs typeface="Times New Roman" panose="02020603050405020304" pitchFamily="18" charset="0"/>
              </a:rPr>
              <a:t>World skills</a:t>
            </a:r>
            <a:r>
              <a:rPr lang="kk-KZ" sz="1400" dirty="0" smtClean="0">
                <a:solidFill>
                  <a:srgbClr val="00B0F0"/>
                </a:solidFill>
                <a:latin typeface="Times New Roman" panose="02020603050405020304" pitchFamily="18" charset="0"/>
                <a:cs typeface="Times New Roman" panose="02020603050405020304" pitchFamily="18" charset="0"/>
              </a:rPr>
              <a:t> стандарттары бойынша аймақтық чемпионаттарды ұйымдастыру және өткізу процесінің негізгі аспектілері» тақырыбында техникалық және кәсіптік, орта білімнен  кейінгі білім беру ұйымдарының инженерлік-педагогикалық қызметкерлерін және басшыларын халықаралық талаптарға сәйкес біліктілігін арттыру курсынан Қапаш А.М  өтті. </a:t>
            </a:r>
          </a:p>
          <a:p>
            <a:pPr algn="just"/>
            <a:endParaRPr lang="kk-KZ" sz="1400" dirty="0">
              <a:solidFill>
                <a:srgbClr val="00B0F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kk-KZ" sz="1400" dirty="0">
                <a:solidFill>
                  <a:srgbClr val="00B0F0"/>
                </a:solidFill>
                <a:latin typeface="Times New Roman" panose="02020603050405020304" pitchFamily="18" charset="0"/>
                <a:cs typeface="Times New Roman" panose="02020603050405020304" pitchFamily="18" charset="0"/>
              </a:rPr>
              <a:t>«Кәсіпқор» холдингі коммерциялы емес акционерлік қоғамы </a:t>
            </a:r>
            <a:r>
              <a:rPr lang="kk-KZ" sz="1400" dirty="0" smtClean="0">
                <a:solidFill>
                  <a:srgbClr val="00B0F0"/>
                </a:solidFill>
                <a:latin typeface="Times New Roman" panose="02020603050405020304" pitchFamily="18" charset="0"/>
                <a:cs typeface="Times New Roman" panose="02020603050405020304" pitchFamily="18" charset="0"/>
              </a:rPr>
              <a:t>кәсіптік білім </a:t>
            </a:r>
            <a:r>
              <a:rPr lang="kk-KZ" sz="1400" dirty="0">
                <a:solidFill>
                  <a:srgbClr val="00B0F0"/>
                </a:solidFill>
                <a:latin typeface="Times New Roman" panose="02020603050405020304" pitchFamily="18" charset="0"/>
                <a:cs typeface="Times New Roman" panose="02020603050405020304" pitchFamily="18" charset="0"/>
              </a:rPr>
              <a:t>беру орталығы </a:t>
            </a:r>
            <a:r>
              <a:rPr lang="kk-KZ" sz="1400" dirty="0" smtClean="0">
                <a:solidFill>
                  <a:srgbClr val="00B0F0"/>
                </a:solidFill>
                <a:latin typeface="Times New Roman" panose="02020603050405020304" pitchFamily="18" charset="0"/>
                <a:cs typeface="Times New Roman" panose="02020603050405020304" pitchFamily="18" charset="0"/>
              </a:rPr>
              <a:t>13.05-24.05.19 ж аралығында 72 сағат көлемінде техникалық және  кәсіптік білім беру ұйымдарына оқытудың кредиттік-модульдік технологияларын енгізудің ерекшеліктері» тақырыбында </a:t>
            </a:r>
            <a:r>
              <a:rPr lang="kk-KZ" sz="1400" dirty="0">
                <a:solidFill>
                  <a:srgbClr val="00B0F0"/>
                </a:solidFill>
                <a:latin typeface="Times New Roman" panose="02020603050405020304" pitchFamily="18" charset="0"/>
                <a:cs typeface="Times New Roman" panose="02020603050405020304" pitchFamily="18" charset="0"/>
              </a:rPr>
              <a:t>техникалық және кәсіптік, орта білімнен </a:t>
            </a:r>
            <a:r>
              <a:rPr lang="kk-KZ" sz="1400" dirty="0" smtClean="0">
                <a:solidFill>
                  <a:srgbClr val="00B0F0"/>
                </a:solidFill>
                <a:latin typeface="Times New Roman" panose="02020603050405020304" pitchFamily="18" charset="0"/>
                <a:cs typeface="Times New Roman" panose="02020603050405020304" pitchFamily="18" charset="0"/>
              </a:rPr>
              <a:t>кейінгі </a:t>
            </a:r>
            <a:r>
              <a:rPr lang="kk-KZ" sz="1400" dirty="0">
                <a:solidFill>
                  <a:srgbClr val="00B0F0"/>
                </a:solidFill>
                <a:latin typeface="Times New Roman" panose="02020603050405020304" pitchFamily="18" charset="0"/>
                <a:cs typeface="Times New Roman" panose="02020603050405020304" pitchFamily="18" charset="0"/>
              </a:rPr>
              <a:t>білім беру ұйымдарының инженерлік-педагогикалық қызметкерлерін және басшыларын халықаралық талаптарға сәйкес біліктілігін арттыру курсынан </a:t>
            </a:r>
            <a:r>
              <a:rPr lang="kk-KZ" sz="1400" dirty="0" smtClean="0">
                <a:solidFill>
                  <a:srgbClr val="00B0F0"/>
                </a:solidFill>
                <a:latin typeface="Times New Roman" panose="02020603050405020304" pitchFamily="18" charset="0"/>
                <a:cs typeface="Times New Roman" panose="02020603050405020304" pitchFamily="18" charset="0"/>
              </a:rPr>
              <a:t>Джарасов Б.О. </a:t>
            </a:r>
            <a:r>
              <a:rPr lang="kk-KZ" sz="1400" dirty="0">
                <a:solidFill>
                  <a:srgbClr val="00B0F0"/>
                </a:solidFill>
                <a:latin typeface="Times New Roman" panose="02020603050405020304" pitchFamily="18" charset="0"/>
                <a:cs typeface="Times New Roman" panose="02020603050405020304" pitchFamily="18" charset="0"/>
              </a:rPr>
              <a:t>ө</a:t>
            </a:r>
            <a:r>
              <a:rPr lang="kk-KZ" sz="1400" dirty="0" smtClean="0">
                <a:solidFill>
                  <a:srgbClr val="00B0F0"/>
                </a:solidFill>
                <a:latin typeface="Times New Roman" panose="02020603050405020304" pitchFamily="18" charset="0"/>
                <a:cs typeface="Times New Roman" panose="02020603050405020304" pitchFamily="18" charset="0"/>
              </a:rPr>
              <a:t>тті.</a:t>
            </a:r>
          </a:p>
          <a:p>
            <a:pPr algn="just"/>
            <a:endParaRPr lang="kk-KZ" sz="1400" dirty="0" smtClean="0">
              <a:solidFill>
                <a:srgbClr val="00B0F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Жумагулов  Ж.О. Принял участие в международном обучающем семинаре, проведенном доктором медицинских наук, Университета Тарту (Таллин, Эстония) на тему «Современные методы управления стрессовыми ситуациями в спорте».</a:t>
            </a:r>
          </a:p>
          <a:p>
            <a:pPr marL="285750" indent="-285750" algn="just">
              <a:buFont typeface="Wingdings" panose="05000000000000000000" pitchFamily="2" charset="2"/>
              <a:buChar char="ü"/>
            </a:pPr>
            <a:endParaRPr lang="kk-KZ" sz="1400" dirty="0">
              <a:solidFill>
                <a:srgbClr val="00B0F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Мамыр айында Талдықорған қаласында Жәлелқызы Г облыстық «Заманауи сабақ-педагогтың кәсіби өсуінің көрсеткіші» үздік сабақтар фестивалінде тәжірибе алды. </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603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88639"/>
            <a:ext cx="3024336" cy="367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269934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196752"/>
            <a:ext cx="2736304" cy="266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88640"/>
            <a:ext cx="20177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354" y="4293095"/>
            <a:ext cx="8702126" cy="2308324"/>
          </a:xfrm>
          <a:prstGeom prst="rect">
            <a:avLst/>
          </a:prstGeom>
          <a:noFill/>
        </p:spPr>
        <p:txBody>
          <a:bodyPr wrap="none" rtlCol="0">
            <a:spAutoFit/>
          </a:bodyPr>
          <a:lstStyle/>
          <a:p>
            <a:pPr algn="ctr"/>
            <a:r>
              <a:rPr lang="ru-RU" dirty="0" smtClean="0">
                <a:solidFill>
                  <a:srgbClr val="00B0F0"/>
                </a:solidFill>
                <a:latin typeface="Times New Roman" panose="02020603050405020304" pitchFamily="18" charset="0"/>
                <a:cs typeface="Times New Roman" panose="02020603050405020304" pitchFamily="18" charset="0"/>
              </a:rPr>
              <a:t>    21.05 дан 25.05.19 ж </a:t>
            </a:r>
            <a:r>
              <a:rPr lang="ru-RU" dirty="0" err="1" smtClean="0">
                <a:solidFill>
                  <a:srgbClr val="00B0F0"/>
                </a:solidFill>
                <a:latin typeface="Times New Roman" panose="02020603050405020304" pitchFamily="18" charset="0"/>
                <a:cs typeface="Times New Roman" panose="02020603050405020304" pitchFamily="18" charset="0"/>
              </a:rPr>
              <a:t>аралығында</a:t>
            </a:r>
            <a:r>
              <a:rPr lang="ru-RU" dirty="0" smtClean="0">
                <a:solidFill>
                  <a:srgbClr val="00B0F0"/>
                </a:solidFill>
                <a:latin typeface="Times New Roman" panose="02020603050405020304" pitchFamily="18" charset="0"/>
                <a:cs typeface="Times New Roman" panose="02020603050405020304" pitchFamily="18" charset="0"/>
              </a:rPr>
              <a:t> Алматы </a:t>
            </a:r>
            <a:r>
              <a:rPr lang="ru-RU" dirty="0" err="1" smtClean="0">
                <a:solidFill>
                  <a:srgbClr val="00B0F0"/>
                </a:solidFill>
                <a:latin typeface="Times New Roman" panose="02020603050405020304" pitchFamily="18" charset="0"/>
                <a:cs typeface="Times New Roman" panose="02020603050405020304" pitchFamily="18" charset="0"/>
              </a:rPr>
              <a:t>облысы</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бойынша</a:t>
            </a:r>
            <a:r>
              <a:rPr lang="ru-RU" dirty="0" smtClean="0">
                <a:solidFill>
                  <a:srgbClr val="00B0F0"/>
                </a:solidFill>
                <a:latin typeface="Times New Roman" panose="02020603050405020304" pitchFamily="18" charset="0"/>
                <a:cs typeface="Times New Roman" panose="02020603050405020304" pitchFamily="18" charset="0"/>
              </a:rPr>
              <a:t> </a:t>
            </a:r>
            <a:r>
              <a:rPr lang="en-US" dirty="0">
                <a:solidFill>
                  <a:srgbClr val="00B0F0"/>
                </a:solidFill>
                <a:latin typeface="Times New Roman" panose="02020603050405020304" pitchFamily="18" charset="0"/>
                <a:cs typeface="Times New Roman" panose="02020603050405020304" pitchFamily="18" charset="0"/>
              </a:rPr>
              <a:t>«World skills</a:t>
            </a:r>
            <a:r>
              <a:rPr lang="ru-RU" dirty="0" smtClean="0">
                <a:solidFill>
                  <a:srgbClr val="00B0F0"/>
                </a:solidFill>
                <a:latin typeface="Times New Roman" panose="02020603050405020304" pitchFamily="18" charset="0"/>
                <a:cs typeface="Times New Roman" panose="02020603050405020304" pitchFamily="18" charset="0"/>
              </a:rPr>
              <a:t>» </a:t>
            </a:r>
            <a:r>
              <a:rPr lang="kk-KZ" dirty="0" smtClean="0">
                <a:solidFill>
                  <a:srgbClr val="00B0F0"/>
                </a:solidFill>
                <a:latin typeface="Times New Roman" panose="02020603050405020304" pitchFamily="18" charset="0"/>
                <a:cs typeface="Times New Roman" panose="02020603050405020304" pitchFamily="18" charset="0"/>
              </a:rPr>
              <a:t>аймақтық</a:t>
            </a:r>
          </a:p>
          <a:p>
            <a:pPr algn="ctr"/>
            <a:r>
              <a:rPr lang="kk-KZ" dirty="0">
                <a:solidFill>
                  <a:srgbClr val="00B0F0"/>
                </a:solidFill>
                <a:latin typeface="Times New Roman" panose="02020603050405020304" pitchFamily="18" charset="0"/>
                <a:cs typeface="Times New Roman" panose="02020603050405020304" pitchFamily="18" charset="0"/>
              </a:rPr>
              <a:t>с</a:t>
            </a:r>
            <a:r>
              <a:rPr lang="kk-KZ" dirty="0" smtClean="0">
                <a:solidFill>
                  <a:srgbClr val="00B0F0"/>
                </a:solidFill>
                <a:latin typeface="Times New Roman" panose="02020603050405020304" pitchFamily="18" charset="0"/>
                <a:cs typeface="Times New Roman" panose="02020603050405020304" pitchFamily="18" charset="0"/>
              </a:rPr>
              <a:t>айысқа 3 курс 236 топ студенті Шарипбек Айдар қатысты жетекшісі Кадирханов С.</a:t>
            </a:r>
          </a:p>
          <a:p>
            <a:pPr algn="ctr"/>
            <a:r>
              <a:rPr lang="kk-KZ" dirty="0" smtClean="0">
                <a:solidFill>
                  <a:srgbClr val="00B0F0"/>
                </a:solidFill>
                <a:latin typeface="Times New Roman" panose="02020603050405020304" pitchFamily="18" charset="0"/>
                <a:cs typeface="Times New Roman" panose="02020603050405020304" pitchFamily="18" charset="0"/>
              </a:rPr>
              <a:t>Сайыста 3 модуль бойынша жұмыс жасалды. 1 модуль –электрдоғамен дәнекерледі,</a:t>
            </a:r>
          </a:p>
          <a:p>
            <a:pPr algn="ctr"/>
            <a:r>
              <a:rPr lang="kk-KZ" dirty="0" smtClean="0">
                <a:solidFill>
                  <a:srgbClr val="00B0F0"/>
                </a:solidFill>
                <a:latin typeface="Times New Roman" panose="02020603050405020304" pitchFamily="18" charset="0"/>
                <a:cs typeface="Times New Roman" panose="02020603050405020304" pitchFamily="18" charset="0"/>
              </a:rPr>
              <a:t>2 модуль- жартылай автоматтандыру аппаратымен дәнекерледі, 3 модуль- газбендәне-</a:t>
            </a:r>
          </a:p>
          <a:p>
            <a:pPr algn="ctr"/>
            <a:r>
              <a:rPr lang="kk-KZ" dirty="0" smtClean="0">
                <a:solidFill>
                  <a:srgbClr val="00B0F0"/>
                </a:solidFill>
                <a:latin typeface="Times New Roman" panose="02020603050405020304" pitchFamily="18" charset="0"/>
                <a:cs typeface="Times New Roman" panose="02020603050405020304" pitchFamily="18" charset="0"/>
              </a:rPr>
              <a:t>керлеу  жұмысын жасады. Болашақта өткізілетін сайыстарға қатысу мақсатымен </a:t>
            </a:r>
          </a:p>
          <a:p>
            <a:pPr algn="ctr"/>
            <a:r>
              <a:rPr lang="kk-KZ" dirty="0" smtClean="0">
                <a:solidFill>
                  <a:srgbClr val="00B0F0"/>
                </a:solidFill>
                <a:latin typeface="Times New Roman" panose="02020603050405020304" pitchFamily="18" charset="0"/>
                <a:cs typeface="Times New Roman" panose="02020603050405020304" pitchFamily="18" charset="0"/>
              </a:rPr>
              <a:t>өндірістік оқыту шебері Камиева А және 2 курс 240 топ студенті </a:t>
            </a:r>
          </a:p>
          <a:p>
            <a:pPr algn="ctr"/>
            <a:r>
              <a:rPr lang="kk-KZ" dirty="0" smtClean="0">
                <a:solidFill>
                  <a:srgbClr val="00B0F0"/>
                </a:solidFill>
                <a:latin typeface="Times New Roman" panose="02020603050405020304" pitchFamily="18" charset="0"/>
                <a:cs typeface="Times New Roman" panose="02020603050405020304" pitchFamily="18" charset="0"/>
              </a:rPr>
              <a:t>Исламов Р тәжірибе жинап келді.</a:t>
            </a:r>
          </a:p>
          <a:p>
            <a:pPr algn="ctr"/>
            <a:r>
              <a:rPr lang="ru-RU" dirty="0" smtClean="0"/>
              <a:t> </a:t>
            </a:r>
            <a:endParaRPr lang="ru-RU" dirty="0"/>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7026"/>
            <a:ext cx="2736304" cy="110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8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830" y="80546"/>
            <a:ext cx="205907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User\Desktop\мама документ0\IMG_2166-28-05-19-0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8760"/>
            <a:ext cx="2470584" cy="233700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Desktop\мама документ0\IMG_2167-28-05-19-02-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65212"/>
            <a:ext cx="4860032" cy="33209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ser\Desktop\мама документ0\IMG_2168-28-05-19-02-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789040"/>
            <a:ext cx="236257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User\Desktop\мама документ0\IMG_2169-28-05-19-02-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152" y="3789040"/>
            <a:ext cx="2497968" cy="17281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User\Desktop\мама документ0\IMG_2170-28-05-19-02-3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164" y="3762847"/>
            <a:ext cx="2434580" cy="175438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3528" y="80546"/>
            <a:ext cx="187820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en-US" dirty="0">
                <a:solidFill>
                  <a:srgbClr val="FF0000"/>
                </a:solidFill>
                <a:latin typeface="Times New Roman" panose="02020603050405020304" pitchFamily="18" charset="0"/>
                <a:cs typeface="Times New Roman" panose="02020603050405020304" pitchFamily="18" charset="0"/>
              </a:rPr>
              <a:t>«World skills </a:t>
            </a:r>
            <a:r>
              <a:rPr lang="ru-RU" dirty="0" smtClean="0">
                <a:solidFill>
                  <a:srgbClr val="FF0000"/>
                </a:solidFill>
                <a:latin typeface="Times New Roman" panose="02020603050405020304" pitchFamily="18" charset="0"/>
                <a:cs typeface="Times New Roman" panose="02020603050405020304" pitchFamily="18" charset="0"/>
              </a:rPr>
              <a:t>»</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3531" y="5546058"/>
            <a:ext cx="8636723" cy="830997"/>
          </a:xfrm>
          <a:prstGeom prst="rect">
            <a:avLst/>
          </a:prstGeom>
          <a:noFill/>
        </p:spPr>
        <p:txBody>
          <a:bodyPr wrap="non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С 21.05 по 25.05.19 г в </a:t>
            </a:r>
            <a:r>
              <a:rPr lang="ru-RU" sz="1600" dirty="0" err="1" smtClean="0">
                <a:solidFill>
                  <a:srgbClr val="00B0F0"/>
                </a:solidFill>
                <a:latin typeface="Times New Roman" panose="02020603050405020304" pitchFamily="18" charset="0"/>
                <a:cs typeface="Times New Roman" panose="02020603050405020304" pitchFamily="18" charset="0"/>
              </a:rPr>
              <a:t>г.Алматы</a:t>
            </a:r>
            <a:r>
              <a:rPr lang="ru-RU" sz="1600" dirty="0" smtClean="0">
                <a:solidFill>
                  <a:srgbClr val="00B0F0"/>
                </a:solidFill>
                <a:latin typeface="Times New Roman" panose="02020603050405020304" pitchFamily="18" charset="0"/>
                <a:cs typeface="Times New Roman" panose="02020603050405020304" pitchFamily="18" charset="0"/>
              </a:rPr>
              <a:t> на базе 13 колледжа проходил областной конкурс </a:t>
            </a:r>
            <a:r>
              <a:rPr lang="en-US" sz="1600" dirty="0">
                <a:solidFill>
                  <a:srgbClr val="00B0F0"/>
                </a:solidFill>
                <a:latin typeface="Times New Roman" panose="02020603050405020304" pitchFamily="18" charset="0"/>
                <a:cs typeface="Times New Roman" panose="02020603050405020304" pitchFamily="18" charset="0"/>
              </a:rPr>
              <a:t>«World </a:t>
            </a:r>
            <a:r>
              <a:rPr lang="en-US" sz="1600" dirty="0" smtClean="0">
                <a:solidFill>
                  <a:srgbClr val="00B0F0"/>
                </a:solidFill>
                <a:latin typeface="Times New Roman" panose="02020603050405020304" pitchFamily="18" charset="0"/>
                <a:cs typeface="Times New Roman" panose="02020603050405020304" pitchFamily="18" charset="0"/>
              </a:rPr>
              <a:t>skills</a:t>
            </a:r>
            <a:r>
              <a:rPr lang="ru-RU" sz="1600" dirty="0" smtClean="0">
                <a:solidFill>
                  <a:srgbClr val="00B0F0"/>
                </a:solidFill>
                <a:latin typeface="Times New Roman" panose="02020603050405020304" pitchFamily="18" charset="0"/>
                <a:cs typeface="Times New Roman" panose="02020603050405020304" pitchFamily="18" charset="0"/>
              </a:rPr>
              <a:t>»</a:t>
            </a:r>
          </a:p>
          <a:p>
            <a:pPr algn="ctr"/>
            <a:r>
              <a:rPr lang="ru-RU" sz="1600" dirty="0" smtClean="0">
                <a:solidFill>
                  <a:srgbClr val="00B0F0"/>
                </a:solidFill>
                <a:latin typeface="Times New Roman" panose="02020603050405020304" pitchFamily="18" charset="0"/>
                <a:cs typeface="Times New Roman" panose="02020603050405020304" pitchFamily="18" charset="0"/>
              </a:rPr>
              <a:t> участвовал студент 2-го курса 42 группы </a:t>
            </a:r>
            <a:r>
              <a:rPr lang="ru-RU" sz="1600" dirty="0" err="1" smtClean="0">
                <a:solidFill>
                  <a:srgbClr val="00B0F0"/>
                </a:solidFill>
                <a:latin typeface="Times New Roman" panose="02020603050405020304" pitchFamily="18" charset="0"/>
                <a:cs typeface="Times New Roman" panose="02020603050405020304" pitchFamily="18" charset="0"/>
              </a:rPr>
              <a:t>Мухамадиев</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Наил</a:t>
            </a:r>
            <a:r>
              <a:rPr lang="ru-RU" sz="1600" dirty="0" smtClean="0">
                <a:solidFill>
                  <a:srgbClr val="00B0F0"/>
                </a:solidFill>
                <a:latin typeface="Times New Roman" panose="02020603050405020304" pitchFamily="18" charset="0"/>
                <a:cs typeface="Times New Roman" panose="02020603050405020304" pitchFamily="18" charset="0"/>
              </a:rPr>
              <a:t>. Наставник мастер п/о Клименко Г. </a:t>
            </a:r>
          </a:p>
          <a:p>
            <a:pPr algn="ctr"/>
            <a:r>
              <a:rPr lang="ru-RU" sz="1600" dirty="0" smtClean="0">
                <a:solidFill>
                  <a:srgbClr val="00B0F0"/>
                </a:solidFill>
                <a:latin typeface="Times New Roman" panose="02020603050405020304" pitchFamily="18" charset="0"/>
                <a:cs typeface="Times New Roman" panose="02020603050405020304" pitchFamily="18" charset="0"/>
              </a:rPr>
              <a:t>Конкурсное блюдо: горячая, холодная и десерт.</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31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716016" y="251884"/>
            <a:ext cx="4101259" cy="310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501008"/>
            <a:ext cx="417646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996952"/>
            <a:ext cx="4320479"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125"/>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563" y="503325"/>
            <a:ext cx="4537445" cy="2246769"/>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03.05.2019 жылы жазушы Қарабай Әбдуұлы Салпық пен кездесу өтіп «Өнердің өшпес жұлдызы» атты кітабының тұсау кесері болды. Бұл кітап – атақты композитор Әсет Бейсеуовтың өнегелі өміріне арналған.</a:t>
            </a:r>
          </a:p>
          <a:p>
            <a:pPr algn="just"/>
            <a:r>
              <a:rPr lang="kk-KZ" sz="1400" dirty="0" smtClean="0">
                <a:solidFill>
                  <a:srgbClr val="00B0F0"/>
                </a:solidFill>
                <a:latin typeface="Times New Roman" panose="02020603050405020304" pitchFamily="18" charset="0"/>
                <a:cs typeface="Times New Roman" panose="02020603050405020304" pitchFamily="18" charset="0"/>
              </a:rPr>
              <a:t>     Салтанатты жиынға осы білім ордасының студенттері мен мұғалімдері, ардагер ұстаз Ағыбаева З, Алдабергенов С сынды сыйлы қонақтар келді. Шараны ұйымдастырған колледж директоры Болат Алтаев мырза кітаптың тұсауын кесіп, Қарабай Әбуұлының су жаңа кітабына тоқталып, қаламгерге алғысын білдірді.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92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88467" y="5381347"/>
            <a:ext cx="2664296" cy="136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42195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06" y="568425"/>
            <a:ext cx="2122996" cy="206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13835" y="188640"/>
            <a:ext cx="1103187"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АКЦИЯ</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580112" y="2636912"/>
            <a:ext cx="3456384" cy="2893100"/>
          </a:xfrm>
          <a:prstGeom prst="rect">
            <a:avLst/>
          </a:prstGeom>
        </p:spPr>
        <p:txBody>
          <a:bodyPr wrap="square">
            <a:spAutoFit/>
          </a:bodyPr>
          <a:lstStyle/>
          <a:p>
            <a:pPr algn="ctr"/>
            <a:r>
              <a:rPr lang="kk-KZ" sz="1400" dirty="0">
                <a:solidFill>
                  <a:srgbClr val="00B0F0"/>
                </a:solidFill>
                <a:latin typeface="Times New Roman" panose="02020603050405020304" pitchFamily="18" charset="0"/>
                <a:cs typeface="Times New Roman" panose="02020603050405020304" pitchFamily="18" charset="0"/>
              </a:rPr>
              <a:t>Акция «Подари библиотеке книгу</a:t>
            </a:r>
            <a:r>
              <a:rPr lang="kk-KZ" sz="1400" dirty="0" smtClean="0">
                <a:solidFill>
                  <a:srgbClr val="00B0F0"/>
                </a:solidFill>
                <a:latin typeface="Times New Roman" panose="02020603050405020304" pitchFamily="18" charset="0"/>
                <a:cs typeface="Times New Roman" panose="02020603050405020304" pitchFamily="18" charset="0"/>
              </a:rPr>
              <a:t>!»//</a:t>
            </a:r>
          </a:p>
          <a:p>
            <a:pPr algn="ctr"/>
            <a:r>
              <a:rPr lang="ru-RU" sz="1400" dirty="0" smtClean="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Кітапханаға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кітап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сыйла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акциясы</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err="1" smtClean="0">
                <a:solidFill>
                  <a:srgbClr val="00B0F0"/>
                </a:solidFill>
                <a:latin typeface="Times New Roman" panose="02020603050405020304" pitchFamily="18" charset="0"/>
                <a:cs typeface="Times New Roman" panose="02020603050405020304" pitchFamily="18" charset="0"/>
              </a:rPr>
              <a:t>бойынша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"Автоэлектрик" </a:t>
            </a:r>
            <a:r>
              <a:rPr lang="ru-RU" sz="1400" dirty="0" err="1">
                <a:solidFill>
                  <a:srgbClr val="00B0F0"/>
                </a:solidFill>
                <a:latin typeface="Times New Roman" panose="02020603050405020304" pitchFamily="18" charset="0"/>
                <a:cs typeface="Times New Roman" panose="02020603050405020304" pitchFamily="18" charset="0"/>
              </a:rPr>
              <a:t>мамандығы</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1-ші </a:t>
            </a:r>
            <a:r>
              <a:rPr lang="ru-RU" sz="1400" dirty="0">
                <a:solidFill>
                  <a:srgbClr val="00B0F0"/>
                </a:solidFill>
                <a:latin typeface="Times New Roman" panose="02020603050405020304" pitchFamily="18" charset="0"/>
                <a:cs typeface="Times New Roman" panose="02020603050405020304" pitchFamily="18" charset="0"/>
              </a:rPr>
              <a:t>курс </a:t>
            </a:r>
            <a:r>
              <a:rPr lang="ru-RU" sz="1400" dirty="0" smtClean="0">
                <a:solidFill>
                  <a:srgbClr val="00B0F0"/>
                </a:solidFill>
                <a:latin typeface="Times New Roman" panose="02020603050405020304" pitchFamily="18" charset="0"/>
                <a:cs typeface="Times New Roman" panose="02020603050405020304" pitchFamily="18" charset="0"/>
              </a:rPr>
              <a:t> 4 топ </a:t>
            </a:r>
            <a:r>
              <a:rPr lang="ru-RU" sz="1400" dirty="0" err="1" smtClean="0">
                <a:solidFill>
                  <a:srgbClr val="00B0F0"/>
                </a:solidFill>
                <a:latin typeface="Times New Roman" panose="02020603050405020304" pitchFamily="18" charset="0"/>
                <a:cs typeface="Times New Roman" panose="02020603050405020304" pitchFamily="18" charset="0"/>
              </a:rPr>
              <a:t>студенті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Жылқыбаев</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Айбек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кітапханаға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қазақ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тілінде</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4 </a:t>
            </a:r>
            <a:r>
              <a:rPr lang="ru-RU" sz="1400" dirty="0">
                <a:solidFill>
                  <a:srgbClr val="00B0F0"/>
                </a:solidFill>
                <a:latin typeface="Times New Roman" panose="02020603050405020304" pitchFamily="18" charset="0"/>
                <a:cs typeface="Times New Roman" panose="02020603050405020304" pitchFamily="18" charset="0"/>
              </a:rPr>
              <a:t>дана </a:t>
            </a:r>
            <a:r>
              <a:rPr lang="ru-RU" sz="1400" dirty="0" err="1">
                <a:solidFill>
                  <a:srgbClr val="00B0F0"/>
                </a:solidFill>
                <a:latin typeface="Times New Roman" panose="02020603050405020304" pitchFamily="18" charset="0"/>
                <a:cs typeface="Times New Roman" panose="02020603050405020304" pitchFamily="18" charset="0"/>
              </a:rPr>
              <a:t>көркем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әдебиет</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кітап</a:t>
            </a:r>
            <a:r>
              <a:rPr lang="ru-RU" sz="1400" dirty="0" smtClean="0">
                <a:solidFill>
                  <a:srgbClr val="00B0F0"/>
                </a:solidFill>
                <a:latin typeface="Times New Roman" panose="02020603050405020304" pitchFamily="18" charset="0"/>
                <a:cs typeface="Times New Roman" panose="02020603050405020304" pitchFamily="18" charset="0"/>
              </a:rPr>
              <a:t>  </a:t>
            </a:r>
          </a:p>
          <a:p>
            <a:pPr algn="ctr"/>
            <a:r>
              <a:rPr lang="ru-RU" sz="1400" dirty="0" err="1" smtClean="0">
                <a:solidFill>
                  <a:srgbClr val="00B0F0"/>
                </a:solidFill>
                <a:latin typeface="Times New Roman" panose="02020603050405020304" pitchFamily="18" charset="0"/>
                <a:cs typeface="Times New Roman" panose="02020603050405020304" pitchFamily="18" charset="0"/>
              </a:rPr>
              <a:t>сыйға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тартты</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endParaRPr lang="ru-RU" sz="1400" dirty="0" smtClean="0">
              <a:solidFill>
                <a:srgbClr val="00B0F0"/>
              </a:solidFill>
              <a:latin typeface="Times New Roman" panose="02020603050405020304" pitchFamily="18" charset="0"/>
              <a:cs typeface="Times New Roman" panose="02020603050405020304" pitchFamily="18" charset="0"/>
            </a:endParaRPr>
          </a:p>
          <a:p>
            <a:r>
              <a:rPr lang="kk-KZ" sz="1400" dirty="0" smtClean="0">
                <a:solidFill>
                  <a:srgbClr val="00B0F0"/>
                </a:solidFill>
                <a:latin typeface="Times New Roman" panose="02020603050405020304" pitchFamily="18" charset="0"/>
                <a:cs typeface="Times New Roman" panose="02020603050405020304" pitchFamily="18" charset="0"/>
              </a:rPr>
              <a:t>Олар:</a:t>
            </a:r>
          </a:p>
          <a:p>
            <a:pPr marL="342900" indent="-342900">
              <a:buAutoNum type="arabicPeriod"/>
            </a:pPr>
            <a:r>
              <a:rPr lang="kk-KZ" sz="1400" dirty="0" smtClean="0">
                <a:solidFill>
                  <a:srgbClr val="00B0F0"/>
                </a:solidFill>
                <a:latin typeface="Times New Roman" panose="02020603050405020304" pitchFamily="18" charset="0"/>
                <a:cs typeface="Times New Roman" panose="02020603050405020304" pitchFamily="18" charset="0"/>
              </a:rPr>
              <a:t>Мұхтар Мағауин. Ғасырлар бедері</a:t>
            </a:r>
          </a:p>
          <a:p>
            <a:pPr marL="342900" indent="-342900">
              <a:buAutoNum type="arabicPeriod"/>
            </a:pPr>
            <a:r>
              <a:rPr lang="kk-KZ" sz="1400" dirty="0" smtClean="0">
                <a:solidFill>
                  <a:srgbClr val="00B0F0"/>
                </a:solidFill>
                <a:latin typeface="Times New Roman" panose="02020603050405020304" pitchFamily="18" charset="0"/>
                <a:cs typeface="Times New Roman" panose="02020603050405020304" pitchFamily="18" charset="0"/>
              </a:rPr>
              <a:t>Шона Смахагұлы.Таңдамалы</a:t>
            </a:r>
          </a:p>
          <a:p>
            <a:pPr marL="342900" indent="-342900">
              <a:buAutoNum type="arabicPeriod"/>
            </a:pPr>
            <a:r>
              <a:rPr lang="kk-KZ" sz="1400" dirty="0" smtClean="0">
                <a:solidFill>
                  <a:srgbClr val="00B0F0"/>
                </a:solidFill>
                <a:latin typeface="Times New Roman" panose="02020603050405020304" pitchFamily="18" charset="0"/>
                <a:cs typeface="Times New Roman" panose="02020603050405020304" pitchFamily="18" charset="0"/>
              </a:rPr>
              <a:t>Тастанов Ә. Ауыл деп соққан жүрегім</a:t>
            </a:r>
          </a:p>
          <a:p>
            <a:pPr marL="342900" indent="-342900">
              <a:buAutoNum type="arabicPeriod"/>
            </a:pPr>
            <a:r>
              <a:rPr lang="kk-KZ" sz="1400" dirty="0" smtClean="0">
                <a:solidFill>
                  <a:srgbClr val="00B0F0"/>
                </a:solidFill>
                <a:latin typeface="Times New Roman" panose="02020603050405020304" pitchFamily="18" charset="0"/>
                <a:cs typeface="Times New Roman" panose="02020603050405020304" pitchFamily="18" charset="0"/>
              </a:rPr>
              <a:t>Әбілқасымұлы З. Тектілердің тұяғы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265428" y="5710605"/>
            <a:ext cx="2160240" cy="584775"/>
          </a:xfrm>
          <a:prstGeom prst="rect">
            <a:avLst/>
          </a:prstGeom>
          <a:noFill/>
        </p:spPr>
        <p:txBody>
          <a:bodyPr wrap="square" rtlCol="0">
            <a:spAutoFit/>
          </a:bodyPr>
          <a:lstStyle/>
          <a:p>
            <a:pPr algn="ctr"/>
            <a:r>
              <a:rPr lang="kk-KZ" sz="3200" b="1" dirty="0" smtClean="0">
                <a:solidFill>
                  <a:srgbClr val="FF0000"/>
                </a:solidFill>
                <a:latin typeface="Times New Roman" panose="02020603050405020304" pitchFamily="18" charset="0"/>
                <a:cs typeface="Times New Roman" panose="02020603050405020304" pitchFamily="18" charset="0"/>
              </a:rPr>
              <a:t>Рахмет!</a:t>
            </a:r>
            <a:endParaRPr lang="ru-RU" sz="3200" b="1" dirty="0">
              <a:solidFill>
                <a:srgbClr val="FF0000"/>
              </a:solidFill>
              <a:latin typeface="Times New Roman" panose="02020603050405020304" pitchFamily="18" charset="0"/>
              <a:cs typeface="Times New Roman" panose="02020603050405020304" pitchFamily="18" charset="0"/>
            </a:endParaRPr>
          </a:p>
        </p:txBody>
      </p:sp>
      <p:pic>
        <p:nvPicPr>
          <p:cNvPr id="3074" name="Picture 2" descr="C:\Users\User\Desktop\IMG_20100102_00183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37" r="31245"/>
          <a:stretch/>
        </p:blipFill>
        <p:spPr bwMode="auto">
          <a:xfrm>
            <a:off x="467544" y="764704"/>
            <a:ext cx="4320480" cy="3518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8682" y="4581128"/>
            <a:ext cx="4747373" cy="1600438"/>
          </a:xfrm>
          <a:prstGeom prst="rect">
            <a:avLst/>
          </a:prstGeom>
          <a:noFill/>
        </p:spPr>
        <p:txBody>
          <a:bodyPr wrap="squar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2019 </a:t>
            </a:r>
            <a:r>
              <a:rPr lang="ru-RU" sz="1400" dirty="0" err="1" smtClean="0">
                <a:solidFill>
                  <a:srgbClr val="00B0F0"/>
                </a:solidFill>
                <a:latin typeface="Times New Roman" panose="02020603050405020304" pitchFamily="18" charset="0"/>
                <a:cs typeface="Times New Roman" panose="02020603050405020304" pitchFamily="18" charset="0"/>
              </a:rPr>
              <a:t>жылы</a:t>
            </a:r>
            <a:r>
              <a:rPr lang="ru-RU" sz="1400" dirty="0" smtClean="0">
                <a:solidFill>
                  <a:srgbClr val="00B0F0"/>
                </a:solidFill>
                <a:latin typeface="Times New Roman" panose="02020603050405020304" pitchFamily="18" charset="0"/>
                <a:cs typeface="Times New Roman" panose="02020603050405020304" pitchFamily="18" charset="0"/>
              </a:rPr>
              <a:t> 18 </a:t>
            </a:r>
            <a:r>
              <a:rPr lang="ru-RU" sz="1400" dirty="0" err="1" smtClean="0">
                <a:solidFill>
                  <a:srgbClr val="00B0F0"/>
                </a:solidFill>
                <a:latin typeface="Times New Roman" panose="02020603050405020304" pitchFamily="18" charset="0"/>
                <a:cs typeface="Times New Roman" panose="02020603050405020304" pitchFamily="18" charset="0"/>
              </a:rPr>
              <a:t>мамыр</a:t>
            </a:r>
            <a:r>
              <a:rPr lang="ru-RU"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күні «Атамекен» газетінің №19 </a:t>
            </a:r>
          </a:p>
          <a:p>
            <a:pPr algn="ctr"/>
            <a:r>
              <a:rPr lang="kk-KZ" sz="1400" dirty="0">
                <a:solidFill>
                  <a:srgbClr val="00B0F0"/>
                </a:solidFill>
                <a:latin typeface="Times New Roman" panose="02020603050405020304" pitchFamily="18" charset="0"/>
                <a:cs typeface="Times New Roman" panose="02020603050405020304" pitchFamily="18" charset="0"/>
              </a:rPr>
              <a:t>н</a:t>
            </a:r>
            <a:r>
              <a:rPr lang="kk-KZ" sz="1400" dirty="0" smtClean="0">
                <a:solidFill>
                  <a:srgbClr val="00B0F0"/>
                </a:solidFill>
                <a:latin typeface="Times New Roman" panose="02020603050405020304" pitchFamily="18" charset="0"/>
                <a:cs typeface="Times New Roman" panose="02020603050405020304" pitchFamily="18" charset="0"/>
              </a:rPr>
              <a:t>омерінде журналист Бақтияр Айталыұлының «Қаламы</a:t>
            </a:r>
          </a:p>
          <a:p>
            <a:pPr algn="ctr"/>
            <a:r>
              <a:rPr lang="kk-KZ" sz="1400" dirty="0">
                <a:solidFill>
                  <a:srgbClr val="00B0F0"/>
                </a:solidFill>
                <a:latin typeface="Times New Roman" panose="02020603050405020304" pitchFamily="18" charset="0"/>
                <a:cs typeface="Times New Roman" panose="02020603050405020304" pitchFamily="18" charset="0"/>
              </a:rPr>
              <a:t>қ</a:t>
            </a:r>
            <a:r>
              <a:rPr lang="kk-KZ" sz="1400" dirty="0" smtClean="0">
                <a:solidFill>
                  <a:srgbClr val="00B0F0"/>
                </a:solidFill>
                <a:latin typeface="Times New Roman" panose="02020603050405020304" pitchFamily="18" charset="0"/>
                <a:cs typeface="Times New Roman" panose="02020603050405020304" pitchFamily="18" charset="0"/>
              </a:rPr>
              <a:t>арымды Қарекең» атты мақаласы шықты. Осы мақалада</a:t>
            </a:r>
          </a:p>
          <a:p>
            <a:pPr algn="ctr"/>
            <a:r>
              <a:rPr lang="kk-KZ" sz="1400" dirty="0">
                <a:solidFill>
                  <a:srgbClr val="00B0F0"/>
                </a:solidFill>
                <a:latin typeface="Times New Roman" panose="02020603050405020304" pitchFamily="18" charset="0"/>
                <a:cs typeface="Times New Roman" panose="02020603050405020304" pitchFamily="18" charset="0"/>
              </a:rPr>
              <a:t>б</a:t>
            </a:r>
            <a:r>
              <a:rPr lang="kk-KZ" sz="1400" dirty="0" smtClean="0">
                <a:solidFill>
                  <a:srgbClr val="00B0F0"/>
                </a:solidFill>
                <a:latin typeface="Times New Roman" panose="02020603050405020304" pitchFamily="18" charset="0"/>
                <a:cs typeface="Times New Roman" panose="02020603050405020304" pitchFamily="18" charset="0"/>
              </a:rPr>
              <a:t>іздің колледжде Қарабай Әбуұлының «Өнердің өшпес</a:t>
            </a:r>
          </a:p>
          <a:p>
            <a:pPr algn="ctr"/>
            <a:r>
              <a:rPr lang="kk-KZ" sz="1400" dirty="0" smtClean="0">
                <a:solidFill>
                  <a:srgbClr val="00B0F0"/>
                </a:solidFill>
                <a:latin typeface="Times New Roman" panose="02020603050405020304" pitchFamily="18" charset="0"/>
                <a:cs typeface="Times New Roman" panose="02020603050405020304" pitchFamily="18" charset="0"/>
              </a:rPr>
              <a:t>жұлдызы» кітабының тұсау кесері болып, білім ордасының</a:t>
            </a:r>
          </a:p>
          <a:p>
            <a:pPr algn="ctr"/>
            <a:r>
              <a:rPr lang="kk-KZ" sz="1400" dirty="0" smtClean="0">
                <a:solidFill>
                  <a:srgbClr val="00B0F0"/>
                </a:solidFill>
                <a:latin typeface="Times New Roman" panose="02020603050405020304" pitchFamily="18" charset="0"/>
                <a:cs typeface="Times New Roman" panose="02020603050405020304" pitchFamily="18" charset="0"/>
              </a:rPr>
              <a:t>студенттері мен мұғалімдері, ардагер ұстаздар сыйлы қонақта болғаны жәйлы жазылды.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01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3412" y="63385"/>
            <a:ext cx="13287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C:\Users\User\Desktop\9 МАЙ\IMG-20190528-WA0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76326">
            <a:off x="1900115" y="246148"/>
            <a:ext cx="2172140" cy="16134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231" b="27383"/>
          <a:stretch/>
        </p:blipFill>
        <p:spPr bwMode="auto">
          <a:xfrm rot="20761662">
            <a:off x="7933452" y="5501245"/>
            <a:ext cx="1095910" cy="108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85105">
            <a:off x="7016192" y="3212976"/>
            <a:ext cx="1907703" cy="179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0171">
            <a:off x="1322856" y="4936740"/>
            <a:ext cx="1666183" cy="170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23383">
            <a:off x="5998110" y="178577"/>
            <a:ext cx="1659371" cy="195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22242">
            <a:off x="7415908" y="1261360"/>
            <a:ext cx="1543979" cy="194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11104">
            <a:off x="6521225" y="4452605"/>
            <a:ext cx="1513296" cy="204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832" y="4509120"/>
            <a:ext cx="3316241" cy="220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70459" y="1988840"/>
            <a:ext cx="4572000" cy="92333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r>
              <a:rPr lang="ru-RU" b="1" dirty="0" smtClean="0">
                <a:solidFill>
                  <a:srgbClr val="FF0000"/>
                </a:solidFill>
                <a:latin typeface="Times New Roman" panose="02020603050405020304" pitchFamily="18" charset="0"/>
                <a:cs typeface="Times New Roman" panose="02020603050405020304" pitchFamily="18" charset="0"/>
              </a:rPr>
              <a:t>«СЕГОДНЯ ДЕНЬ ЗАЩИТНИКОВ ОТМЕЧАЕМ, А ЗАВТРА ДЕНЬ ПОБЕДЫ К НАМ ПРИДЕТ» </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13288">
            <a:off x="67570" y="5494469"/>
            <a:ext cx="1188703" cy="118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User\Desktop\9 МАЙ\IMG-20190528-WA004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39952" y="100073"/>
            <a:ext cx="1803427" cy="1789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User\Desktop\9 МАЙ\IMG-20190528-WA005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85780">
            <a:off x="428659" y="543628"/>
            <a:ext cx="1742271" cy="1991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User\Desktop\9 МАЙ\IMG-20190528-WA006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69525">
            <a:off x="114805" y="2132572"/>
            <a:ext cx="1364155" cy="16638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User\Desktop\9 МАЙ\IMG-20190528-WA006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307445">
            <a:off x="339922" y="3703614"/>
            <a:ext cx="1629663" cy="18833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89586" y="2969917"/>
            <a:ext cx="5023299" cy="1323439"/>
          </a:xfrm>
          <a:prstGeom prst="rect">
            <a:avLst/>
          </a:prstGeom>
          <a:noFill/>
        </p:spPr>
        <p:txBody>
          <a:bodyPr wrap="non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Праздничный концерт посвященный  </a:t>
            </a:r>
          </a:p>
          <a:p>
            <a:pPr algn="ctr"/>
            <a:r>
              <a:rPr lang="ru-RU" sz="1600" dirty="0" smtClean="0">
                <a:solidFill>
                  <a:srgbClr val="00B0F0"/>
                </a:solidFill>
                <a:latin typeface="Times New Roman" panose="02020603050405020304" pitchFamily="18" charset="0"/>
                <a:cs typeface="Times New Roman" panose="02020603050405020304" pitchFamily="18" charset="0"/>
              </a:rPr>
              <a:t>«День защитников Отечества» и «День Победы!»</a:t>
            </a:r>
          </a:p>
          <a:p>
            <a:pPr algn="ctr"/>
            <a:r>
              <a:rPr lang="ru-RU" sz="1600" dirty="0">
                <a:solidFill>
                  <a:srgbClr val="00B0F0"/>
                </a:solidFill>
                <a:latin typeface="Times New Roman" panose="02020603050405020304" pitchFamily="18" charset="0"/>
                <a:cs typeface="Times New Roman" panose="02020603050405020304" pitchFamily="18" charset="0"/>
              </a:rPr>
              <a:t>б</a:t>
            </a:r>
            <a:r>
              <a:rPr lang="ru-RU" sz="1600" dirty="0" smtClean="0">
                <a:solidFill>
                  <a:srgbClr val="00B0F0"/>
                </a:solidFill>
                <a:latin typeface="Times New Roman" panose="02020603050405020304" pitchFamily="18" charset="0"/>
                <a:cs typeface="Times New Roman" panose="02020603050405020304" pitchFamily="18" charset="0"/>
              </a:rPr>
              <a:t>ыло организовано 08.05.2019 г психологом колледжа </a:t>
            </a:r>
          </a:p>
          <a:p>
            <a:pPr algn="ctr"/>
            <a:r>
              <a:rPr lang="ru-RU" sz="1600" dirty="0" err="1" smtClean="0">
                <a:solidFill>
                  <a:srgbClr val="00B0F0"/>
                </a:solidFill>
                <a:latin typeface="Times New Roman" panose="02020603050405020304" pitchFamily="18" charset="0"/>
                <a:cs typeface="Times New Roman" panose="02020603050405020304" pitchFamily="18" charset="0"/>
              </a:rPr>
              <a:t>Сейтова</a:t>
            </a:r>
            <a:r>
              <a:rPr lang="ru-RU" sz="1600" dirty="0" smtClean="0">
                <a:solidFill>
                  <a:srgbClr val="00B0F0"/>
                </a:solidFill>
                <a:latin typeface="Times New Roman" panose="02020603050405020304" pitchFamily="18" charset="0"/>
                <a:cs typeface="Times New Roman" panose="02020603050405020304" pitchFamily="18" charset="0"/>
              </a:rPr>
              <a:t> А.К  со второкурсниками 41 группы </a:t>
            </a:r>
          </a:p>
          <a:p>
            <a:pPr algn="ctr"/>
            <a:r>
              <a:rPr lang="ru-RU" sz="1600" dirty="0" smtClean="0">
                <a:solidFill>
                  <a:srgbClr val="00B0F0"/>
                </a:solidFill>
                <a:latin typeface="Times New Roman" panose="02020603050405020304" pitchFamily="18" charset="0"/>
                <a:cs typeface="Times New Roman" panose="02020603050405020304" pitchFamily="18" charset="0"/>
              </a:rPr>
              <a:t>по специальности «Повар».</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2185" y="100839"/>
            <a:ext cx="1413144"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ru-RU" sz="1600" dirty="0" smtClean="0">
                <a:solidFill>
                  <a:srgbClr val="FF0000"/>
                </a:solidFill>
                <a:latin typeface="Times New Roman" panose="02020603050405020304" pitchFamily="18" charset="0"/>
                <a:cs typeface="Times New Roman" panose="02020603050405020304" pitchFamily="18" charset="0"/>
              </a:rPr>
              <a:t>КОНЦЕРТ</a:t>
            </a:r>
            <a:endParaRPr lang="ru-RU"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6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Documents\photo_216231.jpg"/>
          <p:cNvPicPr>
            <a:picLocks noChangeAspect="1" noChangeArrowheads="1"/>
          </p:cNvPicPr>
          <p:nvPr/>
        </p:nvPicPr>
        <p:blipFill rotWithShape="1">
          <a:blip r:embed="rId2">
            <a:extLst>
              <a:ext uri="{28A0092B-C50C-407E-A947-70E740481C1C}">
                <a14:useLocalDpi xmlns:a14="http://schemas.microsoft.com/office/drawing/2010/main" val="0"/>
              </a:ext>
            </a:extLst>
          </a:blip>
          <a:srcRect r="8711"/>
          <a:stretch/>
        </p:blipFill>
        <p:spPr bwMode="auto">
          <a:xfrm>
            <a:off x="7020272" y="0"/>
            <a:ext cx="2123728" cy="142908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5303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User\Desktop\мама документ0\IMG_2174-28-05-19-08-13.JPG"/>
          <p:cNvPicPr>
            <a:picLocks noChangeAspect="1" noChangeArrowheads="1"/>
          </p:cNvPicPr>
          <p:nvPr/>
        </p:nvPicPr>
        <p:blipFill rotWithShape="1">
          <a:blip r:embed="rId4">
            <a:extLst>
              <a:ext uri="{28A0092B-C50C-407E-A947-70E740481C1C}">
                <a14:useLocalDpi xmlns:a14="http://schemas.microsoft.com/office/drawing/2010/main" val="0"/>
              </a:ext>
            </a:extLst>
          </a:blip>
          <a:srcRect b="9213"/>
          <a:stretch/>
        </p:blipFill>
        <p:spPr bwMode="auto">
          <a:xfrm>
            <a:off x="262062" y="669032"/>
            <a:ext cx="3229818" cy="290398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Desktop\мама документ0\IMG_2175-28-05-19-08-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062" y="3717032"/>
            <a:ext cx="4093914" cy="26460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User\Desktop\мама документ0\IMG_2176-28-05-19-08-13 (1).JPG"/>
          <p:cNvPicPr>
            <a:picLocks noChangeAspect="1" noChangeArrowheads="1"/>
          </p:cNvPicPr>
          <p:nvPr/>
        </p:nvPicPr>
        <p:blipFill rotWithShape="1">
          <a:blip r:embed="rId6">
            <a:extLst>
              <a:ext uri="{28A0092B-C50C-407E-A947-70E740481C1C}">
                <a14:useLocalDpi xmlns:a14="http://schemas.microsoft.com/office/drawing/2010/main" val="0"/>
              </a:ext>
            </a:extLst>
          </a:blip>
          <a:srcRect r="17227"/>
          <a:stretch/>
        </p:blipFill>
        <p:spPr bwMode="auto">
          <a:xfrm>
            <a:off x="4716016" y="3717032"/>
            <a:ext cx="4032448" cy="2646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461" y="1772816"/>
            <a:ext cx="4745443" cy="1323439"/>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22.05.2019 жылы біздің колледжде </a:t>
            </a:r>
            <a:r>
              <a:rPr lang="kk-KZ" sz="1600" dirty="0">
                <a:solidFill>
                  <a:srgbClr val="00B0F0"/>
                </a:solidFill>
                <a:latin typeface="Times New Roman" pitchFamily="18" charset="0"/>
                <a:cs typeface="Times New Roman" pitchFamily="18" charset="0"/>
              </a:rPr>
              <a:t>«Жамбыл ауданы </a:t>
            </a:r>
            <a:r>
              <a:rPr lang="kk-KZ" sz="1600" dirty="0" smtClean="0">
                <a:solidFill>
                  <a:srgbClr val="00B0F0"/>
                </a:solidFill>
                <a:latin typeface="Times New Roman" pitchFamily="18" charset="0"/>
                <a:cs typeface="Times New Roman" pitchFamily="18" charset="0"/>
              </a:rPr>
              <a:t> жастар </a:t>
            </a:r>
            <a:r>
              <a:rPr lang="kk-KZ" sz="1600" dirty="0">
                <a:solidFill>
                  <a:srgbClr val="00B0F0"/>
                </a:solidFill>
                <a:latin typeface="Times New Roman" pitchFamily="18" charset="0"/>
                <a:cs typeface="Times New Roman" pitchFamily="18" charset="0"/>
              </a:rPr>
              <a:t>ресурстық </a:t>
            </a:r>
            <a:r>
              <a:rPr lang="kk-KZ" sz="1600" dirty="0" smtClean="0">
                <a:solidFill>
                  <a:srgbClr val="00B0F0"/>
                </a:solidFill>
                <a:latin typeface="Times New Roman" pitchFamily="18" charset="0"/>
                <a:cs typeface="Times New Roman" pitchFamily="18" charset="0"/>
              </a:rPr>
              <a:t>орталығының» ұйымдастыруымен «Ақәжелер» ансамблінің концерті өтті. Концертте халық әндері орындалып, көрермендердін ризашылығына бөленді. </a:t>
            </a:r>
            <a:endParaRPr lang="ru-RU" sz="16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63888" y="669032"/>
            <a:ext cx="3582263"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sz="2400" dirty="0" smtClean="0">
                <a:solidFill>
                  <a:srgbClr val="00B050"/>
                </a:solidFill>
                <a:latin typeface="Times New Roman" panose="02020603050405020304" pitchFamily="18" charset="0"/>
                <a:cs typeface="Times New Roman" panose="02020603050405020304" pitchFamily="18" charset="0"/>
              </a:rPr>
              <a:t>«Жастар жанымызда -</a:t>
            </a:r>
          </a:p>
          <a:p>
            <a:r>
              <a:rPr lang="kk-KZ" sz="2400" dirty="0" smtClean="0">
                <a:solidFill>
                  <a:srgbClr val="00B050"/>
                </a:solidFill>
                <a:latin typeface="Times New Roman" panose="02020603050405020304" pitchFamily="18" charset="0"/>
                <a:cs typeface="Times New Roman" panose="02020603050405020304" pitchFamily="18" charset="0"/>
              </a:rPr>
              <a:t>         дәстүр жадымызда»</a:t>
            </a:r>
            <a:endParaRPr lang="ru-RU" sz="24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78546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4278</TotalTime>
  <Words>1107</Words>
  <Application>Microsoft Office PowerPoint</Application>
  <PresentationFormat>Экран (4:3)</PresentationFormat>
  <Paragraphs>124</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707</cp:revision>
  <dcterms:created xsi:type="dcterms:W3CDTF">2018-12-07T08:23:31Z</dcterms:created>
  <dcterms:modified xsi:type="dcterms:W3CDTF">2019-06-28T09:39:15Z</dcterms:modified>
</cp:coreProperties>
</file>