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3" r:id="rId4"/>
    <p:sldId id="260" r:id="rId5"/>
    <p:sldId id="261" r:id="rId6"/>
    <p:sldId id="262" r:id="rId7"/>
    <p:sldId id="264" r:id="rId8"/>
    <p:sldId id="266" r:id="rId9"/>
    <p:sldId id="267" r:id="rId10"/>
    <p:sldId id="265" r:id="rId11"/>
    <p:sldId id="258"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p:scale>
          <a:sx n="66" d="100"/>
          <a:sy n="66" d="100"/>
        </p:scale>
        <p:origin x="-127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02.05.2019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02.05.2019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02.05.2019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02.05.2019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02.05.2019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02.05.2019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02.05.2019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pl_shkola-6@mail.ru"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png"/><Relationship Id="rId5" Type="http://schemas.microsoft.com/office/2007/relationships/hdphoto" Target="../media/hdphoto4.wdp"/><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10.jpeg"/><Relationship Id="rId7" Type="http://schemas.openxmlformats.org/officeDocument/2006/relationships/image" Target="../media/image13.jpeg"/><Relationship Id="rId12" Type="http://schemas.openxmlformats.org/officeDocument/2006/relationships/image" Target="../media/image18.jpeg"/><Relationship Id="rId17" Type="http://schemas.microsoft.com/office/2007/relationships/hdphoto" Target="../media/hdphoto3.wdp"/><Relationship Id="rId2" Type="http://schemas.openxmlformats.org/officeDocument/2006/relationships/image" Target="../media/image9.png"/><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microsoft.com/office/2007/relationships/hdphoto" Target="../media/hdphoto2.wdp"/><Relationship Id="rId10" Type="http://schemas.openxmlformats.org/officeDocument/2006/relationships/image" Target="../media/image16.jpeg"/><Relationship Id="rId4" Type="http://schemas.microsoft.com/office/2007/relationships/hdphoto" Target="../media/hdphoto1.wdp"/><Relationship Id="rId9" Type="http://schemas.openxmlformats.org/officeDocument/2006/relationships/image" Target="../media/image15.jpe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715125" y="911585"/>
            <a:ext cx="5904656" cy="792088"/>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74396" y="1812451"/>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kk-KZ" sz="1050" b="1" dirty="0" smtClean="0">
                <a:solidFill>
                  <a:schemeClr val="tx1"/>
                </a:solidFill>
                <a:latin typeface="Times New Roman" pitchFamily="18" charset="0"/>
                <a:cs typeface="Times New Roman" pitchFamily="18" charset="0"/>
              </a:rPr>
              <a:t>     </a:t>
            </a:r>
            <a:r>
              <a:rPr lang="en-US" sz="1050" b="1" dirty="0" smtClean="0">
                <a:solidFill>
                  <a:srgbClr val="0070C0"/>
                </a:solidFill>
                <a:latin typeface="Times New Roman" pitchFamily="18" charset="0"/>
                <a:cs typeface="Times New Roman" pitchFamily="18" charset="0"/>
              </a:rPr>
              <a:t> </a:t>
            </a:r>
            <a:r>
              <a:rPr lang="en-US" sz="1050" b="1" dirty="0">
                <a:solidFill>
                  <a:srgbClr val="0070C0"/>
                </a:solidFill>
                <a:latin typeface="Times New Roman" pitchFamily="18" charset="0"/>
                <a:cs typeface="Times New Roman" pitchFamily="18" charset="0"/>
              </a:rPr>
              <a:t>http://</a:t>
            </a:r>
            <a:r>
              <a:rPr lang="en-US" sz="1050" b="1" dirty="0" smtClean="0">
                <a:solidFill>
                  <a:srgbClr val="0070C0"/>
                </a:solidFill>
                <a:latin typeface="Times New Roman" pitchFamily="18" charset="0"/>
                <a:cs typeface="Times New Roman" pitchFamily="18" charset="0"/>
              </a:rPr>
              <a:t>zhambyl-pk.kz                                      </a:t>
            </a:r>
            <a:r>
              <a:rPr lang="kk-KZ" sz="1050" dirty="0" smtClean="0">
                <a:solidFill>
                  <a:srgbClr val="0070C0"/>
                </a:solidFill>
              </a:rPr>
              <a:t>e-mail:</a:t>
            </a:r>
            <a:r>
              <a:rPr lang="kk-KZ" sz="1050" dirty="0" smtClean="0">
                <a:hlinkClick r:id="rId2"/>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12" y="221779"/>
            <a:ext cx="1071120"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894" y="221779"/>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807894" y="1466200"/>
            <a:ext cx="1084586" cy="5539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dirty="0" smtClean="0"/>
              <a:t>№4 (8)</a:t>
            </a:r>
          </a:p>
          <a:p>
            <a:pPr algn="ctr"/>
            <a:r>
              <a:rPr lang="kk-KZ" sz="1200" dirty="0" smtClean="0"/>
              <a:t> 2019 жыл</a:t>
            </a:r>
            <a:endParaRPr lang="ru-RU" sz="1200" dirty="0"/>
          </a:p>
        </p:txBody>
      </p:sp>
      <p:sp>
        <p:nvSpPr>
          <p:cNvPr id="10" name="TextBox 9"/>
          <p:cNvSpPr txBox="1"/>
          <p:nvPr/>
        </p:nvSpPr>
        <p:spPr>
          <a:xfrm>
            <a:off x="199504" y="1307629"/>
            <a:ext cx="1224136"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 бастап шығады</a:t>
            </a:r>
            <a:endParaRPr lang="ru-RU" sz="800" dirty="0">
              <a:latin typeface="Times New Roman" pitchFamily="18" charset="0"/>
              <a:cs typeface="Times New Roman" pitchFamily="18" charset="0"/>
            </a:endParaRPr>
          </a:p>
        </p:txBody>
      </p:sp>
      <p:sp>
        <p:nvSpPr>
          <p:cNvPr id="2" name="TextBox 1"/>
          <p:cNvSpPr txBox="1"/>
          <p:nvPr/>
        </p:nvSpPr>
        <p:spPr>
          <a:xfrm>
            <a:off x="3121090" y="2221918"/>
            <a:ext cx="3400931"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ü"/>
            </a:pPr>
            <a:r>
              <a:rPr lang="ru-RU" b="1" dirty="0" smtClean="0">
                <a:solidFill>
                  <a:srgbClr val="FF0000"/>
                </a:solidFill>
                <a:latin typeface="Times New Roman" panose="02020603050405020304" pitchFamily="18" charset="0"/>
                <a:cs typeface="Times New Roman" panose="02020603050405020304" pitchFamily="18" charset="0"/>
              </a:rPr>
              <a:t>НАЗАР АУДАРЫНЫЗДАР !</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9862" y="2703516"/>
            <a:ext cx="8772617" cy="584775"/>
          </a:xfrm>
          <a:prstGeom prst="rect">
            <a:avLst/>
          </a:prstGeom>
          <a:solidFill>
            <a:schemeClr val="bg1"/>
          </a:solidFill>
        </p:spPr>
        <p:txBody>
          <a:bodyPr wrap="square" rtlCol="0">
            <a:spAutoFit/>
          </a:bodyPr>
          <a:lstStyle/>
          <a:p>
            <a:pPr algn="just"/>
            <a:r>
              <a:rPr lang="ru-RU" sz="1600" b="1" dirty="0" smtClean="0">
                <a:solidFill>
                  <a:srgbClr val="FF0000"/>
                </a:solidFill>
                <a:latin typeface="Times New Roman" panose="02020603050405020304" pitchFamily="18" charset="0"/>
                <a:cs typeface="Times New Roman" panose="02020603050405020304" pitchFamily="18" charset="0"/>
              </a:rPr>
              <a:t>Колледж </a:t>
            </a:r>
            <a:r>
              <a:rPr lang="ru-RU" sz="1600" b="1" dirty="0" err="1" smtClean="0">
                <a:solidFill>
                  <a:srgbClr val="FF0000"/>
                </a:solidFill>
                <a:latin typeface="Times New Roman" panose="02020603050405020304" pitchFamily="18" charset="0"/>
                <a:cs typeface="Times New Roman" panose="02020603050405020304" pitchFamily="18" charset="0"/>
              </a:rPr>
              <a:t>миссиясы</a:t>
            </a:r>
            <a:r>
              <a:rPr lang="ru-RU" sz="1600" b="1" dirty="0" smtClean="0">
                <a:solidFill>
                  <a:srgbClr val="FF000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аймақтың</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өзгерістеріне</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жылдам</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бейімделе</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білетін</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Қазақстан</a:t>
            </a:r>
            <a:r>
              <a:rPr lang="ru-RU" sz="1600" dirty="0" smtClean="0">
                <a:solidFill>
                  <a:srgbClr val="00B0F0"/>
                </a:solidFill>
                <a:latin typeface="Times New Roman" panose="02020603050405020304" pitchFamily="18" charset="0"/>
                <a:cs typeface="Times New Roman" panose="02020603050405020304" pitchFamily="18" charset="0"/>
              </a:rPr>
              <a:t> Республика-</a:t>
            </a:r>
          </a:p>
          <a:p>
            <a:pPr algn="just"/>
            <a:r>
              <a:rPr lang="ru-RU" sz="1600" dirty="0" err="1">
                <a:solidFill>
                  <a:srgbClr val="00B0F0"/>
                </a:solidFill>
                <a:latin typeface="Times New Roman" panose="02020603050405020304" pitchFamily="18" charset="0"/>
                <a:cs typeface="Times New Roman" panose="02020603050405020304" pitchFamily="18" charset="0"/>
              </a:rPr>
              <a:t>с</a:t>
            </a:r>
            <a:r>
              <a:rPr lang="ru-RU" sz="1600" dirty="0" err="1" smtClean="0">
                <a:solidFill>
                  <a:srgbClr val="00B0F0"/>
                </a:solidFill>
                <a:latin typeface="Times New Roman" panose="02020603050405020304" pitchFamily="18" charset="0"/>
                <a:cs typeface="Times New Roman" panose="02020603050405020304" pitchFamily="18" charset="0"/>
              </a:rPr>
              <a:t>ының</a:t>
            </a:r>
            <a:r>
              <a:rPr lang="ru-RU" sz="1600" dirty="0" smtClean="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ғылыми – өндірістік дамуына белсенді ықпал жасай алатын білікті мамандар дайындау.</a:t>
            </a:r>
            <a:endParaRPr lang="ru-RU" sz="1600" dirty="0">
              <a:solidFill>
                <a:srgbClr val="00B0F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26368" y="3302343"/>
            <a:ext cx="8766112" cy="1077218"/>
          </a:xfrm>
          <a:prstGeom prst="rect">
            <a:avLst/>
          </a:prstGeom>
          <a:noFill/>
        </p:spPr>
        <p:txBody>
          <a:bodyPr wrap="square" rtlCol="0">
            <a:spAutoFit/>
          </a:bodyPr>
          <a:lstStyle/>
          <a:p>
            <a:pPr algn="just"/>
            <a:r>
              <a:rPr lang="kk-KZ" sz="1600" b="1" dirty="0" smtClean="0">
                <a:solidFill>
                  <a:srgbClr val="FF0000"/>
                </a:solidFill>
                <a:latin typeface="Times New Roman" panose="02020603050405020304" pitchFamily="18" charset="0"/>
                <a:cs typeface="Times New Roman" panose="02020603050405020304" pitchFamily="18" charset="0"/>
              </a:rPr>
              <a:t>Негізгі мақсат: </a:t>
            </a:r>
            <a:r>
              <a:rPr lang="kk-KZ" sz="1600" dirty="0" smtClean="0">
                <a:solidFill>
                  <a:srgbClr val="00B0F0"/>
                </a:solidFill>
                <a:latin typeface="Times New Roman" panose="02020603050405020304" pitchFamily="18" charset="0"/>
                <a:cs typeface="Times New Roman" panose="02020603050405020304" pitchFamily="18" charset="0"/>
              </a:rPr>
              <a:t>еңбек нарығының талаптарына сәйкес қазіргі қоғамның кәсіби-сапалы, білікті және бәсекеге қабілетті мамандарын даярлау. Студенттермен жүргізілген барлық оқу процесі, тәжірибе, ғылыми және тәрбие жұмыстары бітіруші түлектердің мамандық бойынша жұмысқа орналастыруға бағытталған қорытынды мақсатқа әкеледі.</a:t>
            </a:r>
            <a:endParaRPr lang="ru-RU" sz="1600" dirty="0">
              <a:solidFill>
                <a:srgbClr val="00B0F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93761" y="4293096"/>
            <a:ext cx="9000447" cy="2308324"/>
          </a:xfrm>
          <a:prstGeom prst="rect">
            <a:avLst/>
          </a:prstGeom>
          <a:noFill/>
        </p:spPr>
        <p:txBody>
          <a:bodyPr wrap="square" rtlCol="0">
            <a:spAutoFit/>
          </a:bodyPr>
          <a:lstStyle/>
          <a:p>
            <a:pPr algn="just"/>
            <a:r>
              <a:rPr lang="kk-KZ" sz="1600" b="1" dirty="0" smtClean="0">
                <a:solidFill>
                  <a:srgbClr val="FF0000"/>
                </a:solidFill>
                <a:latin typeface="Times New Roman" panose="02020603050405020304" pitchFamily="18" charset="0"/>
                <a:cs typeface="Times New Roman" panose="02020603050405020304" pitchFamily="18" charset="0"/>
              </a:rPr>
              <a:t>Колледж стратегиясы: </a:t>
            </a:r>
          </a:p>
          <a:p>
            <a:pPr marL="285750" indent="-285750">
              <a:buFont typeface="Wingdings" panose="05000000000000000000" pitchFamily="2" charset="2"/>
              <a:buChar char="§"/>
            </a:pPr>
            <a:r>
              <a:rPr lang="kk-KZ" sz="1600" dirty="0" smtClean="0">
                <a:solidFill>
                  <a:srgbClr val="00B0F0"/>
                </a:solidFill>
                <a:latin typeface="Times New Roman" panose="02020603050405020304" pitchFamily="18" charset="0"/>
                <a:cs typeface="Times New Roman" panose="02020603050405020304" pitchFamily="18" charset="0"/>
              </a:rPr>
              <a:t>Техникалық және кәсіптік білім берудің сапасын мемлекет пен қоғамның, жеке тұлғаның болашақтағы қажеттілігі мен өзектілігіне сәйкес болуы мен біріктігін қамтамасыз ету.</a:t>
            </a:r>
          </a:p>
          <a:p>
            <a:pPr marL="285750" indent="-285750">
              <a:buFont typeface="Wingdings" panose="05000000000000000000" pitchFamily="2" charset="2"/>
              <a:buChar char="§"/>
            </a:pPr>
            <a:r>
              <a:rPr lang="kk-KZ" sz="1600" dirty="0" smtClean="0">
                <a:solidFill>
                  <a:srgbClr val="00B0F0"/>
                </a:solidFill>
                <a:latin typeface="Times New Roman" panose="02020603050405020304" pitchFamily="18" charset="0"/>
                <a:cs typeface="Times New Roman" panose="02020603050405020304" pitchFamily="18" charset="0"/>
              </a:rPr>
              <a:t>Аймақтың еңбек нарығының нақты қажеттілігіне сәйкес мамандарды даярлау.</a:t>
            </a:r>
          </a:p>
          <a:p>
            <a:pPr marL="285750" indent="-285750">
              <a:buFont typeface="Wingdings" panose="05000000000000000000" pitchFamily="2" charset="2"/>
              <a:buChar char="§"/>
            </a:pPr>
            <a:r>
              <a:rPr lang="kk-KZ" sz="1600" dirty="0" smtClean="0">
                <a:solidFill>
                  <a:srgbClr val="00B0F0"/>
                </a:solidFill>
                <a:latin typeface="Times New Roman" panose="02020603050405020304" pitchFamily="18" charset="0"/>
                <a:cs typeface="Times New Roman" panose="02020603050405020304" pitchFamily="18" charset="0"/>
              </a:rPr>
              <a:t>Оқудың тиімділігін, сапасын, қолжетімділігін қамтамасыз ететін оқу ортасын дамыту.</a:t>
            </a:r>
          </a:p>
          <a:p>
            <a:pPr marL="285750" indent="-285750">
              <a:buFont typeface="Wingdings" panose="05000000000000000000" pitchFamily="2" charset="2"/>
              <a:buChar char="§"/>
            </a:pPr>
            <a:r>
              <a:rPr lang="kk-KZ" sz="1600" dirty="0" smtClean="0">
                <a:solidFill>
                  <a:srgbClr val="00B0F0"/>
                </a:solidFill>
                <a:latin typeface="Times New Roman" panose="02020603050405020304" pitchFamily="18" charset="0"/>
                <a:cs typeface="Times New Roman" panose="02020603050405020304" pitchFamily="18" charset="0"/>
              </a:rPr>
              <a:t>Колледжі басқарудың жүйесін жетілдіру.</a:t>
            </a:r>
          </a:p>
          <a:p>
            <a:pPr marL="285750" indent="-285750">
              <a:buFont typeface="Wingdings" panose="05000000000000000000" pitchFamily="2" charset="2"/>
              <a:buChar char="§"/>
            </a:pPr>
            <a:r>
              <a:rPr lang="kk-KZ" sz="1600" dirty="0" smtClean="0">
                <a:solidFill>
                  <a:srgbClr val="00B0F0"/>
                </a:solidFill>
                <a:latin typeface="Times New Roman" panose="02020603050405020304" pitchFamily="18" charset="0"/>
                <a:cs typeface="Times New Roman" panose="02020603050405020304" pitchFamily="18" charset="0"/>
              </a:rPr>
              <a:t>Мемлекет мүддесіне жастардың әлеуетін дамыту және іске асыру.</a:t>
            </a:r>
          </a:p>
          <a:p>
            <a:pPr marL="285750" indent="-285750">
              <a:buFont typeface="Wingdings" panose="05000000000000000000" pitchFamily="2" charset="2"/>
              <a:buChar char="§"/>
            </a:pPr>
            <a:r>
              <a:rPr lang="kk-KZ" sz="1600" dirty="0" smtClean="0">
                <a:solidFill>
                  <a:srgbClr val="00B0F0"/>
                </a:solidFill>
                <a:latin typeface="Times New Roman" panose="02020603050405020304" pitchFamily="18" charset="0"/>
                <a:cs typeface="Times New Roman" panose="02020603050405020304" pitchFamily="18" charset="0"/>
              </a:rPr>
              <a:t>Заманауи технологияларды, білім беру бағдарламаларын енгізу.</a:t>
            </a:r>
          </a:p>
          <a:p>
            <a:pPr marL="285750" indent="-285750">
              <a:buFont typeface="Wingdings" panose="05000000000000000000" pitchFamily="2" charset="2"/>
              <a:buChar char="§"/>
            </a:pPr>
            <a:r>
              <a:rPr lang="kk-KZ" sz="1600" dirty="0" smtClean="0">
                <a:solidFill>
                  <a:srgbClr val="00B0F0"/>
                </a:solidFill>
                <a:latin typeface="Times New Roman" panose="02020603050405020304" pitchFamily="18" charset="0"/>
                <a:cs typeface="Times New Roman" panose="02020603050405020304" pitchFamily="18" charset="0"/>
              </a:rPr>
              <a:t>Оқудың модульдік және дуальді жүйесін дамыту.</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586986"/>
            <a:ext cx="4041774" cy="276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488110"/>
            <a:ext cx="4320480" cy="3140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3501008"/>
            <a:ext cx="4176465" cy="312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156" y="116632"/>
            <a:ext cx="4369332" cy="325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3327" y="147990"/>
            <a:ext cx="176227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dirty="0" smtClean="0">
                <a:solidFill>
                  <a:srgbClr val="FF0000"/>
                </a:solidFill>
                <a:latin typeface="Times New Roman" panose="02020603050405020304" pitchFamily="18" charset="0"/>
                <a:cs typeface="Times New Roman" panose="02020603050405020304" pitchFamily="18" charset="0"/>
              </a:rPr>
              <a:t>ФЛЭШ-МОБ</a:t>
            </a:r>
            <a:endParaRPr lang="ru-RU"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437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5685799"/>
            <a:ext cx="406980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rot="10800000" flipV="1">
            <a:off x="292032" y="5685799"/>
            <a:ext cx="28398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200" dirty="0">
                <a:latin typeface="Times New Roman" panose="02020603050405020304" pitchFamily="18" charset="0"/>
                <a:cs typeface="Times New Roman" panose="02020603050405020304" pitchFamily="18" charset="0"/>
              </a:rPr>
              <a:t> Директор-бас редактор</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Алтаев </a:t>
            </a:r>
            <a:r>
              <a:rPr lang="ru-RU" sz="1200" dirty="0">
                <a:latin typeface="Times New Roman" panose="02020603050405020304" pitchFamily="18" charset="0"/>
                <a:cs typeface="Times New Roman" panose="02020603050405020304" pitchFamily="18" charset="0"/>
              </a:rPr>
              <a:t>Б.Б.</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Мекен-жайымыз</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040600. </a:t>
            </a:r>
            <a:r>
              <a:rPr lang="ru-RU" sz="1200" dirty="0" err="1">
                <a:latin typeface="Times New Roman" panose="02020603050405020304" pitchFamily="18" charset="0"/>
                <a:cs typeface="Times New Roman" panose="02020603050405020304" pitchFamily="18" charset="0"/>
              </a:rPr>
              <a:t>Ұзынағаш</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Сарыбай</a:t>
            </a:r>
            <a:r>
              <a:rPr lang="ru-RU" sz="1200" dirty="0">
                <a:latin typeface="Times New Roman" panose="02020603050405020304" pitchFamily="18" charset="0"/>
                <a:cs typeface="Times New Roman" panose="02020603050405020304" pitchFamily="18" charset="0"/>
              </a:rPr>
              <a:t> би 71</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87" y="116632"/>
            <a:ext cx="2017358" cy="1147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User\Desktop\Documents\пут\IMG_20190422_151744.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30471" t="20354" r="24777"/>
          <a:stretch/>
        </p:blipFill>
        <p:spPr bwMode="auto">
          <a:xfrm>
            <a:off x="107504" y="1376261"/>
            <a:ext cx="2746935" cy="2190884"/>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128" y="3789040"/>
            <a:ext cx="2808312" cy="160043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Қонысбаева Ұлдана</a:t>
            </a:r>
          </a:p>
          <a:p>
            <a:pPr algn="ctr"/>
            <a:r>
              <a:rPr lang="kk-KZ" sz="1400" dirty="0" smtClean="0">
                <a:solidFill>
                  <a:srgbClr val="00B0F0"/>
                </a:solidFill>
                <a:latin typeface="Times New Roman" panose="02020603050405020304" pitchFamily="18" charset="0"/>
                <a:cs typeface="Times New Roman" panose="02020603050405020304" pitchFamily="18" charset="0"/>
              </a:rPr>
              <a:t>1 курс, 1 топ.</a:t>
            </a:r>
          </a:p>
          <a:p>
            <a:pPr algn="ctr"/>
            <a:r>
              <a:rPr lang="kk-KZ" sz="1400" dirty="0" smtClean="0">
                <a:solidFill>
                  <a:srgbClr val="00B0F0"/>
                </a:solidFill>
                <a:latin typeface="Times New Roman" panose="02020603050405020304" pitchFamily="18" charset="0"/>
                <a:cs typeface="Times New Roman" panose="02020603050405020304" pitchFamily="18" charset="0"/>
              </a:rPr>
              <a:t>Сүйікті тағамым манты, </a:t>
            </a:r>
          </a:p>
          <a:p>
            <a:pPr algn="ctr"/>
            <a:r>
              <a:rPr lang="kk-KZ" sz="1400" dirty="0" smtClean="0">
                <a:solidFill>
                  <a:srgbClr val="00B0F0"/>
                </a:solidFill>
                <a:latin typeface="Times New Roman" panose="02020603050405020304" pitchFamily="18" charset="0"/>
                <a:cs typeface="Times New Roman" panose="02020603050405020304" pitchFamily="18" charset="0"/>
              </a:rPr>
              <a:t>соңғы оқыған кітабым </a:t>
            </a:r>
          </a:p>
          <a:p>
            <a:pPr algn="ctr"/>
            <a:r>
              <a:rPr lang="kk-KZ" sz="1400" dirty="0" smtClean="0">
                <a:solidFill>
                  <a:srgbClr val="00B0F0"/>
                </a:solidFill>
                <a:latin typeface="Times New Roman" panose="02020603050405020304" pitchFamily="18" charset="0"/>
                <a:cs typeface="Times New Roman" panose="02020603050405020304" pitchFamily="18" charset="0"/>
              </a:rPr>
              <a:t>М.Дулатовтың «Бақытсыз Жамал»</a:t>
            </a:r>
          </a:p>
          <a:p>
            <a:pPr algn="ctr"/>
            <a:r>
              <a:rPr lang="kk-KZ" sz="1400" dirty="0" smtClean="0">
                <a:solidFill>
                  <a:srgbClr val="00B0F0"/>
                </a:solidFill>
                <a:latin typeface="Times New Roman" panose="02020603050405020304" pitchFamily="18" charset="0"/>
                <a:cs typeface="Times New Roman" panose="02020603050405020304" pitchFamily="18" charset="0"/>
              </a:rPr>
              <a:t> романы, бос уақытымда</a:t>
            </a:r>
          </a:p>
          <a:p>
            <a:pPr algn="ctr"/>
            <a:r>
              <a:rPr lang="kk-KZ" sz="1400" dirty="0" smtClean="0">
                <a:solidFill>
                  <a:srgbClr val="00B0F0"/>
                </a:solidFill>
                <a:latin typeface="Times New Roman" panose="02020603050405020304" pitchFamily="18" charset="0"/>
                <a:cs typeface="Times New Roman" panose="02020603050405020304" pitchFamily="18" charset="0"/>
              </a:rPr>
              <a:t> волейбол ойнаймын</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154261" y="332656"/>
            <a:ext cx="4631653" cy="4278094"/>
          </a:xfrm>
          <a:prstGeom prst="rect">
            <a:avLst/>
          </a:prstGeom>
          <a:noFill/>
        </p:spPr>
        <p:txBody>
          <a:bodyPr wrap="none" rtlCol="0">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Кәсіптік колледж</a:t>
            </a:r>
          </a:p>
          <a:p>
            <a:pPr algn="ctr"/>
            <a:endParaRPr lang="kk-KZ" sz="1600" dirty="0" smtClean="0">
              <a:solidFill>
                <a:srgbClr val="00B0F0"/>
              </a:solidFill>
              <a:latin typeface="Times New Roman" panose="02020603050405020304" pitchFamily="18" charset="0"/>
              <a:cs typeface="Times New Roman" panose="02020603050405020304" pitchFamily="18" charset="0"/>
            </a:endParaRPr>
          </a:p>
          <a:p>
            <a:r>
              <a:rPr lang="kk-KZ" sz="1600" dirty="0" smtClean="0">
                <a:solidFill>
                  <a:srgbClr val="00B0F0"/>
                </a:solidFill>
                <a:latin typeface="Times New Roman" panose="02020603050405020304" pitchFamily="18" charset="0"/>
                <a:cs typeface="Times New Roman" panose="02020603050405020304" pitchFamily="18" charset="0"/>
              </a:rPr>
              <a:t>Әрбіріміз талапкерміз - абитуриент атанған,</a:t>
            </a:r>
          </a:p>
          <a:p>
            <a:r>
              <a:rPr lang="kk-KZ" sz="1600" dirty="0" smtClean="0">
                <a:solidFill>
                  <a:srgbClr val="00B0F0"/>
                </a:solidFill>
                <a:latin typeface="Times New Roman" panose="02020603050405020304" pitchFamily="18" charset="0"/>
                <a:cs typeface="Times New Roman" panose="02020603050405020304" pitchFamily="18" charset="0"/>
              </a:rPr>
              <a:t>Алғаш келдік өзімізде кіп-кішкене ауылдан</a:t>
            </a:r>
          </a:p>
          <a:p>
            <a:r>
              <a:rPr lang="kk-KZ" sz="1600" dirty="0" smtClean="0">
                <a:solidFill>
                  <a:srgbClr val="00B0F0"/>
                </a:solidFill>
                <a:latin typeface="Times New Roman" panose="02020603050405020304" pitchFamily="18" charset="0"/>
                <a:cs typeface="Times New Roman" panose="02020603050405020304" pitchFamily="18" charset="0"/>
              </a:rPr>
              <a:t>Ертең сынақ дегенде ақ, өтпей қойды түніміз.</a:t>
            </a:r>
          </a:p>
          <a:p>
            <a:r>
              <a:rPr lang="kk-KZ" sz="1600" dirty="0" smtClean="0">
                <a:solidFill>
                  <a:srgbClr val="00B0F0"/>
                </a:solidFill>
                <a:latin typeface="Times New Roman" panose="02020603050405020304" pitchFamily="18" charset="0"/>
                <a:cs typeface="Times New Roman" panose="02020603050405020304" pitchFamily="18" charset="0"/>
              </a:rPr>
              <a:t>Тест болатын сол бір сәтке, жеттік біз де</a:t>
            </a:r>
          </a:p>
          <a:p>
            <a:r>
              <a:rPr lang="kk-KZ" sz="1600" dirty="0" smtClean="0">
                <a:solidFill>
                  <a:srgbClr val="00B0F0"/>
                </a:solidFill>
                <a:latin typeface="Times New Roman" panose="02020603050405020304" pitchFamily="18" charset="0"/>
                <a:cs typeface="Times New Roman" panose="02020603050405020304" pitchFamily="18" charset="0"/>
              </a:rPr>
              <a:t>Корпус іші қандай ғажап, таңырқамай қоймаймыз.</a:t>
            </a:r>
          </a:p>
          <a:p>
            <a:r>
              <a:rPr lang="kk-KZ" sz="1600" dirty="0" smtClean="0">
                <a:solidFill>
                  <a:srgbClr val="00B0F0"/>
                </a:solidFill>
                <a:latin typeface="Times New Roman" panose="02020603050405020304" pitchFamily="18" charset="0"/>
                <a:cs typeface="Times New Roman" panose="02020603050405020304" pitchFamily="18" charset="0"/>
              </a:rPr>
              <a:t>Жылы сөйлеп біреу келсе, жақсыға тек бойлаймыз</a:t>
            </a:r>
          </a:p>
          <a:p>
            <a:r>
              <a:rPr lang="kk-KZ" sz="1600" dirty="0" smtClean="0">
                <a:solidFill>
                  <a:srgbClr val="00B0F0"/>
                </a:solidFill>
                <a:latin typeface="Times New Roman" panose="02020603050405020304" pitchFamily="18" charset="0"/>
                <a:cs typeface="Times New Roman" panose="02020603050405020304" pitchFamily="18" charset="0"/>
              </a:rPr>
              <a:t>Әрқайсымыз әр ауылдан, келген қазақ баласы</a:t>
            </a:r>
          </a:p>
          <a:p>
            <a:r>
              <a:rPr lang="kk-KZ" sz="1600" dirty="0" smtClean="0">
                <a:solidFill>
                  <a:srgbClr val="00B0F0"/>
                </a:solidFill>
                <a:latin typeface="Times New Roman" panose="02020603050405020304" pitchFamily="18" charset="0"/>
                <a:cs typeface="Times New Roman" panose="02020603050405020304" pitchFamily="18" charset="0"/>
              </a:rPr>
              <a:t>Лекцияны жазудан да, қолымыз еш талмайды.</a:t>
            </a:r>
          </a:p>
          <a:p>
            <a:r>
              <a:rPr lang="kk-KZ" sz="1600" dirty="0" smtClean="0">
                <a:solidFill>
                  <a:srgbClr val="00B0F0"/>
                </a:solidFill>
                <a:latin typeface="Times New Roman" panose="02020603050405020304" pitchFamily="18" charset="0"/>
                <a:cs typeface="Times New Roman" panose="02020603050405020304" pitchFamily="18" charset="0"/>
              </a:rPr>
              <a:t>Жақсы оқып, көзге түстік, абырой да жетерлік</a:t>
            </a:r>
          </a:p>
          <a:p>
            <a:r>
              <a:rPr lang="kk-KZ" sz="1600" dirty="0" smtClean="0">
                <a:solidFill>
                  <a:srgbClr val="00B0F0"/>
                </a:solidFill>
                <a:latin typeface="Times New Roman" panose="02020603050405020304" pitchFamily="18" charset="0"/>
                <a:cs typeface="Times New Roman" panose="02020603050405020304" pitchFamily="18" charset="0"/>
              </a:rPr>
              <a:t>Кәсіптік бұл колледжінде</a:t>
            </a:r>
          </a:p>
          <a:p>
            <a:r>
              <a:rPr lang="kk-KZ" sz="1600" dirty="0" smtClean="0">
                <a:solidFill>
                  <a:srgbClr val="00B0F0"/>
                </a:solidFill>
                <a:latin typeface="Times New Roman" panose="02020603050405020304" pitchFamily="18" charset="0"/>
                <a:cs typeface="Times New Roman" panose="02020603050405020304" pitchFamily="18" charset="0"/>
              </a:rPr>
              <a:t>Күнде қызық, күнде думан.</a:t>
            </a:r>
          </a:p>
          <a:p>
            <a:r>
              <a:rPr lang="kk-KZ" sz="1600" dirty="0" smtClean="0">
                <a:solidFill>
                  <a:srgbClr val="00B0F0"/>
                </a:solidFill>
                <a:latin typeface="Times New Roman" panose="02020603050405020304" pitchFamily="18" charset="0"/>
                <a:cs typeface="Times New Roman" panose="02020603050405020304" pitchFamily="18" charset="0"/>
              </a:rPr>
              <a:t>Қадірлейміз бұл мекенді, Жамбыл атына атанған</a:t>
            </a:r>
          </a:p>
          <a:p>
            <a:r>
              <a:rPr lang="kk-KZ" sz="1600" dirty="0" smtClean="0">
                <a:solidFill>
                  <a:srgbClr val="00B0F0"/>
                </a:solidFill>
                <a:latin typeface="Times New Roman" panose="02020603050405020304" pitchFamily="18" charset="0"/>
                <a:cs typeface="Times New Roman" panose="02020603050405020304" pitchFamily="18" charset="0"/>
              </a:rPr>
              <a:t>Сынақ бітер, аяқталар, дипломың да қолында</a:t>
            </a:r>
          </a:p>
          <a:p>
            <a:r>
              <a:rPr lang="kk-KZ" sz="1600" dirty="0" smtClean="0">
                <a:solidFill>
                  <a:srgbClr val="00B0F0"/>
                </a:solidFill>
                <a:latin typeface="Times New Roman" panose="02020603050405020304" pitchFamily="18" charset="0"/>
                <a:cs typeface="Times New Roman" panose="02020603050405020304" pitchFamily="18" charset="0"/>
              </a:rPr>
              <a:t>Кәсіптік бұл колледжімде</a:t>
            </a:r>
          </a:p>
          <a:p>
            <a:r>
              <a:rPr lang="kk-KZ" sz="1600" dirty="0" smtClean="0">
                <a:solidFill>
                  <a:srgbClr val="00B0F0"/>
                </a:solidFill>
                <a:latin typeface="Times New Roman" panose="02020603050405020304" pitchFamily="18" charset="0"/>
                <a:cs typeface="Times New Roman" panose="02020603050405020304" pitchFamily="18" charset="0"/>
              </a:rPr>
              <a:t>Қызмет іздеу жолында!</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1598" y="4610750"/>
            <a:ext cx="1534418" cy="209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Public\Pictures\Sample Pictures\Рисунок1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58169">
            <a:off x="6831833" y="3725894"/>
            <a:ext cx="2137387" cy="1836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556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538" y="645430"/>
            <a:ext cx="2755293" cy="3575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3687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645840"/>
            <a:ext cx="5627687"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31840" y="1196195"/>
            <a:ext cx="5904656" cy="5262979"/>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Ерекенов Орынтай 1940 жылы Жамбыл ауданы, Сергеевка ауылында туған. Еңбек жолын 1955 жылы Жамбыл ауданындағы «Жангельдин» ұжымшарында қатардағы жұмысшыдан бастаған. Орынтай Ерекенов 1959 жылы аудандағы №6 кәсіптік-техникалық училищеге түсіп, бітірген соң комбайн штурвалына отырады. 1959-1961 жылдары осы шаруашылықта механизатор, 1961-1963 жылдары «Рославль» кеңшарында комбайншы болып, дала төсін дүбірге бөлейді. Ол егін жинаумен қатар автомашина да жүргізеді. Ал, қыс айларында шопандарға қажетті азық-түлік, жем-шөп тасымалдайды. Ерте көктемнен егістік алқабында ерінбей тер төгіп, мол өнімнің негізін қалап, өзгелерге өнеге болады.</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Ерекенов  Орынтайдың жұмысты ұйымдастырудағы қабілеті ескеріліп, 1975 жылы «Беріктас» кеңшары №3 бөлімшесінің меңгерушісі, 1980 жылы Дегерес ауылдық кеңесінің басшысы, кейін Беріктас ауылдық кеңесін басқару қызметтеріне жоғарылатылады. 1982 жылы «Беріктас» кеңшары №1 бөлімше меңгерушісі қызметінде егін мен мал шаруашылығының дамуы жолында жақсы көрсеткіштерге қол жеткізіп, беделі биіктейді.</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Кеңестік кезенде еңбек күнделікті қол жеткізілген нақты жоспармен өлшенгендіктен Орынтай Ерекенов жыл сайын жоғары көрсеткіштерімен көрініп, жарыс жеңімпазы атанды. Экономистердің есебі бойынша 16 жылдың ішінде оның комбайнмен жинаған, бастырған астық көлемі үш теміржол пойызына толады, деген ақпарат тарайды.</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Тәжірибесі аудандық, облыстық, республикалық басылымдарда жазылып, таратылады.</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03740" y="4408102"/>
            <a:ext cx="2957155" cy="1600438"/>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Орынтай Ерекенов (1940-1999 ж.ж.)</a:t>
            </a:r>
          </a:p>
          <a:p>
            <a:pPr algn="ctr"/>
            <a:r>
              <a:rPr lang="kk-KZ" sz="1400" dirty="0" smtClean="0">
                <a:solidFill>
                  <a:srgbClr val="00B0F0"/>
                </a:solidFill>
                <a:latin typeface="Times New Roman" panose="02020603050405020304" pitchFamily="18" charset="0"/>
                <a:cs typeface="Times New Roman" panose="02020603050405020304" pitchFamily="18" charset="0"/>
              </a:rPr>
              <a:t>«Социалистік Еңбек Ері»,</a:t>
            </a:r>
          </a:p>
          <a:p>
            <a:pPr algn="ctr"/>
            <a:r>
              <a:rPr lang="kk-KZ" sz="1400" dirty="0" smtClean="0">
                <a:solidFill>
                  <a:srgbClr val="00B0F0"/>
                </a:solidFill>
                <a:latin typeface="Times New Roman" panose="02020603050405020304" pitchFamily="18" charset="0"/>
                <a:cs typeface="Times New Roman" panose="02020603050405020304" pitchFamily="18" charset="0"/>
              </a:rPr>
              <a:t>1975 жылы Қазақ ССР-нің </a:t>
            </a:r>
          </a:p>
          <a:p>
            <a:pPr algn="ctr"/>
            <a:r>
              <a:rPr lang="kk-KZ" sz="1400" dirty="0" smtClean="0">
                <a:solidFill>
                  <a:srgbClr val="00B0F0"/>
                </a:solidFill>
                <a:latin typeface="Times New Roman" panose="02020603050405020304" pitchFamily="18" charset="0"/>
                <a:cs typeface="Times New Roman" panose="02020603050405020304" pitchFamily="18" charset="0"/>
              </a:rPr>
              <a:t>Жоғарғы Кеңесіне депутаттыққа</a:t>
            </a:r>
          </a:p>
          <a:p>
            <a:pPr algn="ctr"/>
            <a:r>
              <a:rPr lang="kk-KZ" sz="1400" dirty="0">
                <a:solidFill>
                  <a:srgbClr val="00B0F0"/>
                </a:solidFill>
                <a:latin typeface="Times New Roman" panose="02020603050405020304" pitchFamily="18" charset="0"/>
                <a:cs typeface="Times New Roman" panose="02020603050405020304" pitchFamily="18" charset="0"/>
              </a:rPr>
              <a:t>б</a:t>
            </a:r>
            <a:r>
              <a:rPr lang="kk-KZ" sz="1400" dirty="0" smtClean="0">
                <a:solidFill>
                  <a:srgbClr val="00B0F0"/>
                </a:solidFill>
                <a:latin typeface="Times New Roman" panose="02020603050405020304" pitchFamily="18" charset="0"/>
                <a:cs typeface="Times New Roman" panose="02020603050405020304" pitchFamily="18" charset="0"/>
              </a:rPr>
              <a:t>ір ауыздан сайланады. </a:t>
            </a:r>
          </a:p>
          <a:p>
            <a:pPr algn="ctr"/>
            <a:r>
              <a:rPr lang="kk-KZ" sz="1400" dirty="0" smtClean="0">
                <a:solidFill>
                  <a:srgbClr val="00B0F0"/>
                </a:solidFill>
                <a:latin typeface="Times New Roman" panose="02020603050405020304" pitchFamily="18" charset="0"/>
                <a:cs typeface="Times New Roman" panose="02020603050405020304" pitchFamily="18" charset="0"/>
              </a:rPr>
              <a:t>1980 жылы Ауылдық кеңестердің </a:t>
            </a:r>
          </a:p>
          <a:p>
            <a:pPr algn="ctr"/>
            <a:r>
              <a:rPr lang="kk-KZ" sz="1400" dirty="0" smtClean="0">
                <a:solidFill>
                  <a:srgbClr val="00B0F0"/>
                </a:solidFill>
                <a:latin typeface="Times New Roman" panose="02020603050405020304" pitchFamily="18" charset="0"/>
                <a:cs typeface="Times New Roman" panose="02020603050405020304" pitchFamily="18" charset="0"/>
              </a:rPr>
              <a:t>төрағасы болып еңбегін еселеді.</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211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43808" y="255711"/>
            <a:ext cx="4680520"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a:t>
            </a:r>
            <a:r>
              <a:rPr lang="ru-RU" sz="1600" dirty="0" smtClean="0">
                <a:solidFill>
                  <a:srgbClr val="00B0F0"/>
                </a:solidFill>
                <a:latin typeface="Times New Roman" panose="02020603050405020304" pitchFamily="18" charset="0"/>
                <a:cs typeface="Times New Roman" panose="02020603050405020304" pitchFamily="18" charset="0"/>
              </a:rPr>
              <a:t>ӨМІР ТОЛҚЫНЫНДА БОЛ»</a:t>
            </a:r>
          </a:p>
          <a:p>
            <a:pPr algn="ct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тақырыбында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smtClean="0">
                <a:solidFill>
                  <a:srgbClr val="00B0F0"/>
                </a:solidFill>
                <a:latin typeface="Times New Roman" panose="02020603050405020304" pitchFamily="18" charset="0"/>
                <a:cs typeface="Times New Roman" panose="02020603050405020304" pitchFamily="18" charset="0"/>
              </a:rPr>
              <a:t>семинар-тренинг</a:t>
            </a:r>
          </a:p>
          <a:p>
            <a:pPr algn="ct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a:solidFill>
                  <a:srgbClr val="00B0F0"/>
                </a:solidFill>
                <a:latin typeface="Times New Roman" panose="02020603050405020304" pitchFamily="18" charset="0"/>
                <a:cs typeface="Times New Roman" panose="02020603050405020304" pitchFamily="18" charset="0"/>
              </a:rPr>
              <a:t>11-12 </a:t>
            </a:r>
            <a:r>
              <a:rPr lang="ru-RU" sz="1600" dirty="0" err="1">
                <a:solidFill>
                  <a:srgbClr val="00B0F0"/>
                </a:solidFill>
                <a:latin typeface="Times New Roman" panose="02020603050405020304" pitchFamily="18" charset="0"/>
                <a:cs typeface="Times New Roman" panose="02020603050405020304" pitchFamily="18" charset="0"/>
              </a:rPr>
              <a:t>сәуір</a:t>
            </a:r>
            <a:r>
              <a:rPr lang="ru-RU" sz="1600" dirty="0">
                <a:solidFill>
                  <a:srgbClr val="00B0F0"/>
                </a:solidFill>
                <a:latin typeface="Times New Roman" panose="02020603050405020304" pitchFamily="18" charset="0"/>
                <a:cs typeface="Times New Roman" panose="02020603050405020304" pitchFamily="18" charset="0"/>
              </a:rPr>
              <a:t> 2019 ж </a:t>
            </a:r>
            <a:r>
              <a:rPr lang="ru-RU" sz="1600" dirty="0" err="1">
                <a:solidFill>
                  <a:srgbClr val="00B0F0"/>
                </a:solidFill>
                <a:latin typeface="Times New Roman" panose="02020603050405020304" pitchFamily="18" charset="0"/>
                <a:cs typeface="Times New Roman" panose="02020603050405020304" pitchFamily="18" charset="0"/>
              </a:rPr>
              <a:t>Талдықорған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қаласы</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30938"/>
            <a:ext cx="5184576" cy="237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789040"/>
            <a:ext cx="4032448" cy="2740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012" y="3717033"/>
            <a:ext cx="3853917" cy="280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80112" y="1878648"/>
            <a:ext cx="3112368" cy="1323439"/>
          </a:xfrm>
          <a:prstGeom prst="rect">
            <a:avLst/>
          </a:prstGeom>
          <a:noFill/>
        </p:spPr>
        <p:txBody>
          <a:bodyPr wrap="square" rtlCol="0">
            <a:spAutoFit/>
          </a:bodyPr>
          <a:lstStyle/>
          <a:p>
            <a:pPr algn="just"/>
            <a:r>
              <a:rPr lang="kk-KZ" sz="1600" dirty="0" smtClean="0">
                <a:solidFill>
                  <a:srgbClr val="00B0F0"/>
                </a:solidFill>
                <a:latin typeface="Times New Roman" panose="02020603050405020304" pitchFamily="18" charset="0"/>
                <a:cs typeface="Times New Roman" panose="02020603050405020304" pitchFamily="18" charset="0"/>
              </a:rPr>
              <a:t>11-12 сәуір күндері Талдықорған қаласында «Өмір толқынында бол» облыстық форум, семинар-тренингке колледж психологы Сеитова А.К қатысты</a:t>
            </a:r>
            <a:endParaRPr lang="ru-RU" sz="1600" dirty="0">
              <a:solidFill>
                <a:srgbClr val="00B0F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39552" y="332656"/>
            <a:ext cx="1473480"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600" dirty="0" smtClean="0">
                <a:solidFill>
                  <a:srgbClr val="FF0000"/>
                </a:solidFill>
                <a:latin typeface="Times New Roman" panose="02020603050405020304" pitchFamily="18" charset="0"/>
                <a:cs typeface="Times New Roman" panose="02020603050405020304" pitchFamily="18" charset="0"/>
              </a:rPr>
              <a:t>СЕМИНАР</a:t>
            </a:r>
            <a:endParaRPr lang="ru-RU"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4811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F:\значки\WSK logo -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4216" y="0"/>
            <a:ext cx="1629784" cy="13728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User\Desktop\сварка колледж\IMG_20190412_113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20417647">
            <a:off x="7345842" y="2709292"/>
            <a:ext cx="1524441" cy="16859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User\Desktop\сварка колледж\20190412_1107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67147">
            <a:off x="7213962" y="4315531"/>
            <a:ext cx="1737061" cy="1455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сварка колледж\20190412_10473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8847">
            <a:off x="323596" y="4002270"/>
            <a:ext cx="2088232" cy="15661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esktop\сварка колледж\IMG_20190412_10525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523566">
            <a:off x="235678" y="2374833"/>
            <a:ext cx="2085437" cy="169681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сварка колледж\20190412_10594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03629">
            <a:off x="2008566" y="340271"/>
            <a:ext cx="2232248" cy="16741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сварка колледж\20190412_11044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58361">
            <a:off x="2723984" y="4908257"/>
            <a:ext cx="2152054" cy="161404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Desktop\сварка колледж\20190412_11115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145468">
            <a:off x="6463526" y="5333209"/>
            <a:ext cx="1876334" cy="14072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Desktop\сварка колледж\IMG_20190412_10521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9401" y="27464"/>
            <a:ext cx="3361231" cy="213272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ser\Desktop\сварка колледж\IMG_20190412_11301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87324" y="4720858"/>
            <a:ext cx="1491629" cy="198883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User\Desktop\сварка колледж\20190412_11094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737797">
            <a:off x="884098" y="5223737"/>
            <a:ext cx="1957759" cy="136029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User\Desktop\сварка колледж\20190412_105829.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726617">
            <a:off x="7522005" y="1468169"/>
            <a:ext cx="1389516" cy="1551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1859" y="251929"/>
            <a:ext cx="1540743"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en-US" dirty="0" smtClean="0">
                <a:solidFill>
                  <a:srgbClr val="FF0000"/>
                </a:solidFill>
              </a:rPr>
              <a:t>World skills</a:t>
            </a:r>
            <a:endParaRPr lang="ru-RU" dirty="0">
              <a:solidFill>
                <a:srgbClr val="FF0000"/>
              </a:solidFill>
            </a:endParaRPr>
          </a:p>
        </p:txBody>
      </p:sp>
      <p:pic>
        <p:nvPicPr>
          <p:cNvPr id="1027" name="Picture 3" descr="C:\Users\User\Desktop\сварка колледж\20190412_104724.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558370">
            <a:off x="320152" y="1071718"/>
            <a:ext cx="2138429" cy="15050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28490" y="2243679"/>
            <a:ext cx="4982465" cy="2308324"/>
          </a:xfrm>
          <a:prstGeom prst="rect">
            <a:avLst/>
          </a:prstGeom>
          <a:noFill/>
        </p:spPr>
        <p:txBody>
          <a:bodyPr wrap="square" rtlCol="0">
            <a:spAutoFit/>
          </a:bodyPr>
          <a:lstStyle/>
          <a:p>
            <a:pPr algn="just"/>
            <a:r>
              <a:rPr lang="en-US" sz="1600" dirty="0" smtClean="0">
                <a:solidFill>
                  <a:srgbClr val="00B0F0"/>
                </a:solidFill>
                <a:latin typeface="Times New Roman" panose="02020603050405020304" pitchFamily="18" charset="0"/>
                <a:cs typeface="Times New Roman" panose="02020603050405020304" pitchFamily="18" charset="0"/>
              </a:rPr>
              <a:t>12</a:t>
            </a:r>
            <a:r>
              <a:rPr lang="kk-KZ" sz="1600" dirty="0" smtClean="0">
                <a:solidFill>
                  <a:srgbClr val="00B0F0"/>
                </a:solidFill>
                <a:latin typeface="Times New Roman" panose="02020603050405020304" pitchFamily="18" charset="0"/>
                <a:cs typeface="Times New Roman" panose="02020603050405020304" pitchFamily="18" charset="0"/>
              </a:rPr>
              <a:t>.04.2019 жылы біздің колледжде «Дәнекерлеу ісі» мамандығы бойынша</a:t>
            </a:r>
            <a:r>
              <a:rPr lang="kk-KZ" sz="1600" dirty="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FF0000"/>
                </a:solidFill>
                <a:latin typeface="Times New Roman" panose="02020603050405020304" pitchFamily="18" charset="0"/>
                <a:cs typeface="Times New Roman" panose="02020603050405020304" pitchFamily="18" charset="0"/>
              </a:rPr>
              <a:t>«</a:t>
            </a:r>
            <a:r>
              <a:rPr lang="en-US" sz="1600" dirty="0">
                <a:solidFill>
                  <a:srgbClr val="FF0000"/>
                </a:solidFill>
                <a:latin typeface="Times New Roman" panose="02020603050405020304" pitchFamily="18" charset="0"/>
                <a:cs typeface="Times New Roman" panose="02020603050405020304" pitchFamily="18" charset="0"/>
              </a:rPr>
              <a:t>World skills</a:t>
            </a:r>
            <a:r>
              <a:rPr lang="kk-KZ" sz="1600" dirty="0">
                <a:solidFill>
                  <a:srgbClr val="FF0000"/>
                </a:solidFill>
                <a:latin typeface="Times New Roman" panose="02020603050405020304" pitchFamily="18" charset="0"/>
                <a:cs typeface="Times New Roman" panose="02020603050405020304" pitchFamily="18" charset="0"/>
              </a:rPr>
              <a:t>» </a:t>
            </a:r>
            <a:r>
              <a:rPr lang="kk-KZ" sz="1600" dirty="0" smtClean="0">
                <a:solidFill>
                  <a:srgbClr val="FF000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конкурсы өтті. Осы конкурсқа  қатысқандар:</a:t>
            </a:r>
            <a:endParaRPr lang="ru-RU" sz="1600" dirty="0">
              <a:solidFill>
                <a:srgbClr val="00B0F0"/>
              </a:solidFill>
              <a:latin typeface="Times New Roman" panose="02020603050405020304" pitchFamily="18" charset="0"/>
              <a:cs typeface="Times New Roman" panose="02020603050405020304" pitchFamily="18" charset="0"/>
            </a:endParaRPr>
          </a:p>
          <a:p>
            <a:pPr marL="342900" indent="-342900" algn="just">
              <a:buAutoNum type="arabicPeriod"/>
            </a:pPr>
            <a:r>
              <a:rPr lang="kk-KZ" sz="1600" dirty="0" smtClean="0">
                <a:solidFill>
                  <a:srgbClr val="00B0F0"/>
                </a:solidFill>
                <a:latin typeface="Times New Roman" panose="02020603050405020304" pitchFamily="18" charset="0"/>
                <a:cs typeface="Times New Roman" panose="02020603050405020304" pitchFamily="18" charset="0"/>
              </a:rPr>
              <a:t>Шәріпбек Айдар 3 курс, 240 топ.</a:t>
            </a:r>
          </a:p>
          <a:p>
            <a:pPr marL="342900" indent="-342900" algn="just">
              <a:buAutoNum type="arabicPeriod"/>
            </a:pPr>
            <a:r>
              <a:rPr lang="kk-KZ" sz="1600" dirty="0" smtClean="0">
                <a:solidFill>
                  <a:srgbClr val="00B0F0"/>
                </a:solidFill>
                <a:latin typeface="Times New Roman" panose="02020603050405020304" pitchFamily="18" charset="0"/>
                <a:cs typeface="Times New Roman" panose="02020603050405020304" pitchFamily="18" charset="0"/>
              </a:rPr>
              <a:t>Ислам Рамиль 2 курс, 240 топ.</a:t>
            </a:r>
          </a:p>
          <a:p>
            <a:pPr marL="342900" indent="-342900" algn="just">
              <a:buAutoNum type="arabicPeriod"/>
            </a:pPr>
            <a:r>
              <a:rPr lang="kk-KZ" sz="1600" dirty="0" smtClean="0">
                <a:solidFill>
                  <a:srgbClr val="00B0F0"/>
                </a:solidFill>
                <a:latin typeface="Times New Roman" panose="02020603050405020304" pitchFamily="18" charset="0"/>
                <a:cs typeface="Times New Roman" panose="02020603050405020304" pitchFamily="18" charset="0"/>
              </a:rPr>
              <a:t>Нагметулла   Ержан 2 курс,239 топ.</a:t>
            </a:r>
          </a:p>
          <a:p>
            <a:pPr algn="just"/>
            <a:r>
              <a:rPr lang="kk-KZ" sz="1600" dirty="0" smtClean="0">
                <a:solidFill>
                  <a:srgbClr val="00B0F0"/>
                </a:solidFill>
                <a:latin typeface="Times New Roman" panose="02020603050405020304" pitchFamily="18" charset="0"/>
                <a:cs typeface="Times New Roman" panose="02020603050405020304" pitchFamily="18" charset="0"/>
              </a:rPr>
              <a:t>     Алдағы уақыттағы болатын аймақтық </a:t>
            </a:r>
            <a:r>
              <a:rPr lang="kk-KZ" sz="1600" dirty="0" smtClean="0">
                <a:solidFill>
                  <a:srgbClr val="FF0000"/>
                </a:solidFill>
                <a:latin typeface="Times New Roman" panose="02020603050405020304" pitchFamily="18" charset="0"/>
                <a:cs typeface="Times New Roman" panose="02020603050405020304" pitchFamily="18" charset="0"/>
              </a:rPr>
              <a:t>«</a:t>
            </a:r>
            <a:r>
              <a:rPr lang="en-US" sz="1600" dirty="0">
                <a:solidFill>
                  <a:srgbClr val="FF0000"/>
                </a:solidFill>
                <a:latin typeface="Times New Roman" panose="02020603050405020304" pitchFamily="18" charset="0"/>
                <a:cs typeface="Times New Roman" panose="02020603050405020304" pitchFamily="18" charset="0"/>
              </a:rPr>
              <a:t>World skills</a:t>
            </a:r>
            <a:r>
              <a:rPr lang="kk-KZ" sz="1600" dirty="0">
                <a:solidFill>
                  <a:srgbClr val="FF000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жарысына осы студенттер өздерінің дайын екенін көрсете алды.</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1347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47990"/>
            <a:ext cx="2552878"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kk-KZ" dirty="0" smtClean="0">
                <a:solidFill>
                  <a:srgbClr val="FF0000"/>
                </a:solidFill>
                <a:latin typeface="Times New Roman" panose="02020603050405020304" pitchFamily="18" charset="0"/>
                <a:cs typeface="Times New Roman" panose="02020603050405020304" pitchFamily="18" charset="0"/>
              </a:rPr>
              <a:t>КӘСІПҚОР:СЕМИНАР</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79512" y="764704"/>
            <a:ext cx="8856984" cy="5262979"/>
          </a:xfrm>
          <a:prstGeom prst="rect">
            <a:avLst/>
          </a:prstGeom>
          <a:noFill/>
        </p:spPr>
        <p:txBody>
          <a:bodyPr wrap="square" rtlCol="0">
            <a:spAutoFit/>
          </a:bodyPr>
          <a:lstStyle/>
          <a:p>
            <a:pPr algn="just"/>
            <a:r>
              <a:rPr lang="kk-KZ" sz="1600" dirty="0" smtClean="0">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Колледж  </a:t>
            </a:r>
            <a:r>
              <a:rPr lang="kk-KZ" sz="1600" dirty="0">
                <a:solidFill>
                  <a:srgbClr val="00B0F0"/>
                </a:solidFill>
                <a:latin typeface="Times New Roman" panose="02020603050405020304" pitchFamily="18" charset="0"/>
                <a:cs typeface="Times New Roman" panose="02020603050405020304" pitchFamily="18" charset="0"/>
              </a:rPr>
              <a:t>оқытушылары мен өндірістік оқыту шеберлері </a:t>
            </a:r>
            <a:r>
              <a:rPr lang="kk-KZ" sz="1600" dirty="0" smtClean="0">
                <a:solidFill>
                  <a:srgbClr val="00B0F0"/>
                </a:solidFill>
                <a:latin typeface="Times New Roman" panose="02020603050405020304" pitchFamily="18" charset="0"/>
                <a:cs typeface="Times New Roman" panose="02020603050405020304" pitchFamily="18" charset="0"/>
              </a:rPr>
              <a:t>2019 жылғы 01.04 мен 12.04.2019 ж аралығында 72 сағат көлемінде «Кәсіпқор» холдингі» коммерциялық емес акционерлік қоғамында техникалық және кәсіптік, орта білімнен кейінгі білім беру ұйымдарының инженерлік-педагогикалық қызметкерлерін және басшыларын халықаралық талаптарға сәйкес</a:t>
            </a:r>
            <a:r>
              <a:rPr lang="kk-KZ" sz="1600" dirty="0">
                <a:solidFill>
                  <a:srgbClr val="00B0F0"/>
                </a:solidFill>
                <a:latin typeface="Times New Roman" panose="02020603050405020304" pitchFamily="18" charset="0"/>
                <a:cs typeface="Times New Roman" panose="02020603050405020304" pitchFamily="18" charset="0"/>
              </a:rPr>
              <a:t> біліктілігін арттыру курсынан </a:t>
            </a:r>
            <a:r>
              <a:rPr lang="kk-KZ" sz="1600" dirty="0" smtClean="0">
                <a:solidFill>
                  <a:srgbClr val="00B0F0"/>
                </a:solidFill>
                <a:latin typeface="Times New Roman" panose="02020603050405020304" pitchFamily="18" charset="0"/>
                <a:cs typeface="Times New Roman" panose="02020603050405020304" pitchFamily="18" charset="0"/>
              </a:rPr>
              <a:t> өтіп төмендегі сертификаттарға ие болды:</a:t>
            </a:r>
          </a:p>
          <a:p>
            <a:pPr marL="342900" indent="-342900" algn="just">
              <a:buAutoNum type="arabicPeriod"/>
            </a:pPr>
            <a:r>
              <a:rPr lang="kk-KZ" sz="1600" dirty="0" smtClean="0">
                <a:solidFill>
                  <a:srgbClr val="00B0F0"/>
                </a:solidFill>
                <a:latin typeface="Times New Roman" panose="02020603050405020304" pitchFamily="18" charset="0"/>
                <a:cs typeface="Times New Roman" panose="02020603050405020304" pitchFamily="18" charset="0"/>
              </a:rPr>
              <a:t>Шабденова Толкын Алдабергеновна «Білім беру ұйымдары, оқу-әдістемелік кабинеттер, оқу</a:t>
            </a:r>
          </a:p>
          <a:p>
            <a:pPr algn="just"/>
            <a:r>
              <a:rPr lang="kk-KZ" sz="1600" dirty="0" smtClean="0">
                <a:solidFill>
                  <a:srgbClr val="00B0F0"/>
                </a:solidFill>
                <a:latin typeface="Times New Roman" panose="02020603050405020304" pitchFamily="18" charset="0"/>
                <a:cs typeface="Times New Roman" panose="02020603050405020304" pitchFamily="18" charset="0"/>
              </a:rPr>
              <a:t>әдістемелік орталықтар әдіскерлерінің және облыстық білім басқармаларының техникалық және кәсіптік білім беру бөлімдері қызметкерлерінің қызметіне инновациялық білім беру технологияларын енгізу».</a:t>
            </a:r>
          </a:p>
          <a:p>
            <a:pPr algn="just"/>
            <a:endParaRPr lang="kk-KZ" sz="1600" dirty="0" smtClean="0">
              <a:solidFill>
                <a:srgbClr val="00B0F0"/>
              </a:solidFill>
              <a:latin typeface="Times New Roman" panose="02020603050405020304" pitchFamily="18" charset="0"/>
              <a:cs typeface="Times New Roman" panose="02020603050405020304" pitchFamily="18" charset="0"/>
            </a:endParaRPr>
          </a:p>
          <a:p>
            <a:pPr algn="just"/>
            <a:r>
              <a:rPr lang="kk-KZ" sz="1600" dirty="0" smtClean="0">
                <a:solidFill>
                  <a:srgbClr val="00B0F0"/>
                </a:solidFill>
                <a:latin typeface="Times New Roman" panose="02020603050405020304" pitchFamily="18" charset="0"/>
                <a:cs typeface="Times New Roman" panose="02020603050405020304" pitchFamily="18" charset="0"/>
              </a:rPr>
              <a:t>2. Жәлелқызы Гүлнұр «Техникалық және кәсіптік білім беру ұйымдарының оқыту процесіне критериалдық бағалаудың әдістерін енгізу».</a:t>
            </a:r>
          </a:p>
          <a:p>
            <a:pPr algn="just"/>
            <a:endParaRPr lang="kk-KZ" sz="1600" dirty="0" smtClean="0">
              <a:solidFill>
                <a:srgbClr val="00B0F0"/>
              </a:solidFill>
              <a:latin typeface="Times New Roman" panose="02020603050405020304" pitchFamily="18" charset="0"/>
              <a:cs typeface="Times New Roman" panose="02020603050405020304" pitchFamily="18" charset="0"/>
            </a:endParaRPr>
          </a:p>
          <a:p>
            <a:pPr algn="just"/>
            <a:r>
              <a:rPr lang="kk-KZ" sz="1600" dirty="0" smtClean="0">
                <a:solidFill>
                  <a:srgbClr val="00B0F0"/>
                </a:solidFill>
                <a:latin typeface="Times New Roman" panose="02020603050405020304" pitchFamily="18" charset="0"/>
                <a:cs typeface="Times New Roman" panose="02020603050405020304" pitchFamily="18" charset="0"/>
              </a:rPr>
              <a:t>3.Ильясова Жулдыз «Техникалық және кәсіптік, орта білімнен кейінгі білім беру ұйымдарында қолданбалы бакалавриат бағдарламаларын іске асыру».</a:t>
            </a:r>
          </a:p>
          <a:p>
            <a:pPr algn="just"/>
            <a:endParaRPr lang="kk-KZ" sz="1600" dirty="0" smtClean="0">
              <a:solidFill>
                <a:srgbClr val="00B0F0"/>
              </a:solidFill>
              <a:latin typeface="Times New Roman" panose="02020603050405020304" pitchFamily="18" charset="0"/>
              <a:cs typeface="Times New Roman" panose="02020603050405020304" pitchFamily="18" charset="0"/>
            </a:endParaRPr>
          </a:p>
          <a:p>
            <a:pPr algn="just"/>
            <a:r>
              <a:rPr lang="kk-KZ" sz="1600" dirty="0" smtClean="0">
                <a:solidFill>
                  <a:srgbClr val="00B0F0"/>
                </a:solidFill>
                <a:latin typeface="Times New Roman" panose="02020603050405020304" pitchFamily="18" charset="0"/>
                <a:cs typeface="Times New Roman" panose="02020603050405020304" pitchFamily="18" charset="0"/>
              </a:rPr>
              <a:t>4.Малибекова Карашаш Эриковна «Техникалық және кәсіптік білім беру ұйымдарының білім беру процесіне  </a:t>
            </a:r>
            <a:r>
              <a:rPr lang="en-US" sz="1600" dirty="0" smtClean="0">
                <a:solidFill>
                  <a:srgbClr val="00B0F0"/>
                </a:solidFill>
                <a:latin typeface="Times New Roman" panose="02020603050405020304" pitchFamily="18" charset="0"/>
                <a:cs typeface="Times New Roman" panose="02020603050405020304" pitchFamily="18" charset="0"/>
              </a:rPr>
              <a:t>IT-</a:t>
            </a:r>
            <a:r>
              <a:rPr lang="kk-KZ" sz="1600" dirty="0" smtClean="0">
                <a:solidFill>
                  <a:srgbClr val="00B0F0"/>
                </a:solidFill>
                <a:latin typeface="Times New Roman" panose="02020603050405020304" pitchFamily="18" charset="0"/>
                <a:cs typeface="Times New Roman" panose="02020603050405020304" pitchFamily="18" charset="0"/>
              </a:rPr>
              <a:t>технологияларды енгізу».</a:t>
            </a:r>
          </a:p>
          <a:p>
            <a:pPr algn="just"/>
            <a:endParaRPr lang="kk-KZ" sz="1600" dirty="0" smtClean="0">
              <a:solidFill>
                <a:srgbClr val="00B0F0"/>
              </a:solidFill>
              <a:latin typeface="Times New Roman" panose="02020603050405020304" pitchFamily="18" charset="0"/>
              <a:cs typeface="Times New Roman" panose="02020603050405020304" pitchFamily="18" charset="0"/>
            </a:endParaRPr>
          </a:p>
          <a:p>
            <a:pPr algn="just"/>
            <a:r>
              <a:rPr lang="kk-KZ" sz="1600" dirty="0" smtClean="0">
                <a:solidFill>
                  <a:srgbClr val="00B0F0"/>
                </a:solidFill>
                <a:latin typeface="Times New Roman" panose="02020603050405020304" pitchFamily="18" charset="0"/>
                <a:cs typeface="Times New Roman" panose="02020603050405020304" pitchFamily="18" charset="0"/>
              </a:rPr>
              <a:t>5.Аденова Елена Кадырмановна «Техникалық және кәсіптік білім беру ұйымдарының білім беру процесіне  </a:t>
            </a:r>
            <a:r>
              <a:rPr lang="en-US" sz="1600" dirty="0" smtClean="0">
                <a:solidFill>
                  <a:srgbClr val="00B0F0"/>
                </a:solidFill>
                <a:latin typeface="Times New Roman" panose="02020603050405020304" pitchFamily="18" charset="0"/>
                <a:cs typeface="Times New Roman" panose="02020603050405020304" pitchFamily="18" charset="0"/>
              </a:rPr>
              <a:t>IT-</a:t>
            </a:r>
            <a:r>
              <a:rPr lang="kk-KZ" sz="1600" dirty="0">
                <a:solidFill>
                  <a:srgbClr val="00B0F0"/>
                </a:solidFill>
                <a:latin typeface="Times New Roman" panose="02020603050405020304" pitchFamily="18" charset="0"/>
                <a:cs typeface="Times New Roman" panose="02020603050405020304" pitchFamily="18" charset="0"/>
              </a:rPr>
              <a:t>технологияларды енгізу</a:t>
            </a:r>
            <a:r>
              <a:rPr lang="kk-KZ" sz="1600" dirty="0" smtClean="0">
                <a:solidFill>
                  <a:srgbClr val="00B0F0"/>
                </a:solidFill>
                <a:latin typeface="Times New Roman" panose="02020603050405020304" pitchFamily="18" charset="0"/>
                <a:cs typeface="Times New Roman" panose="02020603050405020304" pitchFamily="18" charset="0"/>
              </a:rPr>
              <a:t>».</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585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60648"/>
            <a:ext cx="2215415"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dirty="0" smtClean="0">
                <a:solidFill>
                  <a:srgbClr val="FF0000"/>
                </a:solidFill>
                <a:latin typeface="Times New Roman" panose="02020603050405020304" pitchFamily="18" charset="0"/>
                <a:cs typeface="Times New Roman" panose="02020603050405020304" pitchFamily="18" charset="0"/>
              </a:rPr>
              <a:t>«</a:t>
            </a:r>
            <a:r>
              <a:rPr lang="en-US" dirty="0" smtClean="0">
                <a:solidFill>
                  <a:srgbClr val="FF0000"/>
                </a:solidFill>
                <a:latin typeface="Times New Roman" panose="02020603050405020304" pitchFamily="18" charset="0"/>
                <a:cs typeface="Times New Roman" panose="02020603050405020304" pitchFamily="18" charset="0"/>
              </a:rPr>
              <a:t>KHAMA PARK</a:t>
            </a:r>
            <a:r>
              <a:rPr lang="kk-KZ" dirty="0" smtClean="0">
                <a:solidFill>
                  <a:srgbClr val="FF0000"/>
                </a:solidFill>
                <a:latin typeface="Times New Roman" panose="02020603050405020304" pitchFamily="18" charset="0"/>
                <a:cs typeface="Times New Roman" panose="02020603050405020304" pitchFamily="18" charset="0"/>
              </a:rPr>
              <a:t>»</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75922" y="676434"/>
            <a:ext cx="8502853" cy="1600438"/>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С 19.03.2019 г мастера производственного обучения Шабденова Т.А, Ильясова Ж, Клименко Г, Кулахметова А, Атагельдинова А  по специальности «0503000-Организация питания» прошли стажировку в ресторане «</a:t>
            </a:r>
            <a:r>
              <a:rPr lang="en-US" sz="1400" dirty="0">
                <a:solidFill>
                  <a:srgbClr val="00B0F0"/>
                </a:solidFill>
                <a:latin typeface="Times New Roman" panose="02020603050405020304" pitchFamily="18" charset="0"/>
                <a:cs typeface="Times New Roman" panose="02020603050405020304" pitchFamily="18" charset="0"/>
              </a:rPr>
              <a:t>KHAMA PARK</a:t>
            </a:r>
            <a:r>
              <a:rPr lang="kk-KZ" sz="1400" dirty="0" smtClean="0">
                <a:solidFill>
                  <a:srgbClr val="00B0F0"/>
                </a:solidFill>
                <a:latin typeface="Times New Roman" panose="02020603050405020304" pitchFamily="18" charset="0"/>
                <a:cs typeface="Times New Roman" panose="02020603050405020304" pitchFamily="18" charset="0"/>
              </a:rPr>
              <a:t>» расположенный в г.Каскелен. Ресторан активно участвует в подготовке специальностей по  профессии «Повар» и «Кондитер». В ресторане расположено мучной цех, кондитерский цех, мясной цех, холодный цех, горячий цех и  сервизная, а также они готовят студентов участников молодежного движения </a:t>
            </a:r>
            <a:r>
              <a:rPr lang="en-US" sz="1400" dirty="0" smtClean="0">
                <a:solidFill>
                  <a:srgbClr val="00B0F0"/>
                </a:solidFill>
              </a:rPr>
              <a:t>World skills</a:t>
            </a:r>
            <a:r>
              <a:rPr lang="kk-KZ" sz="1400" dirty="0" smtClean="0">
                <a:solidFill>
                  <a:srgbClr val="00B0F0"/>
                </a:solidFill>
              </a:rPr>
              <a:t>. </a:t>
            </a:r>
            <a:r>
              <a:rPr lang="kk-KZ" sz="1400" dirty="0" smtClean="0">
                <a:solidFill>
                  <a:srgbClr val="00B0F0"/>
                </a:solidFill>
                <a:latin typeface="Times New Roman" panose="02020603050405020304" pitchFamily="18" charset="0"/>
                <a:cs typeface="Times New Roman" panose="02020603050405020304" pitchFamily="18" charset="0"/>
              </a:rPr>
              <a:t>С 04  апреля студент ІІ курса 42 группы Мукаммадиев Наиль прошел курс подготовки по направлению «Поварское дело».</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225718"/>
            <a:ext cx="1834352" cy="247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4225719"/>
            <a:ext cx="2016224" cy="248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4225719"/>
            <a:ext cx="2016224" cy="249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2276872"/>
            <a:ext cx="2016224"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24044" b="40377"/>
          <a:stretch/>
        </p:blipFill>
        <p:spPr bwMode="auto">
          <a:xfrm>
            <a:off x="107503" y="2276872"/>
            <a:ext cx="4032449"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4207" y="4225719"/>
            <a:ext cx="2445732" cy="245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4207" y="2276872"/>
            <a:ext cx="2434567"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424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692694"/>
            <a:ext cx="3744416"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92695"/>
            <a:ext cx="417036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59131" y="5589240"/>
            <a:ext cx="7692555" cy="584775"/>
          </a:xfrm>
          <a:prstGeom prst="rect">
            <a:avLst/>
          </a:prstGeom>
        </p:spPr>
        <p:txBody>
          <a:bodyPr wrap="none">
            <a:spAutoFit/>
          </a:bodyPr>
          <a:lstStyle/>
          <a:p>
            <a:pPr algn="ctr"/>
            <a:r>
              <a:rPr lang="ru-RU" sz="1600" dirty="0" smtClean="0">
                <a:solidFill>
                  <a:srgbClr val="00B0F0"/>
                </a:solidFill>
                <a:latin typeface="Times New Roman" panose="02020603050405020304" pitchFamily="18" charset="0"/>
                <a:cs typeface="Times New Roman" panose="02020603050405020304" pitchFamily="18" charset="0"/>
              </a:rPr>
              <a:t>2 курс 41 топ </a:t>
            </a:r>
            <a:r>
              <a:rPr lang="ru-RU" sz="1600" dirty="0" err="1" smtClean="0">
                <a:solidFill>
                  <a:srgbClr val="00B0F0"/>
                </a:solidFill>
                <a:latin typeface="Times New Roman" panose="02020603050405020304" pitchFamily="18" charset="0"/>
                <a:cs typeface="Times New Roman" panose="02020603050405020304" pitchFamily="18" charset="0"/>
              </a:rPr>
              <a:t>студенттері</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сәуір</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айында</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өтетін</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ескерткіштер</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күніне</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белсене</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қатысты</a:t>
            </a:r>
            <a:r>
              <a:rPr lang="ru-RU" sz="1600" dirty="0" smtClean="0">
                <a:solidFill>
                  <a:srgbClr val="00B0F0"/>
                </a:solidFill>
                <a:latin typeface="Times New Roman" panose="02020603050405020304" pitchFamily="18" charset="0"/>
                <a:cs typeface="Times New Roman" panose="02020603050405020304" pitchFamily="18" charset="0"/>
              </a:rPr>
              <a:t>. </a:t>
            </a:r>
          </a:p>
          <a:p>
            <a:pPr algn="ctr"/>
            <a:r>
              <a:rPr lang="ru-RU" sz="1600" dirty="0" smtClean="0">
                <a:solidFill>
                  <a:srgbClr val="00B0F0"/>
                </a:solidFill>
                <a:latin typeface="Times New Roman" panose="02020603050405020304" pitchFamily="18" charset="0"/>
                <a:cs typeface="Times New Roman" panose="02020603050405020304" pitchFamily="18" charset="0"/>
              </a:rPr>
              <a:t>Топ </a:t>
            </a:r>
            <a:r>
              <a:rPr lang="ru-RU" sz="1600" dirty="0" err="1" smtClean="0">
                <a:solidFill>
                  <a:srgbClr val="00B0F0"/>
                </a:solidFill>
                <a:latin typeface="Times New Roman" panose="02020603050405020304" pitchFamily="18" charset="0"/>
                <a:cs typeface="Times New Roman" panose="02020603050405020304" pitchFamily="18" charset="0"/>
              </a:rPr>
              <a:t>жетекшісі</a:t>
            </a:r>
            <a:r>
              <a:rPr lang="ru-RU" sz="1600" dirty="0" smtClean="0">
                <a:solidFill>
                  <a:srgbClr val="00B0F0"/>
                </a:solidFill>
                <a:latin typeface="Times New Roman" panose="02020603050405020304" pitchFamily="18" charset="0"/>
                <a:cs typeface="Times New Roman" panose="02020603050405020304" pitchFamily="18" charset="0"/>
              </a:rPr>
              <a:t> Сеитова А, </a:t>
            </a:r>
            <a:r>
              <a:rPr lang="ru-RU" sz="1600" dirty="0" err="1" smtClean="0">
                <a:solidFill>
                  <a:srgbClr val="00B0F0"/>
                </a:solidFill>
                <a:latin typeface="Times New Roman" panose="02020603050405020304" pitchFamily="18" charset="0"/>
                <a:cs typeface="Times New Roman" panose="02020603050405020304" pitchFamily="18" charset="0"/>
              </a:rPr>
              <a:t>өндірістік</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оқыту</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шебері</a:t>
            </a:r>
            <a:r>
              <a:rPr lang="ru-RU" sz="1600" dirty="0" smtClean="0">
                <a:solidFill>
                  <a:srgbClr val="00B0F0"/>
                </a:solidFill>
                <a:latin typeface="Times New Roman" panose="02020603050405020304" pitchFamily="18" charset="0"/>
                <a:cs typeface="Times New Roman" panose="02020603050405020304" pitchFamily="18" charset="0"/>
              </a:rPr>
              <a:t> Ильясова Ж</a:t>
            </a:r>
            <a:endParaRPr lang="ru-RU" sz="1600" dirty="0">
              <a:solidFill>
                <a:srgbClr val="00B0F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95536" y="188640"/>
            <a:ext cx="2615716" cy="338554"/>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285750" indent="-285750">
              <a:buFont typeface="Wingdings" panose="05000000000000000000" pitchFamily="2" charset="2"/>
              <a:buChar char="q"/>
            </a:pPr>
            <a:r>
              <a:rPr lang="ru-RU" sz="1600" dirty="0" smtClean="0">
                <a:solidFill>
                  <a:srgbClr val="FF0000"/>
                </a:solidFill>
                <a:latin typeface="Times New Roman" panose="02020603050405020304" pitchFamily="18" charset="0"/>
                <a:cs typeface="Times New Roman" panose="02020603050405020304" pitchFamily="18" charset="0"/>
              </a:rPr>
              <a:t>ЕСКЕРТКІШТЕР КҮНІ </a:t>
            </a:r>
            <a:endParaRPr lang="ru-RU"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911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Жаңалықтар\5c78c14e-63cc-401e-8618-d754b1a842f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748" y="620688"/>
            <a:ext cx="4061236" cy="252028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Desktop\Жаңалықтар\5ce20fc6-9deb-4570-930f-63dfde49bf8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16633"/>
            <a:ext cx="4280023" cy="30243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ser\Desktop\Жаңалықтар\7e957e99-0cd4-474b-89af-95fac101c8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748" y="3284984"/>
            <a:ext cx="4061236" cy="335108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User\Desktop\Жаңалықтар\46fb8ff5-8c2d-482f-8257-6097171240f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7" y="3284983"/>
            <a:ext cx="4280023" cy="33510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48" y="119401"/>
            <a:ext cx="19272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4408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Жаңалықтар\95b7e8b3-3c00-4af9-af6c-66fbb08e56d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92696"/>
            <a:ext cx="4104456" cy="288032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19272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C:\Users\User\Desktop\Жаңалықтар\2319e1a1-0a60-4db2-8dfa-19c32d3b0c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717032"/>
            <a:ext cx="4104456" cy="290398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User\Desktop\Жаңалықтар\a5df21b8-9350-4dbe-9ec0-d7eff869079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717032"/>
            <a:ext cx="4280024" cy="2903984"/>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User\Desktop\Жаңалықтар\a92ed09d-0cc6-4514-af44-53cc7a7e14b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16632"/>
            <a:ext cx="439248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99414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3565</TotalTime>
  <Words>949</Words>
  <Application>Microsoft Office PowerPoint</Application>
  <PresentationFormat>Экран (4:3)</PresentationFormat>
  <Paragraphs>87</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579</cp:revision>
  <dcterms:created xsi:type="dcterms:W3CDTF">2018-12-07T08:23:31Z</dcterms:created>
  <dcterms:modified xsi:type="dcterms:W3CDTF">2019-05-02T04:11:34Z</dcterms:modified>
</cp:coreProperties>
</file>