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9" r:id="rId4"/>
    <p:sldId id="263" r:id="rId5"/>
    <p:sldId id="265" r:id="rId6"/>
    <p:sldId id="269" r:id="rId7"/>
    <p:sldId id="261" r:id="rId8"/>
    <p:sldId id="264" r:id="rId9"/>
    <p:sldId id="268" r:id="rId10"/>
    <p:sldId id="266" r:id="rId11"/>
    <p:sldId id="267" r:id="rId12"/>
    <p:sldId id="258"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p:scale>
          <a:sx n="66" d="100"/>
          <a:sy n="66" d="100"/>
        </p:scale>
        <p:origin x="-127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01.04.2019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01.04.2019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01.04.2019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01.04.2019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01.04.2019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01.04.2019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01.04.2019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01.04.2019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01.04.2019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01.04.2019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01.04.2019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01.04.2019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mailto:pl_shkola-6@mail.r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12"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11.jpe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b="7596"/>
          <a:stretch/>
        </p:blipFill>
        <p:spPr bwMode="auto">
          <a:xfrm>
            <a:off x="91970" y="2261736"/>
            <a:ext cx="1938900" cy="195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705" y="2404235"/>
            <a:ext cx="1597090" cy="2031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1"/>
          <p:cNvSpPr txBox="1">
            <a:spLocks/>
          </p:cNvSpPr>
          <p:nvPr/>
        </p:nvSpPr>
        <p:spPr>
          <a:xfrm>
            <a:off x="1715125" y="911585"/>
            <a:ext cx="5904656" cy="792088"/>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74396" y="1812451"/>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kk-KZ" sz="1050" b="1" dirty="0" smtClean="0">
                <a:solidFill>
                  <a:schemeClr val="tx1"/>
                </a:solidFill>
                <a:latin typeface="Times New Roman" pitchFamily="18" charset="0"/>
                <a:cs typeface="Times New Roman" pitchFamily="18" charset="0"/>
              </a:rPr>
              <a:t>     </a:t>
            </a:r>
            <a:r>
              <a:rPr lang="en-US" sz="1050" b="1" dirty="0" smtClean="0">
                <a:solidFill>
                  <a:schemeClr val="tx1"/>
                </a:solidFill>
                <a:latin typeface="Times New Roman" pitchFamily="18" charset="0"/>
                <a:cs typeface="Times New Roman" pitchFamily="18" charset="0"/>
              </a:rPr>
              <a:t>http:</a:t>
            </a:r>
            <a:r>
              <a:rPr lang="en-US" sz="1050" b="1" dirty="0" smtClean="0">
                <a:solidFill>
                  <a:srgbClr val="0070C0"/>
                </a:solidFill>
                <a:latin typeface="Times New Roman" pitchFamily="18" charset="0"/>
                <a:cs typeface="Times New Roman" pitchFamily="18" charset="0"/>
              </a:rPr>
              <a:t> </a:t>
            </a:r>
            <a:r>
              <a:rPr lang="en-US" sz="1050" b="1" dirty="0">
                <a:solidFill>
                  <a:srgbClr val="0070C0"/>
                </a:solidFill>
                <a:latin typeface="Times New Roman" pitchFamily="18" charset="0"/>
                <a:cs typeface="Times New Roman" pitchFamily="18" charset="0"/>
              </a:rPr>
              <a:t>http://zhambyl-pk.kz/ru/                                      </a:t>
            </a:r>
            <a:r>
              <a:rPr lang="kk-KZ" sz="1050" dirty="0" smtClean="0">
                <a:solidFill>
                  <a:srgbClr val="0070C0"/>
                </a:solidFill>
              </a:rPr>
              <a:t>e-mail:</a:t>
            </a:r>
            <a:r>
              <a:rPr lang="kk-KZ" sz="1050" u="sng" dirty="0" smtClean="0">
                <a:hlinkClick r:id="rId4"/>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012" y="221779"/>
            <a:ext cx="1071120"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7894" y="221779"/>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807894" y="1466200"/>
            <a:ext cx="1084586" cy="5539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dirty="0" smtClean="0"/>
              <a:t>№3 (7)</a:t>
            </a:r>
          </a:p>
          <a:p>
            <a:pPr algn="ctr"/>
            <a:r>
              <a:rPr lang="kk-KZ" sz="1200" dirty="0" smtClean="0"/>
              <a:t> 2019 жыл</a:t>
            </a:r>
            <a:endParaRPr lang="ru-RU" sz="1200" dirty="0"/>
          </a:p>
        </p:txBody>
      </p:sp>
      <p:sp>
        <p:nvSpPr>
          <p:cNvPr id="10" name="TextBox 9"/>
          <p:cNvSpPr txBox="1"/>
          <p:nvPr/>
        </p:nvSpPr>
        <p:spPr>
          <a:xfrm>
            <a:off x="199504" y="1307629"/>
            <a:ext cx="1224136"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 бастап шығады</a:t>
            </a:r>
            <a:endParaRPr lang="ru-RU" sz="800" dirty="0">
              <a:latin typeface="Times New Roman" pitchFamily="18" charset="0"/>
              <a:cs typeface="Times New Roman" pitchFamily="18" charset="0"/>
            </a:endParaRPr>
          </a:p>
        </p:txBody>
      </p:sp>
      <p:sp>
        <p:nvSpPr>
          <p:cNvPr id="2" name="TextBox 1"/>
          <p:cNvSpPr txBox="1"/>
          <p:nvPr/>
        </p:nvSpPr>
        <p:spPr>
          <a:xfrm>
            <a:off x="844556" y="4166119"/>
            <a:ext cx="6963338" cy="1846659"/>
          </a:xfrm>
          <a:prstGeom prst="rect">
            <a:avLst/>
          </a:prstGeom>
          <a:noFill/>
        </p:spPr>
        <p:txBody>
          <a:bodyPr wrap="square" rtlCol="0">
            <a:spAutoFit/>
          </a:bodyPr>
          <a:lstStyle/>
          <a:p>
            <a:pPr algn="ctr"/>
            <a:r>
              <a:rPr lang="ru-RU" sz="1600" dirty="0" err="1" smtClean="0">
                <a:solidFill>
                  <a:srgbClr val="FF0000"/>
                </a:solidFill>
                <a:latin typeface="Times New Roman" panose="02020603050405020304" pitchFamily="18" charset="0"/>
                <a:cs typeface="Times New Roman" panose="02020603050405020304" pitchFamily="18" charset="0"/>
              </a:rPr>
              <a:t>Құрметті</a:t>
            </a:r>
            <a:r>
              <a:rPr lang="ru-RU" sz="1600" dirty="0" smtClean="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ұжым</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Мейрім</a:t>
            </a:r>
            <a:r>
              <a:rPr lang="ru-RU" sz="1600" dirty="0">
                <a:solidFill>
                  <a:srgbClr val="FFC000"/>
                </a:solidFill>
                <a:latin typeface="Times New Roman" panose="02020603050405020304" pitchFamily="18" charset="0"/>
                <a:cs typeface="Times New Roman" panose="02020603050405020304" pitchFamily="18" charset="0"/>
              </a:rPr>
              <a:t> мен </a:t>
            </a:r>
            <a:r>
              <a:rPr lang="ru-RU" sz="1600" dirty="0" err="1">
                <a:solidFill>
                  <a:srgbClr val="FFC000"/>
                </a:solidFill>
                <a:latin typeface="Times New Roman" panose="02020603050405020304" pitchFamily="18" charset="0"/>
                <a:cs typeface="Times New Roman" panose="02020603050405020304" pitchFamily="18" charset="0"/>
              </a:rPr>
              <a:t>шапағаттың</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шынайы</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мерекесіне</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айналған</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Наурыз</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дәстүрлі</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салт-санамыздың</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жаршысындай</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әрдайым</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жақсылыққа</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бастай</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берсін</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Сіздерге</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мықты</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денсаулық</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тілейміз</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Әрбір</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отбасы</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ырыс-берекеге</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кенеліп</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әрбір</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күндеріңіз</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бақыт</a:t>
            </a:r>
            <a:r>
              <a:rPr lang="ru-RU" sz="1600" dirty="0">
                <a:solidFill>
                  <a:srgbClr val="002060"/>
                </a:solidFill>
                <a:latin typeface="Times New Roman" panose="02020603050405020304" pitchFamily="18" charset="0"/>
                <a:cs typeface="Times New Roman" panose="02020603050405020304" pitchFamily="18" charset="0"/>
              </a:rPr>
              <a:t> пен </a:t>
            </a:r>
            <a:r>
              <a:rPr lang="ru-RU" sz="1600" dirty="0" err="1">
                <a:solidFill>
                  <a:srgbClr val="002060"/>
                </a:solidFill>
                <a:latin typeface="Times New Roman" panose="02020603050405020304" pitchFamily="18" charset="0"/>
                <a:cs typeface="Times New Roman" panose="02020603050405020304" pitchFamily="18" charset="0"/>
              </a:rPr>
              <a:t>нұрға</a:t>
            </a:r>
            <a:r>
              <a:rPr lang="ru-RU" sz="1600" dirty="0">
                <a:solidFill>
                  <a:srgbClr val="002060"/>
                </a:solidFill>
                <a:latin typeface="Times New Roman" panose="02020603050405020304" pitchFamily="18" charset="0"/>
                <a:cs typeface="Times New Roman" panose="02020603050405020304" pitchFamily="18" charset="0"/>
              </a:rPr>
              <a:t> толы </a:t>
            </a:r>
            <a:r>
              <a:rPr lang="ru-RU" sz="1600" dirty="0" err="1">
                <a:solidFill>
                  <a:srgbClr val="002060"/>
                </a:solidFill>
                <a:latin typeface="Times New Roman" panose="02020603050405020304" pitchFamily="18" charset="0"/>
                <a:cs typeface="Times New Roman" panose="02020603050405020304" pitchFamily="18" charset="0"/>
              </a:rPr>
              <a:t>болсын</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Ойға</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алған</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әрбір</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бастамаларыныз</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сәттілікпен</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жүзеге</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ассын</a:t>
            </a:r>
            <a:r>
              <a:rPr lang="ru-RU" sz="1600" dirty="0">
                <a:solidFill>
                  <a:srgbClr val="002060"/>
                </a:solidFill>
                <a:latin typeface="Times New Roman" panose="02020603050405020304" pitchFamily="18" charset="0"/>
                <a:cs typeface="Times New Roman" panose="02020603050405020304" pitchFamily="18" charset="0"/>
              </a:rPr>
              <a:t>.</a:t>
            </a:r>
          </a:p>
          <a:p>
            <a:pPr algn="ctr"/>
            <a:r>
              <a:rPr lang="ru-RU" sz="1600" dirty="0">
                <a:solidFill>
                  <a:srgbClr val="00B0F0"/>
                </a:solidFill>
                <a:latin typeface="Times New Roman" panose="02020603050405020304" pitchFamily="18" charset="0"/>
                <a:cs typeface="Times New Roman" panose="02020603050405020304" pitchFamily="18" charset="0"/>
              </a:rPr>
              <a:t> </a:t>
            </a:r>
            <a:r>
              <a:rPr lang="ru-RU" dirty="0" err="1">
                <a:solidFill>
                  <a:srgbClr val="C00000"/>
                </a:solidFill>
                <a:latin typeface="Times New Roman" panose="02020603050405020304" pitchFamily="18" charset="0"/>
                <a:cs typeface="Times New Roman" panose="02020603050405020304" pitchFamily="18" charset="0"/>
              </a:rPr>
              <a:t>Наурыз</a:t>
            </a:r>
            <a:r>
              <a:rPr lang="ru-RU" dirty="0">
                <a:solidFill>
                  <a:srgbClr val="C00000"/>
                </a:solidFill>
                <a:latin typeface="Times New Roman" panose="02020603050405020304" pitchFamily="18" charset="0"/>
                <a:cs typeface="Times New Roman" panose="02020603050405020304" pitchFamily="18" charset="0"/>
              </a:rPr>
              <a:t> </a:t>
            </a:r>
            <a:r>
              <a:rPr lang="ru-RU" dirty="0" err="1">
                <a:solidFill>
                  <a:srgbClr val="C00000"/>
                </a:solidFill>
                <a:latin typeface="Times New Roman" panose="02020603050405020304" pitchFamily="18" charset="0"/>
                <a:cs typeface="Times New Roman" panose="02020603050405020304" pitchFamily="18" charset="0"/>
              </a:rPr>
              <a:t>мерекесі</a:t>
            </a:r>
            <a:r>
              <a:rPr lang="ru-RU" dirty="0">
                <a:solidFill>
                  <a:srgbClr val="C00000"/>
                </a:solidFill>
                <a:latin typeface="Times New Roman" panose="02020603050405020304" pitchFamily="18" charset="0"/>
                <a:cs typeface="Times New Roman" panose="02020603050405020304" pitchFamily="18" charset="0"/>
              </a:rPr>
              <a:t> </a:t>
            </a:r>
            <a:r>
              <a:rPr lang="ru-RU" dirty="0" err="1">
                <a:solidFill>
                  <a:srgbClr val="C00000"/>
                </a:solidFill>
                <a:latin typeface="Times New Roman" panose="02020603050405020304" pitchFamily="18" charset="0"/>
                <a:cs typeface="Times New Roman" panose="02020603050405020304" pitchFamily="18" charset="0"/>
              </a:rPr>
              <a:t>құтты</a:t>
            </a:r>
            <a:r>
              <a:rPr lang="ru-RU" dirty="0">
                <a:solidFill>
                  <a:srgbClr val="C00000"/>
                </a:solidFill>
                <a:latin typeface="Times New Roman" panose="02020603050405020304" pitchFamily="18" charset="0"/>
                <a:cs typeface="Times New Roman" panose="02020603050405020304" pitchFamily="18" charset="0"/>
              </a:rPr>
              <a:t> </a:t>
            </a:r>
            <a:r>
              <a:rPr lang="ru-RU" dirty="0" err="1">
                <a:solidFill>
                  <a:srgbClr val="C00000"/>
                </a:solidFill>
                <a:latin typeface="Times New Roman" panose="02020603050405020304" pitchFamily="18" charset="0"/>
                <a:cs typeface="Times New Roman" panose="02020603050405020304" pitchFamily="18" charset="0"/>
              </a:rPr>
              <a:t>болсын</a:t>
            </a:r>
            <a:r>
              <a:rPr lang="ru-RU" dirty="0">
                <a:solidFill>
                  <a:srgbClr val="C00000"/>
                </a:solidFill>
                <a:latin typeface="Times New Roman" panose="02020603050405020304" pitchFamily="18" charset="0"/>
                <a:cs typeface="Times New Roman" panose="02020603050405020304" pitchFamily="18" charset="0"/>
              </a:rPr>
              <a:t>!</a:t>
            </a:r>
          </a:p>
          <a:p>
            <a:pPr algn="ct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smtClean="0">
                <a:solidFill>
                  <a:srgbClr val="7030A0"/>
                </a:solidFill>
                <a:latin typeface="Times New Roman" panose="02020603050405020304" pitchFamily="18" charset="0"/>
                <a:cs typeface="Times New Roman" panose="02020603050405020304" pitchFamily="18" charset="0"/>
              </a:rPr>
              <a:t>Колледж </a:t>
            </a:r>
            <a:r>
              <a:rPr lang="ru-RU" sz="1600" dirty="0" err="1" smtClean="0">
                <a:solidFill>
                  <a:srgbClr val="7030A0"/>
                </a:solidFill>
                <a:latin typeface="Times New Roman" panose="02020603050405020304" pitchFamily="18" charset="0"/>
                <a:cs typeface="Times New Roman" panose="02020603050405020304" pitchFamily="18" charset="0"/>
              </a:rPr>
              <a:t>әкімшілігі</a:t>
            </a:r>
            <a:endParaRPr lang="kk-KZ" sz="2000" dirty="0" smtClean="0">
              <a:solidFill>
                <a:srgbClr val="7030A0"/>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1851767" y="2141587"/>
            <a:ext cx="5654427" cy="2062103"/>
          </a:xfrm>
          <a:prstGeom prst="rect">
            <a:avLst/>
          </a:prstGeom>
        </p:spPr>
        <p:txBody>
          <a:bodyPr wrap="square">
            <a:spAutoFit/>
          </a:bodyPr>
          <a:lstStyle/>
          <a:p>
            <a:pPr algn="ctr"/>
            <a:r>
              <a:rPr lang="ru-RU" sz="14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Аяулы</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арулар</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Сіздерді</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жылдың</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ең</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көрікті</a:t>
            </a:r>
            <a:r>
              <a:rPr lang="ru-RU" sz="1600" dirty="0">
                <a:solidFill>
                  <a:srgbClr val="FF0000"/>
                </a:solidFill>
                <a:latin typeface="Times New Roman" panose="02020603050405020304" pitchFamily="18" charset="0"/>
                <a:cs typeface="Times New Roman" panose="02020603050405020304" pitchFamily="18" charset="0"/>
              </a:rPr>
              <a:t> де </a:t>
            </a:r>
            <a:r>
              <a:rPr lang="ru-RU" sz="1600" dirty="0" err="1">
                <a:solidFill>
                  <a:srgbClr val="FF0000"/>
                </a:solidFill>
                <a:latin typeface="Times New Roman" panose="02020603050405020304" pitchFamily="18" charset="0"/>
                <a:cs typeface="Times New Roman" panose="02020603050405020304" pitchFamily="18" charset="0"/>
              </a:rPr>
              <a:t>қуанышты</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мезгілі</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көктемнің</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алғашқы</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мерекесі</a:t>
            </a:r>
            <a:r>
              <a:rPr lang="ru-RU" sz="1600" dirty="0">
                <a:solidFill>
                  <a:srgbClr val="FF0000"/>
                </a:solidFill>
                <a:latin typeface="Times New Roman" panose="02020603050405020304" pitchFamily="18" charset="0"/>
                <a:cs typeface="Times New Roman" panose="02020603050405020304" pitchFamily="18" charset="0"/>
              </a:rPr>
              <a:t> 8 </a:t>
            </a:r>
            <a:r>
              <a:rPr lang="ru-RU" sz="1600" dirty="0" err="1">
                <a:solidFill>
                  <a:srgbClr val="FF0000"/>
                </a:solidFill>
                <a:latin typeface="Times New Roman" panose="02020603050405020304" pitchFamily="18" charset="0"/>
                <a:cs typeface="Times New Roman" panose="02020603050405020304" pitchFamily="18" charset="0"/>
              </a:rPr>
              <a:t>наурыз</a:t>
            </a:r>
            <a:r>
              <a:rPr lang="ru-RU" sz="1600" dirty="0">
                <a:solidFill>
                  <a:srgbClr val="FF0000"/>
                </a:solidFill>
                <a:latin typeface="Times New Roman" panose="02020603050405020304" pitchFamily="18" charset="0"/>
                <a:cs typeface="Times New Roman" panose="02020603050405020304" pitchFamily="18" charset="0"/>
              </a:rPr>
              <a:t> – </a:t>
            </a:r>
            <a:r>
              <a:rPr lang="ru-RU" sz="1600" dirty="0" err="1">
                <a:solidFill>
                  <a:srgbClr val="FF0000"/>
                </a:solidFill>
                <a:latin typeface="Times New Roman" panose="02020603050405020304" pitchFamily="18" charset="0"/>
                <a:cs typeface="Times New Roman" panose="02020603050405020304" pitchFamily="18" charset="0"/>
              </a:rPr>
              <a:t>Халықаралық</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әйелдер</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күнімен</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шын</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жүректен</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құттықтаймыз</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Көктемнің</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алғашқы</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лебі</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Сіздерге</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бақыт</a:t>
            </a:r>
            <a:r>
              <a:rPr lang="ru-RU" sz="1600" dirty="0">
                <a:solidFill>
                  <a:srgbClr val="6666FF"/>
                </a:solidFill>
                <a:latin typeface="Times New Roman" panose="02020603050405020304" pitchFamily="18" charset="0"/>
                <a:cs typeface="Times New Roman" panose="02020603050405020304" pitchFamily="18" charset="0"/>
              </a:rPr>
              <a:t> пен </a:t>
            </a:r>
            <a:r>
              <a:rPr lang="ru-RU" sz="1600" dirty="0" err="1">
                <a:solidFill>
                  <a:srgbClr val="6666FF"/>
                </a:solidFill>
                <a:latin typeface="Times New Roman" panose="02020603050405020304" pitchFamily="18" charset="0"/>
                <a:cs typeface="Times New Roman" panose="02020603050405020304" pitchFamily="18" charset="0"/>
              </a:rPr>
              <a:t>шаттықтың</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сазын</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сыйласын</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Бұл</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мереке</a:t>
            </a:r>
            <a:r>
              <a:rPr lang="ru-RU" sz="1600" dirty="0">
                <a:solidFill>
                  <a:srgbClr val="00B0F0"/>
                </a:solidFill>
                <a:latin typeface="Times New Roman" panose="02020603050405020304" pitchFamily="18" charset="0"/>
                <a:cs typeface="Times New Roman" panose="02020603050405020304" pitchFamily="18" charset="0"/>
              </a:rPr>
              <a:t> – </a:t>
            </a:r>
            <a:r>
              <a:rPr lang="ru-RU" sz="1600" dirty="0" err="1">
                <a:solidFill>
                  <a:srgbClr val="00B0F0"/>
                </a:solidFill>
                <a:latin typeface="Times New Roman" panose="02020603050405020304" pitchFamily="18" charset="0"/>
                <a:cs typeface="Times New Roman" panose="02020603050405020304" pitchFamily="18" charset="0"/>
              </a:rPr>
              <a:t>жанға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қуат</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көңілге</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шуақ</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сыйлайтын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жылылық</a:t>
            </a:r>
            <a:r>
              <a:rPr lang="ru-RU" sz="1600" dirty="0">
                <a:solidFill>
                  <a:srgbClr val="00B0F0"/>
                </a:solidFill>
                <a:latin typeface="Times New Roman" panose="02020603050405020304" pitchFamily="18" charset="0"/>
                <a:cs typeface="Times New Roman" panose="02020603050405020304" pitchFamily="18" charset="0"/>
              </a:rPr>
              <a:t> пен </a:t>
            </a:r>
            <a:r>
              <a:rPr lang="ru-RU" sz="1600" dirty="0" err="1">
                <a:solidFill>
                  <a:srgbClr val="00B0F0"/>
                </a:solidFill>
                <a:latin typeface="Times New Roman" panose="02020603050405020304" pitchFamily="18" charset="0"/>
                <a:cs typeface="Times New Roman" panose="02020603050405020304" pitchFamily="18" charset="0"/>
              </a:rPr>
              <a:t>сұлулықтың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мейірім</a:t>
            </a:r>
            <a:r>
              <a:rPr lang="ru-RU" sz="1600" dirty="0">
                <a:solidFill>
                  <a:srgbClr val="00B0F0"/>
                </a:solidFill>
                <a:latin typeface="Times New Roman" panose="02020603050405020304" pitchFamily="18" charset="0"/>
                <a:cs typeface="Times New Roman" panose="02020603050405020304" pitchFamily="18" charset="0"/>
              </a:rPr>
              <a:t> мен    </a:t>
            </a:r>
            <a:r>
              <a:rPr lang="ru-RU" sz="1600" dirty="0" err="1">
                <a:solidFill>
                  <a:srgbClr val="00B0F0"/>
                </a:solidFill>
                <a:latin typeface="Times New Roman" panose="02020603050405020304" pitchFamily="18" charset="0"/>
                <a:cs typeface="Times New Roman" panose="02020603050405020304" pitchFamily="18" charset="0"/>
              </a:rPr>
              <a:t>нәзіктіктің</a:t>
            </a:r>
            <a:r>
              <a:rPr lang="ru-RU" sz="1600" dirty="0">
                <a:solidFill>
                  <a:srgbClr val="00B0F0"/>
                </a:solidFill>
                <a:latin typeface="Times New Roman" panose="02020603050405020304" pitchFamily="18" charset="0"/>
                <a:cs typeface="Times New Roman" panose="02020603050405020304" pitchFamily="18" charset="0"/>
              </a:rPr>
              <a:t> символы </a:t>
            </a:r>
            <a:r>
              <a:rPr lang="ru-RU" sz="1600" dirty="0" err="1">
                <a:solidFill>
                  <a:srgbClr val="00B0F0"/>
                </a:solidFill>
                <a:latin typeface="Times New Roman" panose="02020603050405020304" pitchFamily="18" charset="0"/>
                <a:cs typeface="Times New Roman" panose="02020603050405020304" pitchFamily="18" charset="0"/>
              </a:rPr>
              <a:t>көктемнің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шұғылалы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шаттыққа</a:t>
            </a:r>
            <a:r>
              <a:rPr lang="ru-RU" sz="1600" dirty="0">
                <a:solidFill>
                  <a:srgbClr val="00B0F0"/>
                </a:solidFill>
                <a:latin typeface="Times New Roman" panose="02020603050405020304" pitchFamily="18" charset="0"/>
                <a:cs typeface="Times New Roman" panose="02020603050405020304" pitchFamily="18" charset="0"/>
              </a:rPr>
              <a:t> толы </a:t>
            </a:r>
            <a:r>
              <a:rPr lang="ru-RU" sz="1600" dirty="0" err="1">
                <a:solidFill>
                  <a:srgbClr val="00B0F0"/>
                </a:solidFill>
                <a:latin typeface="Times New Roman" panose="02020603050405020304" pitchFamily="18" charset="0"/>
                <a:cs typeface="Times New Roman" panose="02020603050405020304" pitchFamily="18" charset="0"/>
              </a:rPr>
              <a:t>ең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қуанышты</a:t>
            </a:r>
            <a:r>
              <a:rPr lang="ru-RU" sz="1600" dirty="0">
                <a:solidFill>
                  <a:srgbClr val="00B0F0"/>
                </a:solidFill>
                <a:latin typeface="Times New Roman" panose="02020603050405020304" pitchFamily="18" charset="0"/>
                <a:cs typeface="Times New Roman" panose="02020603050405020304" pitchFamily="18" charset="0"/>
              </a:rPr>
              <a:t> </a:t>
            </a:r>
            <a:endParaRPr lang="ru-RU" sz="1600" dirty="0" smtClean="0">
              <a:solidFill>
                <a:srgbClr val="00B0F0"/>
              </a:solidFill>
              <a:latin typeface="Times New Roman" panose="02020603050405020304" pitchFamily="18" charset="0"/>
              <a:cs typeface="Times New Roman" panose="02020603050405020304" pitchFamily="18" charset="0"/>
            </a:endParaRPr>
          </a:p>
          <a:p>
            <a:pPr algn="ct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мерекесі</a:t>
            </a:r>
            <a:r>
              <a:rPr lang="ru-RU" sz="1600" dirty="0">
                <a:solidFill>
                  <a:srgbClr val="00B0F0"/>
                </a:solidFill>
                <a:latin typeface="Times New Roman" panose="02020603050405020304" pitchFamily="18" charset="0"/>
                <a:cs typeface="Times New Roman" panose="02020603050405020304" pitchFamily="18" charset="0"/>
              </a:rPr>
              <a:t> – </a:t>
            </a:r>
            <a:r>
              <a:rPr lang="ru-RU" sz="1600" dirty="0" err="1">
                <a:solidFill>
                  <a:srgbClr val="00B0F0"/>
                </a:solidFill>
                <a:latin typeface="Times New Roman" panose="02020603050405020304" pitchFamily="18" charset="0"/>
                <a:cs typeface="Times New Roman" panose="02020603050405020304" pitchFamily="18" charset="0"/>
              </a:rPr>
              <a:t>Әз-Наурыз</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мейрамымен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ұласады</a:t>
            </a:r>
            <a:r>
              <a:rPr lang="ru-RU" sz="1600" dirty="0">
                <a:solidFill>
                  <a:srgbClr val="00B0F0"/>
                </a:solidFill>
                <a:latin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018923"/>
            <a:ext cx="3267075" cy="55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2724" y="6022403"/>
            <a:ext cx="3267075" cy="55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2657" y="6012778"/>
            <a:ext cx="3267075" cy="55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767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187624" y="573832"/>
            <a:ext cx="6768752" cy="116955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sz="1400" dirty="0">
                <a:solidFill>
                  <a:srgbClr val="FF0000"/>
                </a:solidFill>
                <a:latin typeface="Times New Roman" panose="02020603050405020304" pitchFamily="18" charset="0"/>
                <a:cs typeface="Times New Roman" panose="02020603050405020304" pitchFamily="18" charset="0"/>
              </a:rPr>
              <a:t>28 </a:t>
            </a:r>
            <a:r>
              <a:rPr lang="ru-RU" sz="1400" dirty="0" err="1">
                <a:solidFill>
                  <a:srgbClr val="FF0000"/>
                </a:solidFill>
                <a:latin typeface="Times New Roman" panose="02020603050405020304" pitchFamily="18" charset="0"/>
                <a:cs typeface="Times New Roman" panose="02020603050405020304" pitchFamily="18" charset="0"/>
              </a:rPr>
              <a:t>ақпан</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күні</a:t>
            </a:r>
            <a:r>
              <a:rPr lang="ru-RU" sz="1400" dirty="0">
                <a:solidFill>
                  <a:srgbClr val="FF0000"/>
                </a:solidFill>
                <a:latin typeface="Times New Roman" panose="02020603050405020304" pitchFamily="18" charset="0"/>
                <a:cs typeface="Times New Roman" panose="02020603050405020304" pitchFamily="18" charset="0"/>
              </a:rPr>
              <a:t> «ХХ </a:t>
            </a:r>
            <a:r>
              <a:rPr lang="ru-RU" sz="1400" dirty="0" err="1">
                <a:solidFill>
                  <a:srgbClr val="FF0000"/>
                </a:solidFill>
                <a:latin typeface="Times New Roman" panose="02020603050405020304" pitchFamily="18" charset="0"/>
                <a:cs typeface="Times New Roman" panose="02020603050405020304" pitchFamily="18" charset="0"/>
              </a:rPr>
              <a:t>ғасырдың</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Гомері</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жыр</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дүлділі</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ғасыр</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ақыны</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Жыр</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алыбы</a:t>
            </a:r>
            <a:r>
              <a:rPr lang="ru-RU" sz="1400" dirty="0">
                <a:solidFill>
                  <a:srgbClr val="FF0000"/>
                </a:solidFill>
                <a:latin typeface="Times New Roman" panose="02020603050405020304" pitchFamily="18" charset="0"/>
                <a:cs typeface="Times New Roman" panose="02020603050405020304" pitchFamily="18" charset="0"/>
              </a:rPr>
              <a:t> – Жамбыл </a:t>
            </a:r>
            <a:r>
              <a:rPr lang="ru-RU" sz="1400" dirty="0" err="1">
                <a:solidFill>
                  <a:srgbClr val="FF0000"/>
                </a:solidFill>
                <a:latin typeface="Times New Roman" panose="02020603050405020304" pitchFamily="18" charset="0"/>
                <a:cs typeface="Times New Roman" panose="02020603050405020304" pitchFamily="18" charset="0"/>
              </a:rPr>
              <a:t>Жабаевтың</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туған</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күніне</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орай</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a:solidFill>
                  <a:srgbClr val="FF0000"/>
                </a:solidFill>
                <a:latin typeface="Times New Roman" panose="02020603050405020304" pitchFamily="18" charset="0"/>
                <a:cs typeface="Times New Roman" panose="02020603050405020304" pitchFamily="18" charset="0"/>
              </a:rPr>
              <a:t>Жамбыл </a:t>
            </a:r>
            <a:r>
              <a:rPr lang="ru-RU" sz="1400" dirty="0" err="1">
                <a:solidFill>
                  <a:srgbClr val="FF0000"/>
                </a:solidFill>
                <a:latin typeface="Times New Roman" panose="02020603050405020304" pitchFamily="18" charset="0"/>
                <a:cs typeface="Times New Roman" panose="02020603050405020304" pitchFamily="18" charset="0"/>
              </a:rPr>
              <a:t>атындағы</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Ұзынағаш</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кәсіптік</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колледжінде</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smtClean="0">
                <a:solidFill>
                  <a:srgbClr val="FF0000"/>
                </a:solidFill>
                <a:latin typeface="Times New Roman" panose="02020603050405020304" pitchFamily="18" charset="0"/>
                <a:cs typeface="Times New Roman" panose="02020603050405020304" pitchFamily="18" charset="0"/>
              </a:rPr>
              <a:t> 18.02-28.02.2019 </a:t>
            </a:r>
            <a:r>
              <a:rPr lang="ru-RU" sz="1400" dirty="0">
                <a:solidFill>
                  <a:srgbClr val="FF0000"/>
                </a:solidFill>
                <a:latin typeface="Times New Roman" panose="02020603050405020304" pitchFamily="18" charset="0"/>
                <a:cs typeface="Times New Roman" panose="02020603050405020304" pitchFamily="18" charset="0"/>
              </a:rPr>
              <a:t>ж  </a:t>
            </a:r>
            <a:r>
              <a:rPr lang="ru-RU" sz="1400" dirty="0" err="1">
                <a:solidFill>
                  <a:srgbClr val="FF0000"/>
                </a:solidFill>
                <a:latin typeface="Times New Roman" panose="02020603050405020304" pitchFamily="18" charset="0"/>
                <a:cs typeface="Times New Roman" panose="02020603050405020304" pitchFamily="18" charset="0"/>
              </a:rPr>
              <a:t>аралығында</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онкүндік</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өткені</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туралы</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газетіміздің</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өткен</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санында</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айттық</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Осыған</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орай</a:t>
            </a:r>
            <a:r>
              <a:rPr lang="ru-RU" sz="1400" dirty="0" smtClean="0">
                <a:solidFill>
                  <a:srgbClr val="FF0000"/>
                </a:solidFill>
                <a:latin typeface="Times New Roman" panose="02020603050405020304" pitchFamily="18" charset="0"/>
                <a:cs typeface="Times New Roman" panose="02020603050405020304" pitchFamily="18" charset="0"/>
              </a:rPr>
              <a:t> колледж </a:t>
            </a:r>
            <a:r>
              <a:rPr lang="ru-RU" sz="1400" dirty="0" err="1" smtClean="0">
                <a:solidFill>
                  <a:srgbClr val="FF0000"/>
                </a:solidFill>
                <a:latin typeface="Times New Roman" panose="02020603050405020304" pitchFamily="18" charset="0"/>
                <a:cs typeface="Times New Roman" panose="02020603050405020304" pitchFamily="18" charset="0"/>
              </a:rPr>
              <a:t>студенттері</a:t>
            </a:r>
            <a:r>
              <a:rPr lang="ru-RU" sz="1400" dirty="0" smtClean="0">
                <a:solidFill>
                  <a:srgbClr val="FF0000"/>
                </a:solidFill>
                <a:latin typeface="Times New Roman" panose="02020603050405020304" pitchFamily="18" charset="0"/>
                <a:cs typeface="Times New Roman" panose="02020603050405020304" pitchFamily="18" charset="0"/>
              </a:rPr>
              <a:t> «Жамбыл </a:t>
            </a:r>
            <a:r>
              <a:rPr lang="ru-RU" sz="1400" dirty="0" err="1" smtClean="0">
                <a:solidFill>
                  <a:srgbClr val="FF0000"/>
                </a:solidFill>
                <a:latin typeface="Times New Roman" panose="02020603050405020304" pitchFamily="18" charset="0"/>
                <a:cs typeface="Times New Roman" panose="02020603050405020304" pitchFamily="18" charset="0"/>
              </a:rPr>
              <a:t>жырының</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жалғасы</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атты</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үздік</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эсселер</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жазды</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содан</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үзінділер</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ұсынамыз</a:t>
            </a:r>
            <a:r>
              <a:rPr lang="ru-RU" sz="1400" dirty="0" smtClean="0">
                <a:solidFill>
                  <a:srgbClr val="FF0000"/>
                </a:solidFill>
                <a:latin typeface="Times New Roman" panose="02020603050405020304" pitchFamily="18" charset="0"/>
                <a:cs typeface="Times New Roman" panose="02020603050405020304" pitchFamily="18" charset="0"/>
              </a:rPr>
              <a:t>.</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87524" y="1988840"/>
            <a:ext cx="8568952" cy="39703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       Біз өзіміз Жамбыл ауданындағы Жамбыл атындағы Ұзынағаш кәсіптік колледжінде оқып жатырмыз. Ол былай тұрсын біз Жамбыл Жабаевтың туған жерінде тұрып жатырмыз. Біз жердің жаннатында тұрамыз деп айтамын. Себебі бұл жер ақындар мен батырлар жерінде туылып, тұрамыз. Жамбыл жырларын біз ешқашан ұмытпай жырлап, жалғап жұреміз!</a:t>
            </a:r>
          </a:p>
          <a:p>
            <a:pPr algn="ctr"/>
            <a:r>
              <a:rPr lang="kk-KZ" sz="1400" dirty="0" smtClean="0">
                <a:solidFill>
                  <a:srgbClr val="00B0F0"/>
                </a:solidFill>
                <a:latin typeface="Times New Roman" panose="02020603050405020304" pitchFamily="18" charset="0"/>
                <a:cs typeface="Times New Roman" panose="02020603050405020304" pitchFamily="18" charset="0"/>
              </a:rPr>
              <a:t>                                                                                                                                Асет, 41 топ </a:t>
            </a:r>
          </a:p>
          <a:p>
            <a:pPr algn="ctr"/>
            <a:r>
              <a:rPr lang="kk-KZ" sz="1400" dirty="0" smtClean="0">
                <a:solidFill>
                  <a:srgbClr val="00B0F0"/>
                </a:solidFill>
                <a:latin typeface="Times New Roman" panose="02020603050405020304" pitchFamily="18" charset="0"/>
                <a:cs typeface="Times New Roman" panose="02020603050405020304" pitchFamily="18" charset="0"/>
              </a:rPr>
              <a:t>Жалпы өзім Жамбыл ауданының тумасы болмасамда, Жамбыл ауданында тұрғанымды мақтаныш етем.</a:t>
            </a:r>
          </a:p>
          <a:p>
            <a:pPr algn="ctr"/>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Елдос, 4 топ  </a:t>
            </a:r>
          </a:p>
          <a:p>
            <a:pPr algn="ctr"/>
            <a:endParaRPr lang="kk-KZ" sz="1400" dirty="0" smtClean="0">
              <a:solidFill>
                <a:srgbClr val="00B0F0"/>
              </a:solidFill>
              <a:latin typeface="Times New Roman" panose="02020603050405020304" pitchFamily="18" charset="0"/>
              <a:cs typeface="Times New Roman" panose="02020603050405020304" pitchFamily="18" charset="0"/>
            </a:endParaRPr>
          </a:p>
          <a:p>
            <a:pPr algn="ctr"/>
            <a:r>
              <a:rPr lang="kk-KZ" sz="1400" dirty="0" smtClean="0">
                <a:solidFill>
                  <a:srgbClr val="00B0F0"/>
                </a:solidFill>
                <a:latin typeface="Times New Roman" panose="02020603050405020304" pitchFamily="18" charset="0"/>
                <a:cs typeface="Times New Roman" panose="02020603050405020304" pitchFamily="18" charset="0"/>
              </a:rPr>
              <a:t>Жамбыл атамыз қандай соғыс немесе кекілжің болмасын, ол әрдайым жүрегі қазақ деп соққан жігіттерімізбен, қыздарымызға күш-жігер беріп отырды. Сол ақынның қай өлеңін оқысаңызда өзіңізге бір шабыт аласыз. Оның өлеңдерін тамсана оқисыз.</a:t>
            </a:r>
          </a:p>
          <a:p>
            <a:pPr algn="ctr"/>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Айсара, 41 топ</a:t>
            </a:r>
          </a:p>
          <a:p>
            <a:pPr algn="ctr"/>
            <a:endParaRPr lang="kk-KZ" sz="1400" dirty="0" smtClean="0">
              <a:solidFill>
                <a:srgbClr val="00B0F0"/>
              </a:solidFill>
              <a:latin typeface="Times New Roman" panose="02020603050405020304" pitchFamily="18" charset="0"/>
              <a:cs typeface="Times New Roman" panose="02020603050405020304" pitchFamily="18" charset="0"/>
            </a:endParaRPr>
          </a:p>
          <a:p>
            <a:pPr algn="ctr"/>
            <a:r>
              <a:rPr lang="kk-KZ" sz="1400" dirty="0" smtClean="0">
                <a:solidFill>
                  <a:srgbClr val="00B0F0"/>
                </a:solidFill>
                <a:latin typeface="Times New Roman" panose="02020603050405020304" pitchFamily="18" charset="0"/>
                <a:cs typeface="Times New Roman" panose="02020603050405020304" pitchFamily="18" charset="0"/>
              </a:rPr>
              <a:t>Жамбылдай ақын болу әр қазақтың арманы.  Әр қазақтың намысшыл патриотымызға - келешек үлгі көрсететін азаматша боламыз. Мен сіздей ақын,  жырау, айтыскер болам құдай қаласа. Біз сіздің жырыңыздың жалғасымыз. Қазағым мәңгілік жасай берсін. Тауымыз ешқашан құламасың. Әрқашанда аспанымыз ашық болсын.</a:t>
            </a:r>
          </a:p>
          <a:p>
            <a:pPr algn="ctr"/>
            <a:r>
              <a:rPr lang="kk-KZ" sz="1400" dirty="0" smtClean="0">
                <a:solidFill>
                  <a:srgbClr val="00B0F0"/>
                </a:solidFill>
                <a:latin typeface="Times New Roman" panose="02020603050405020304" pitchFamily="18" charset="0"/>
                <a:cs typeface="Times New Roman" panose="02020603050405020304" pitchFamily="18" charset="0"/>
              </a:rPr>
              <a:t>                                                                                                Назерке Ш, 41 топ</a:t>
            </a:r>
          </a:p>
        </p:txBody>
      </p:sp>
    </p:spTree>
    <p:extLst>
      <p:ext uri="{BB962C8B-B14F-4D97-AF65-F5344CB8AC3E}">
        <p14:creationId xmlns:p14="http://schemas.microsoft.com/office/powerpoint/2010/main" val="623443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0120" y="548680"/>
            <a:ext cx="7920880" cy="569386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ru-RU" sz="1400" dirty="0" smtClean="0">
                <a:solidFill>
                  <a:srgbClr val="00B0F0"/>
                </a:solidFill>
                <a:latin typeface="Times New Roman" panose="02020603050405020304" pitchFamily="18" charset="0"/>
                <a:cs typeface="Times New Roman" panose="02020603050405020304" pitchFamily="18" charset="0"/>
              </a:rPr>
              <a:t>           Осы </a:t>
            </a:r>
            <a:r>
              <a:rPr lang="ru-RU" sz="1400" dirty="0" err="1">
                <a:solidFill>
                  <a:srgbClr val="00B0F0"/>
                </a:solidFill>
                <a:latin typeface="Times New Roman" panose="02020603050405020304" pitchFamily="18" charset="0"/>
                <a:cs typeface="Times New Roman" panose="02020603050405020304" pitchFamily="18" charset="0"/>
              </a:rPr>
              <a:t>өлеңдерінің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арасында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өзіме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өте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ұнаған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Елімнің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қыздарына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атты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өлеңі</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Өзім</a:t>
            </a:r>
            <a:r>
              <a:rPr lang="ru-RU" sz="1400" dirty="0" smtClean="0">
                <a:solidFill>
                  <a:srgbClr val="00B0F0"/>
                </a:solidFill>
                <a:latin typeface="Times New Roman" panose="02020603050405020304" pitchFamily="18" charset="0"/>
                <a:cs typeface="Times New Roman" panose="02020603050405020304" pitchFamily="18" charset="0"/>
              </a:rPr>
              <a:t> – </a:t>
            </a:r>
            <a:r>
              <a:rPr lang="ru-RU" sz="1400" dirty="0" err="1" smtClean="0">
                <a:solidFill>
                  <a:srgbClr val="00B0F0"/>
                </a:solidFill>
                <a:latin typeface="Times New Roman" panose="02020603050405020304" pitchFamily="18" charset="0"/>
                <a:cs typeface="Times New Roman" panose="02020603050405020304" pitchFamily="18" charset="0"/>
              </a:rPr>
              <a:t>өз</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елімнің</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қызы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болғандықтан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бұл</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айтылған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сөздер</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бізге</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айтылған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сөздер</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деп</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білемін</a:t>
            </a:r>
            <a:r>
              <a:rPr lang="ru-RU" sz="1400" dirty="0" smtClean="0">
                <a:solidFill>
                  <a:srgbClr val="00B0F0"/>
                </a:solidFill>
                <a:latin typeface="Times New Roman" panose="02020603050405020304" pitchFamily="18" charset="0"/>
                <a:cs typeface="Times New Roman" panose="02020603050405020304" pitchFamily="18" charset="0"/>
              </a:rPr>
              <a:t>. Жамбыл </a:t>
            </a:r>
            <a:r>
              <a:rPr lang="ru-RU" sz="1400" dirty="0" err="1" smtClean="0">
                <a:solidFill>
                  <a:srgbClr val="00B0F0"/>
                </a:solidFill>
                <a:latin typeface="Times New Roman" panose="02020603050405020304" pitchFamily="18" charset="0"/>
                <a:cs typeface="Times New Roman" panose="02020603050405020304" pitchFamily="18" charset="0"/>
              </a:rPr>
              <a:t>атамыз</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өз</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елінің</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қыздарын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сипаттағаны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маған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қатты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ұнады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Бұл</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өлеңде</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қыздардың</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ұялшақтығын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ұяңдығын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сұлулығын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жарқын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жүзін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жүрегінің</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нәзіктігін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өліспей</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беріспейтін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адалдығын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намысшылдығын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бұлбұлдай</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сайраған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дауыстарын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үлкенге</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қалай</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құрмет</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көрсетуін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қолынан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барлық</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ішкі</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сыртқы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жұмыстардың</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келетіндігін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тіпті</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кілем</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тоқушы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деп</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айтқан</a:t>
            </a:r>
            <a:r>
              <a:rPr lang="ru-RU" sz="1400" dirty="0" smtClean="0">
                <a:solidFill>
                  <a:srgbClr val="00B0F0"/>
                </a:solidFill>
                <a:latin typeface="Times New Roman" panose="02020603050405020304" pitchFamily="18" charset="0"/>
                <a:cs typeface="Times New Roman" panose="02020603050405020304" pitchFamily="18" charset="0"/>
              </a:rPr>
              <a:t>.</a:t>
            </a:r>
          </a:p>
          <a:p>
            <a:pPr algn="ctr"/>
            <a:r>
              <a:rPr lang="ru-RU" sz="1400" dirty="0" err="1" smtClean="0">
                <a:solidFill>
                  <a:srgbClr val="00B0F0"/>
                </a:solidFill>
                <a:latin typeface="Times New Roman" panose="02020603050405020304" pitchFamily="18" charset="0"/>
                <a:cs typeface="Times New Roman" panose="02020603050405020304" pitchFamily="18" charset="0"/>
              </a:rPr>
              <a:t>Қыздарым</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гүлдей</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жайнаңдар</a:t>
            </a:r>
            <a:r>
              <a:rPr lang="ru-RU" sz="1400" dirty="0">
                <a:solidFill>
                  <a:srgbClr val="00B0F0"/>
                </a:solidFill>
                <a:latin typeface="Times New Roman" panose="02020603050405020304" pitchFamily="18" charset="0"/>
                <a:cs typeface="Times New Roman" panose="02020603050405020304" pitchFamily="18" charset="0"/>
              </a:rPr>
              <a:t>,</a:t>
            </a:r>
          </a:p>
          <a:p>
            <a:pPr algn="ctr"/>
            <a:r>
              <a:rPr lang="ru-RU" sz="1400" dirty="0" err="1">
                <a:solidFill>
                  <a:srgbClr val="00B0F0"/>
                </a:solidFill>
                <a:latin typeface="Times New Roman" panose="02020603050405020304" pitchFamily="18" charset="0"/>
                <a:cs typeface="Times New Roman" panose="02020603050405020304" pitchFamily="18" charset="0"/>
              </a:rPr>
              <a:t>Еңбекке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іске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таймандар</a:t>
            </a:r>
            <a:r>
              <a:rPr lang="ru-RU" sz="1400" dirty="0">
                <a:solidFill>
                  <a:srgbClr val="00B0F0"/>
                </a:solidFill>
                <a:latin typeface="Times New Roman" panose="02020603050405020304" pitchFamily="18" charset="0"/>
                <a:cs typeface="Times New Roman" panose="02020603050405020304" pitchFamily="18" charset="0"/>
              </a:rPr>
              <a:t>,</a:t>
            </a:r>
          </a:p>
          <a:p>
            <a:pPr algn="ctr"/>
            <a:r>
              <a:rPr lang="ru-RU" sz="1400" dirty="0" err="1">
                <a:solidFill>
                  <a:srgbClr val="00B0F0"/>
                </a:solidFill>
                <a:latin typeface="Times New Roman" panose="02020603050405020304" pitchFamily="18" charset="0"/>
                <a:cs typeface="Times New Roman" panose="02020603050405020304" pitchFamily="18" charset="0"/>
              </a:rPr>
              <a:t>Сендерде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әскерсіз</a:t>
            </a:r>
            <a:r>
              <a:rPr lang="ru-RU" sz="1400" dirty="0">
                <a:solidFill>
                  <a:srgbClr val="00B0F0"/>
                </a:solidFill>
                <a:latin typeface="Times New Roman" panose="02020603050405020304" pitchFamily="18" charset="0"/>
                <a:cs typeface="Times New Roman" panose="02020603050405020304" pitchFamily="18" charset="0"/>
              </a:rPr>
              <a:t>,</a:t>
            </a:r>
          </a:p>
          <a:p>
            <a:pPr algn="ctr"/>
            <a:r>
              <a:rPr lang="ru-RU" sz="1400" dirty="0">
                <a:solidFill>
                  <a:srgbClr val="00B0F0"/>
                </a:solidFill>
                <a:latin typeface="Times New Roman" panose="02020603050405020304" pitchFamily="18" charset="0"/>
                <a:cs typeface="Times New Roman" panose="02020603050405020304" pitchFamily="18" charset="0"/>
              </a:rPr>
              <a:t>Ел </a:t>
            </a:r>
            <a:r>
              <a:rPr lang="ru-RU" sz="1400" dirty="0" err="1">
                <a:solidFill>
                  <a:srgbClr val="00B0F0"/>
                </a:solidFill>
                <a:latin typeface="Times New Roman" panose="02020603050405020304" pitchFamily="18" charset="0"/>
                <a:cs typeface="Times New Roman" panose="02020603050405020304" pitchFamily="18" charset="0"/>
              </a:rPr>
              <a:t>шетіне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келсе</a:t>
            </a:r>
            <a:r>
              <a:rPr lang="ru-RU" sz="1400" dirty="0">
                <a:solidFill>
                  <a:srgbClr val="00B0F0"/>
                </a:solidFill>
                <a:latin typeface="Times New Roman" panose="02020603050405020304" pitchFamily="18" charset="0"/>
                <a:cs typeface="Times New Roman" panose="02020603050405020304" pitchFamily="18" charset="0"/>
              </a:rPr>
              <a:t>,</a:t>
            </a:r>
          </a:p>
          <a:p>
            <a:pPr algn="ctr"/>
            <a:r>
              <a:rPr lang="ru-RU" sz="1400" dirty="0" err="1">
                <a:solidFill>
                  <a:srgbClr val="00B0F0"/>
                </a:solidFill>
                <a:latin typeface="Times New Roman" panose="02020603050405020304" pitchFamily="18" charset="0"/>
                <a:cs typeface="Times New Roman" panose="02020603050405020304" pitchFamily="18" charset="0"/>
              </a:rPr>
              <a:t>Тас-талқанын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шығарып</a:t>
            </a:r>
            <a:r>
              <a:rPr lang="ru-RU" sz="1400" dirty="0">
                <a:solidFill>
                  <a:srgbClr val="00B0F0"/>
                </a:solidFill>
                <a:latin typeface="Times New Roman" panose="02020603050405020304" pitchFamily="18" charset="0"/>
                <a:cs typeface="Times New Roman" panose="02020603050405020304" pitchFamily="18" charset="0"/>
              </a:rPr>
              <a:t>,</a:t>
            </a:r>
          </a:p>
          <a:p>
            <a:pPr algn="ctr"/>
            <a:r>
              <a:rPr lang="ru-RU" sz="1400" dirty="0" err="1">
                <a:solidFill>
                  <a:srgbClr val="00B0F0"/>
                </a:solidFill>
                <a:latin typeface="Times New Roman" panose="02020603050405020304" pitchFamily="18" charset="0"/>
                <a:cs typeface="Times New Roman" panose="02020603050405020304" pitchFamily="18" charset="0"/>
              </a:rPr>
              <a:t>Жай</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тасындай</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қайнаңдар</a:t>
            </a:r>
            <a:r>
              <a:rPr lang="ru-RU" sz="1400" dirty="0" smtClean="0">
                <a:solidFill>
                  <a:srgbClr val="00B0F0"/>
                </a:solidFill>
                <a:latin typeface="Times New Roman" panose="02020603050405020304" pitchFamily="18" charset="0"/>
                <a:cs typeface="Times New Roman" panose="02020603050405020304" pitchFamily="18" charset="0"/>
              </a:rPr>
              <a:t>!</a:t>
            </a:r>
          </a:p>
          <a:p>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Бибіназ, 41 топ</a:t>
            </a:r>
          </a:p>
          <a:p>
            <a:r>
              <a:rPr lang="kk-KZ" sz="1400" dirty="0" smtClean="0">
                <a:solidFill>
                  <a:srgbClr val="00B0F0"/>
                </a:solidFill>
                <a:latin typeface="Times New Roman" panose="02020603050405020304" pitchFamily="18" charset="0"/>
                <a:cs typeface="Times New Roman" panose="02020603050405020304" pitchFamily="18" charset="0"/>
              </a:rPr>
              <a:t>        Жамбыл атамыздың өлеңдері соғыс кезінде біздің жауынгерлердің бойларына күш-рух беріп, жеңіске жетуімізге өз үлесін қосты. Артына өлмес-өшпес із қалдырды. Атамыздың даңқы әлемге жер жарады.</a:t>
            </a:r>
          </a:p>
          <a:p>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Алтынбек, 241 топ</a:t>
            </a:r>
          </a:p>
          <a:p>
            <a:endParaRPr lang="kk-KZ" sz="1400" dirty="0" smtClean="0">
              <a:solidFill>
                <a:srgbClr val="00B0F0"/>
              </a:solidFill>
              <a:latin typeface="Times New Roman" panose="02020603050405020304" pitchFamily="18" charset="0"/>
              <a:cs typeface="Times New Roman" panose="02020603050405020304" pitchFamily="18" charset="0"/>
            </a:endParaRPr>
          </a:p>
          <a:p>
            <a:r>
              <a:rPr lang="kk-KZ" sz="1400" dirty="0" smtClean="0">
                <a:solidFill>
                  <a:srgbClr val="00B0F0"/>
                </a:solidFill>
                <a:latin typeface="Times New Roman" panose="02020603050405020304" pitchFamily="18" charset="0"/>
                <a:cs typeface="Times New Roman" panose="02020603050405020304" pitchFamily="18" charset="0"/>
              </a:rPr>
              <a:t>Жамбылдың « Ленинградтық өренім» атты өлеңі: жау ортасында қалған аш жауынгерлерге азық, ауыр кезеңде үміт болып, жігерлерін көтерді. Соның нәтижесінде Леғнинградты жау орнынан қөозғай алмады.</a:t>
            </a:r>
          </a:p>
          <a:p>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Сағым, 241 топ</a:t>
            </a:r>
          </a:p>
          <a:p>
            <a:pPr algn="ctr"/>
            <a:r>
              <a:rPr lang="kk-KZ" sz="1400" dirty="0">
                <a:solidFill>
                  <a:srgbClr val="00B0F0"/>
                </a:solidFill>
                <a:latin typeface="Times New Roman" panose="02020603050405020304" pitchFamily="18" charset="0"/>
                <a:cs typeface="Times New Roman" panose="02020603050405020304" pitchFamily="18" charset="0"/>
              </a:rPr>
              <a:t>Жамбылдың айтыстағы бір ерекшелігі – өзінің ақындық өнерін тиісті идеялық бағытта пайдалана білгендігі.</a:t>
            </a:r>
          </a:p>
          <a:p>
            <a:pPr algn="ctr"/>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Олег</a:t>
            </a:r>
            <a:r>
              <a:rPr lang="kk-KZ" sz="1400" dirty="0">
                <a:solidFill>
                  <a:srgbClr val="00B0F0"/>
                </a:solidFill>
                <a:latin typeface="Times New Roman" panose="02020603050405020304" pitchFamily="18" charset="0"/>
                <a:cs typeface="Times New Roman" panose="02020603050405020304" pitchFamily="18" charset="0"/>
              </a:rPr>
              <a:t>, 44 топ</a:t>
            </a:r>
            <a:endParaRPr lang="ru-RU" sz="1400" dirty="0">
              <a:solidFill>
                <a:srgbClr val="00B0F0"/>
              </a:solidFill>
              <a:latin typeface="Times New Roman" panose="02020603050405020304" pitchFamily="18" charset="0"/>
              <a:cs typeface="Times New Roman" panose="02020603050405020304" pitchFamily="18" charset="0"/>
            </a:endParaRPr>
          </a:p>
          <a:p>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1523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5685799"/>
            <a:ext cx="4069809" cy="101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rot="10800000" flipV="1">
            <a:off x="292032" y="5685799"/>
            <a:ext cx="28398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200" dirty="0">
                <a:latin typeface="Times New Roman" panose="02020603050405020304" pitchFamily="18" charset="0"/>
                <a:cs typeface="Times New Roman" panose="02020603050405020304" pitchFamily="18" charset="0"/>
              </a:rPr>
              <a:t> Директор-бас редактор</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Алтаев </a:t>
            </a:r>
            <a:r>
              <a:rPr lang="ru-RU" sz="1200" dirty="0">
                <a:latin typeface="Times New Roman" panose="02020603050405020304" pitchFamily="18" charset="0"/>
                <a:cs typeface="Times New Roman" panose="02020603050405020304" pitchFamily="18" charset="0"/>
              </a:rPr>
              <a:t>Б.Б.</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Мекен-жайымыз</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040600. </a:t>
            </a:r>
            <a:r>
              <a:rPr lang="ru-RU" sz="1200" dirty="0" err="1">
                <a:latin typeface="Times New Roman" panose="02020603050405020304" pitchFamily="18" charset="0"/>
                <a:cs typeface="Times New Roman" panose="02020603050405020304" pitchFamily="18" charset="0"/>
              </a:rPr>
              <a:t>Ұзынағаш</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Сарыбай</a:t>
            </a:r>
            <a:r>
              <a:rPr lang="ru-RU" sz="1200" dirty="0">
                <a:latin typeface="Times New Roman" panose="02020603050405020304" pitchFamily="18" charset="0"/>
                <a:cs typeface="Times New Roman" panose="02020603050405020304" pitchFamily="18" charset="0"/>
              </a:rPr>
              <a:t> би 71</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86" y="116632"/>
            <a:ext cx="1944216" cy="1105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44" y="1340768"/>
            <a:ext cx="15367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626531" y="330909"/>
            <a:ext cx="6159294" cy="5047536"/>
          </a:xfrm>
          <a:prstGeom prst="rect">
            <a:avLst/>
          </a:prstGeom>
        </p:spPr>
        <p:txBody>
          <a:bodyPr wrap="square">
            <a:spAutoFit/>
          </a:bodyPr>
          <a:lstStyle/>
          <a:p>
            <a:pPr algn="ctr"/>
            <a:r>
              <a:rPr lang="ru-RU" sz="1200" b="1" dirty="0">
                <a:latin typeface="Times New Roman" panose="02020603050405020304" pitchFamily="18" charset="0"/>
                <a:cs typeface="Times New Roman" panose="02020603050405020304" pitchFamily="18" charset="0"/>
              </a:rPr>
              <a:t> </a:t>
            </a:r>
            <a:r>
              <a:rPr lang="ru-RU" sz="1600" b="1" dirty="0" err="1">
                <a:solidFill>
                  <a:srgbClr val="00B0F0"/>
                </a:solidFill>
                <a:latin typeface="Times New Roman" panose="02020603050405020304" pitchFamily="18" charset="0"/>
                <a:cs typeface="Times New Roman" panose="02020603050405020304" pitchFamily="18" charset="0"/>
              </a:rPr>
              <a:t>Ұстазым</a:t>
            </a:r>
            <a:r>
              <a:rPr lang="ru-RU" sz="1600" b="1" dirty="0">
                <a:solidFill>
                  <a:srgbClr val="00B0F0"/>
                </a:solidFill>
                <a:latin typeface="Times New Roman" panose="02020603050405020304" pitchFamily="18" charset="0"/>
                <a:cs typeface="Times New Roman" panose="02020603050405020304" pitchFamily="18" charset="0"/>
              </a:rPr>
              <a:t> </a:t>
            </a:r>
            <a:r>
              <a:rPr lang="ru-RU" sz="1600" b="1" dirty="0" err="1">
                <a:solidFill>
                  <a:srgbClr val="00B0F0"/>
                </a:solidFill>
                <a:latin typeface="Times New Roman" panose="02020603050405020304" pitchFamily="18" charset="0"/>
                <a:cs typeface="Times New Roman" panose="02020603050405020304" pitchFamily="18" charset="0"/>
              </a:rPr>
              <a:t>саған</a:t>
            </a:r>
            <a:r>
              <a:rPr lang="ru-RU" sz="1600" b="1" dirty="0">
                <a:solidFill>
                  <a:srgbClr val="00B0F0"/>
                </a:solidFill>
                <a:latin typeface="Times New Roman" panose="02020603050405020304" pitchFamily="18" charset="0"/>
                <a:cs typeface="Times New Roman" panose="02020603050405020304" pitchFamily="18" charset="0"/>
              </a:rPr>
              <a:t> </a:t>
            </a:r>
            <a:r>
              <a:rPr lang="ru-RU" sz="1600" b="1" dirty="0" err="1">
                <a:solidFill>
                  <a:srgbClr val="00B0F0"/>
                </a:solidFill>
                <a:latin typeface="Times New Roman" panose="02020603050405020304" pitchFamily="18" charset="0"/>
                <a:cs typeface="Times New Roman" panose="02020603050405020304" pitchFamily="18" charset="0"/>
              </a:rPr>
              <a:t>мың</a:t>
            </a:r>
            <a:r>
              <a:rPr lang="ru-RU" sz="1600" b="1" dirty="0">
                <a:solidFill>
                  <a:srgbClr val="00B0F0"/>
                </a:solidFill>
                <a:latin typeface="Times New Roman" panose="02020603050405020304" pitchFamily="18" charset="0"/>
                <a:cs typeface="Times New Roman" panose="02020603050405020304" pitchFamily="18" charset="0"/>
              </a:rPr>
              <a:t> </a:t>
            </a:r>
            <a:r>
              <a:rPr lang="ru-RU" sz="1600" b="1" dirty="0" err="1">
                <a:solidFill>
                  <a:srgbClr val="00B0F0"/>
                </a:solidFill>
                <a:latin typeface="Times New Roman" panose="02020603050405020304" pitchFamily="18" charset="0"/>
                <a:cs typeface="Times New Roman" panose="02020603050405020304" pitchFamily="18" charset="0"/>
              </a:rPr>
              <a:t>алғыс</a:t>
            </a:r>
            <a:r>
              <a:rPr lang="ru-RU" sz="1600" b="1" dirty="0">
                <a:solidFill>
                  <a:srgbClr val="00B0F0"/>
                </a:solidFill>
                <a:latin typeface="Times New Roman" panose="02020603050405020304" pitchFamily="18" charset="0"/>
                <a:cs typeface="Times New Roman" panose="02020603050405020304" pitchFamily="18" charset="0"/>
              </a:rPr>
              <a:t>!</a:t>
            </a:r>
          </a:p>
          <a:p>
            <a:pPr algn="just"/>
            <a:endParaRPr lang="ru-RU" sz="1400" dirty="0">
              <a:solidFill>
                <a:srgbClr val="00B0F0"/>
              </a:solidFill>
              <a:latin typeface="Times New Roman" panose="02020603050405020304" pitchFamily="18" charset="0"/>
              <a:cs typeface="Times New Roman" panose="02020603050405020304" pitchFamily="18" charset="0"/>
            </a:endParaRPr>
          </a:p>
          <a:p>
            <a:pPr algn="just"/>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Қазақтың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қаны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жаны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жол</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басшысы</a:t>
            </a:r>
            <a:r>
              <a:rPr lang="ru-RU" sz="1400" dirty="0">
                <a:solidFill>
                  <a:srgbClr val="00B0F0"/>
                </a:solidFill>
                <a:latin typeface="Times New Roman" panose="02020603050405020304" pitchFamily="18" charset="0"/>
                <a:cs typeface="Times New Roman" panose="02020603050405020304" pitchFamily="18" charset="0"/>
              </a:rPr>
              <a:t> – </a:t>
            </a:r>
            <a:r>
              <a:rPr lang="ru-RU" sz="1400" dirty="0" err="1">
                <a:solidFill>
                  <a:srgbClr val="00B0F0"/>
                </a:solidFill>
                <a:latin typeface="Times New Roman" panose="02020603050405020304" pitchFamily="18" charset="0"/>
                <a:cs typeface="Times New Roman" panose="02020603050405020304" pitchFamily="18" charset="0"/>
              </a:rPr>
              <a:t>мұғалім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Еліміздің</a:t>
            </a:r>
            <a:r>
              <a:rPr lang="ru-RU" sz="1400" dirty="0">
                <a:solidFill>
                  <a:srgbClr val="00B0F0"/>
                </a:solidFill>
                <a:latin typeface="Times New Roman" panose="02020603050405020304" pitchFamily="18" charset="0"/>
                <a:cs typeface="Times New Roman" panose="02020603050405020304" pitchFamily="18" charset="0"/>
              </a:rPr>
              <a:t> аз </a:t>
            </a:r>
            <a:r>
              <a:rPr lang="ru-RU" sz="1400" dirty="0" err="1">
                <a:solidFill>
                  <a:srgbClr val="00B0F0"/>
                </a:solidFill>
                <a:latin typeface="Times New Roman" panose="02020603050405020304" pitchFamily="18" charset="0"/>
                <a:cs typeface="Times New Roman" panose="02020603050405020304" pitchFamily="18" charset="0"/>
              </a:rPr>
              <a:t>ғана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жылдық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ояну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дәуіріне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баға</a:t>
            </a:r>
            <a:r>
              <a:rPr lang="ru-RU" sz="1400" dirty="0">
                <a:solidFill>
                  <a:srgbClr val="00B0F0"/>
                </a:solidFill>
                <a:latin typeface="Times New Roman" panose="02020603050405020304" pitchFamily="18" charset="0"/>
                <a:cs typeface="Times New Roman" panose="02020603050405020304" pitchFamily="18" charset="0"/>
              </a:rPr>
              <a:t> беру </a:t>
            </a:r>
            <a:r>
              <a:rPr lang="ru-RU" sz="1400" dirty="0" err="1">
                <a:solidFill>
                  <a:srgbClr val="00B0F0"/>
                </a:solidFill>
                <a:latin typeface="Times New Roman" panose="02020603050405020304" pitchFamily="18" charset="0"/>
                <a:cs typeface="Times New Roman" panose="02020603050405020304" pitchFamily="18" charset="0"/>
              </a:rPr>
              <a:t>үшін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алты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алаштың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баласы</a:t>
            </a:r>
            <a:r>
              <a:rPr lang="ru-RU" sz="1400" dirty="0">
                <a:solidFill>
                  <a:srgbClr val="00B0F0"/>
                </a:solidFill>
                <a:latin typeface="Times New Roman" panose="02020603050405020304" pitchFamily="18" charset="0"/>
                <a:cs typeface="Times New Roman" panose="02020603050405020304" pitchFamily="18" charset="0"/>
              </a:rPr>
              <a:t> бас </a:t>
            </a:r>
            <a:r>
              <a:rPr lang="ru-RU" sz="1400" dirty="0" err="1">
                <a:solidFill>
                  <a:srgbClr val="00B0F0"/>
                </a:solidFill>
                <a:latin typeface="Times New Roman" panose="02020603050405020304" pitchFamily="18" charset="0"/>
                <a:cs typeface="Times New Roman" panose="02020603050405020304" pitchFamily="18" charset="0"/>
              </a:rPr>
              <a:t>қосса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қадірлі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орын</a:t>
            </a:r>
            <a:r>
              <a:rPr lang="ru-RU" sz="1400" dirty="0">
                <a:solidFill>
                  <a:srgbClr val="00B0F0"/>
                </a:solidFill>
                <a:latin typeface="Times New Roman" panose="02020603050405020304" pitchFamily="18" charset="0"/>
                <a:cs typeface="Times New Roman" panose="02020603050405020304" pitchFamily="18" charset="0"/>
              </a:rPr>
              <a:t> – </a:t>
            </a:r>
            <a:r>
              <a:rPr lang="ru-RU" sz="1400" dirty="0" err="1">
                <a:solidFill>
                  <a:srgbClr val="00B0F0"/>
                </a:solidFill>
                <a:latin typeface="Times New Roman" panose="02020603050405020304" pitchFamily="18" charset="0"/>
                <a:cs typeface="Times New Roman" panose="02020603050405020304" pitchFamily="18" charset="0"/>
              </a:rPr>
              <a:t>мұғалімдердікі</a:t>
            </a:r>
            <a:r>
              <a:rPr lang="ru-RU" sz="1400" dirty="0">
                <a:solidFill>
                  <a:srgbClr val="00B0F0"/>
                </a:solidFill>
                <a:latin typeface="Times New Roman" panose="02020603050405020304" pitchFamily="18" charset="0"/>
                <a:cs typeface="Times New Roman" panose="02020603050405020304" pitchFamily="18" charset="0"/>
              </a:rPr>
              <a:t>», - </a:t>
            </a:r>
            <a:r>
              <a:rPr lang="ru-RU" sz="1400" dirty="0" err="1">
                <a:solidFill>
                  <a:srgbClr val="00B0F0"/>
                </a:solidFill>
                <a:latin typeface="Times New Roman" panose="02020603050405020304" pitchFamily="18" charset="0"/>
                <a:cs typeface="Times New Roman" panose="02020603050405020304" pitchFamily="18" charset="0"/>
              </a:rPr>
              <a:t>деген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қазақтың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кемеңгер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ақыны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Мағжан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Жұмабаев</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Ертеңгі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күннің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бүгінгіден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гөрі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жарқынырақ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болуына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ықпал</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етіп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адамзат</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қоғамын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алға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апаратын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құдіретті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күш</a:t>
            </a:r>
            <a:r>
              <a:rPr lang="ru-RU" sz="1400" dirty="0">
                <a:solidFill>
                  <a:srgbClr val="00B0F0"/>
                </a:solidFill>
                <a:latin typeface="Times New Roman" panose="02020603050405020304" pitchFamily="18" charset="0"/>
                <a:cs typeface="Times New Roman" panose="02020603050405020304" pitchFamily="18" charset="0"/>
              </a:rPr>
              <a:t> тек </a:t>
            </a:r>
            <a:r>
              <a:rPr lang="ru-RU" sz="1400" dirty="0" err="1">
                <a:solidFill>
                  <a:srgbClr val="00B0F0"/>
                </a:solidFill>
                <a:latin typeface="Times New Roman" panose="02020603050405020304" pitchFamily="18" charset="0"/>
                <a:cs typeface="Times New Roman" panose="02020603050405020304" pitchFamily="18" charset="0"/>
              </a:rPr>
              <a:t>білімге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ғана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тән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Демек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қай</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елдің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болсын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өркендеуі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өркениетті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дүниеде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өзіндік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орын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алуы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саласының</a:t>
            </a:r>
            <a:r>
              <a:rPr lang="ru-RU" sz="1400" dirty="0">
                <a:solidFill>
                  <a:srgbClr val="00B0F0"/>
                </a:solidFill>
                <a:latin typeface="Times New Roman" panose="02020603050405020304" pitchFamily="18" charset="0"/>
                <a:cs typeface="Times New Roman" panose="02020603050405020304" pitchFamily="18" charset="0"/>
              </a:rPr>
              <a:t> даму </a:t>
            </a:r>
            <a:r>
              <a:rPr lang="ru-RU" sz="1400" dirty="0" err="1">
                <a:solidFill>
                  <a:srgbClr val="00B0F0"/>
                </a:solidFill>
                <a:latin typeface="Times New Roman" panose="02020603050405020304" pitchFamily="18" charset="0"/>
                <a:cs typeface="Times New Roman" panose="02020603050405020304" pitchFamily="18" charset="0"/>
              </a:rPr>
              <a:t>бағытына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тікелей</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байланысты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Елбасымыз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Нұрсұлтан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Әбішұлы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Назарбаевтың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Еліміздің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ертеңі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бүгінгі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жас</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ұрпақтың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қолында</a:t>
            </a:r>
            <a:r>
              <a:rPr lang="ru-RU" sz="1400" dirty="0">
                <a:solidFill>
                  <a:srgbClr val="00B0F0"/>
                </a:solidFill>
                <a:latin typeface="Times New Roman" panose="02020603050405020304" pitchFamily="18" charset="0"/>
                <a:cs typeface="Times New Roman" panose="02020603050405020304" pitchFamily="18" charset="0"/>
              </a:rPr>
              <a:t>», - </a:t>
            </a:r>
            <a:r>
              <a:rPr lang="ru-RU" sz="1400" dirty="0" err="1">
                <a:solidFill>
                  <a:srgbClr val="00B0F0"/>
                </a:solidFill>
                <a:latin typeface="Times New Roman" panose="02020603050405020304" pitchFamily="18" charset="0"/>
                <a:cs typeface="Times New Roman" panose="02020603050405020304" pitchFamily="18" charset="0"/>
              </a:rPr>
              <a:t>дегені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бәрімізге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белгілі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Еліміз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өркениетті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елдердің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қатарынан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орын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алып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ұрпағымыз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қоғам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қажеттілігіне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сай</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болып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жатса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бұл</a:t>
            </a:r>
            <a:r>
              <a:rPr lang="ru-RU" sz="1400" dirty="0">
                <a:solidFill>
                  <a:srgbClr val="00B0F0"/>
                </a:solidFill>
                <a:latin typeface="Times New Roman" panose="02020603050405020304" pitchFamily="18" charset="0"/>
                <a:cs typeface="Times New Roman" panose="02020603050405020304" pitchFamily="18" charset="0"/>
              </a:rPr>
              <a:t> – </a:t>
            </a:r>
            <a:r>
              <a:rPr lang="ru-RU" sz="1400" dirty="0" err="1">
                <a:solidFill>
                  <a:srgbClr val="00B0F0"/>
                </a:solidFill>
                <a:latin typeface="Times New Roman" panose="02020603050405020304" pitchFamily="18" charset="0"/>
                <a:cs typeface="Times New Roman" panose="02020603050405020304" pitchFamily="18" charset="0"/>
              </a:rPr>
              <a:t>ұстаздардың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еңбегінің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жемісі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Олай</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дейтін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себебіміз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ақынды</a:t>
            </a:r>
            <a:r>
              <a:rPr lang="ru-RU" sz="1400" dirty="0">
                <a:solidFill>
                  <a:srgbClr val="00B0F0"/>
                </a:solidFill>
                <a:latin typeface="Times New Roman" panose="02020603050405020304" pitchFamily="18" charset="0"/>
                <a:cs typeface="Times New Roman" panose="02020603050405020304" pitchFamily="18" charset="0"/>
              </a:rPr>
              <a:t> да, </a:t>
            </a:r>
            <a:r>
              <a:rPr lang="ru-RU" sz="1400" dirty="0" err="1">
                <a:solidFill>
                  <a:srgbClr val="00B0F0"/>
                </a:solidFill>
                <a:latin typeface="Times New Roman" panose="02020603050405020304" pitchFamily="18" charset="0"/>
                <a:cs typeface="Times New Roman" panose="02020603050405020304" pitchFamily="18" charset="0"/>
              </a:rPr>
              <a:t>батырды</a:t>
            </a:r>
            <a:r>
              <a:rPr lang="ru-RU" sz="1400" dirty="0">
                <a:solidFill>
                  <a:srgbClr val="00B0F0"/>
                </a:solidFill>
                <a:latin typeface="Times New Roman" panose="02020603050405020304" pitchFamily="18" charset="0"/>
                <a:cs typeface="Times New Roman" panose="02020603050405020304" pitchFamily="18" charset="0"/>
              </a:rPr>
              <a:t> да, </a:t>
            </a:r>
            <a:r>
              <a:rPr lang="ru-RU" sz="1400" dirty="0" err="1">
                <a:solidFill>
                  <a:srgbClr val="00B0F0"/>
                </a:solidFill>
                <a:latin typeface="Times New Roman" panose="02020603050405020304" pitchFamily="18" charset="0"/>
                <a:cs typeface="Times New Roman" panose="02020603050405020304" pitchFamily="18" charset="0"/>
              </a:rPr>
              <a:t>алыпты</a:t>
            </a:r>
            <a:r>
              <a:rPr lang="ru-RU" sz="1400" dirty="0">
                <a:solidFill>
                  <a:srgbClr val="00B0F0"/>
                </a:solidFill>
                <a:latin typeface="Times New Roman" panose="02020603050405020304" pitchFamily="18" charset="0"/>
                <a:cs typeface="Times New Roman" panose="02020603050405020304" pitchFamily="18" charset="0"/>
              </a:rPr>
              <a:t> да, </a:t>
            </a:r>
            <a:r>
              <a:rPr lang="ru-RU" sz="1400" dirty="0" err="1">
                <a:solidFill>
                  <a:srgbClr val="00B0F0"/>
                </a:solidFill>
                <a:latin typeface="Times New Roman" panose="02020603050405020304" pitchFamily="18" charset="0"/>
                <a:cs typeface="Times New Roman" panose="02020603050405020304" pitchFamily="18" charset="0"/>
              </a:rPr>
              <a:t>дананы</a:t>
            </a:r>
            <a:r>
              <a:rPr lang="ru-RU" sz="1400" dirty="0">
                <a:solidFill>
                  <a:srgbClr val="00B0F0"/>
                </a:solidFill>
                <a:latin typeface="Times New Roman" panose="02020603050405020304" pitchFamily="18" charset="0"/>
                <a:cs typeface="Times New Roman" panose="02020603050405020304" pitchFamily="18" charset="0"/>
              </a:rPr>
              <a:t> да </a:t>
            </a:r>
            <a:r>
              <a:rPr lang="ru-RU" sz="1400" dirty="0" err="1">
                <a:solidFill>
                  <a:srgbClr val="00B0F0"/>
                </a:solidFill>
                <a:latin typeface="Times New Roman" panose="02020603050405020304" pitchFamily="18" charset="0"/>
                <a:cs typeface="Times New Roman" panose="02020603050405020304" pitchFamily="18" charset="0"/>
              </a:rPr>
              <a:t>ұстаз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тәрбиелейді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Мұғалімі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қандай</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болса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қоғамы</a:t>
            </a:r>
            <a:r>
              <a:rPr lang="ru-RU" sz="1400" dirty="0">
                <a:solidFill>
                  <a:srgbClr val="00B0F0"/>
                </a:solidFill>
                <a:latin typeface="Times New Roman" panose="02020603050405020304" pitchFamily="18" charset="0"/>
                <a:cs typeface="Times New Roman" panose="02020603050405020304" pitchFamily="18" charset="0"/>
              </a:rPr>
              <a:t> да </a:t>
            </a:r>
            <a:r>
              <a:rPr lang="ru-RU" sz="1400" dirty="0" err="1">
                <a:solidFill>
                  <a:srgbClr val="00B0F0"/>
                </a:solidFill>
                <a:latin typeface="Times New Roman" panose="02020603050405020304" pitchFamily="18" charset="0"/>
                <a:cs typeface="Times New Roman" panose="02020603050405020304" pitchFamily="18" charset="0"/>
              </a:rPr>
              <a:t>сондай</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болмақ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делінген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бұлжымас</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заңдылық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ерте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уақыттардың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өзінде-ақ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белгілі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болды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Адамзат</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өркениетінің</a:t>
            </a:r>
            <a:r>
              <a:rPr lang="ru-RU" sz="1400" dirty="0">
                <a:solidFill>
                  <a:srgbClr val="00B0F0"/>
                </a:solidFill>
                <a:latin typeface="Times New Roman" panose="02020603050405020304" pitchFamily="18" charset="0"/>
                <a:cs typeface="Times New Roman" panose="02020603050405020304" pitchFamily="18" charset="0"/>
              </a:rPr>
              <a:t> даму </a:t>
            </a:r>
            <a:r>
              <a:rPr lang="ru-RU" sz="1400" dirty="0" err="1">
                <a:solidFill>
                  <a:srgbClr val="00B0F0"/>
                </a:solidFill>
                <a:latin typeface="Times New Roman" panose="02020603050405020304" pitchFamily="18" charset="0"/>
                <a:cs typeface="Times New Roman" panose="02020603050405020304" pitchFamily="18" charset="0"/>
              </a:rPr>
              <a:t>тарихында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жақсы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мектебі</a:t>
            </a:r>
            <a:r>
              <a:rPr lang="ru-RU" sz="1400" dirty="0">
                <a:solidFill>
                  <a:srgbClr val="00B0F0"/>
                </a:solidFill>
                <a:latin typeface="Times New Roman" panose="02020603050405020304" pitchFamily="18" charset="0"/>
                <a:cs typeface="Times New Roman" panose="02020603050405020304" pitchFamily="18" charset="0"/>
              </a:rPr>
              <a:t> мен </a:t>
            </a:r>
            <a:r>
              <a:rPr lang="ru-RU" sz="1400" dirty="0" err="1">
                <a:solidFill>
                  <a:srgbClr val="00B0F0"/>
                </a:solidFill>
                <a:latin typeface="Times New Roman" panose="02020603050405020304" pitchFamily="18" charset="0"/>
                <a:cs typeface="Times New Roman" panose="02020603050405020304" pitchFamily="18" charset="0"/>
              </a:rPr>
              <a:t>мұғалімдері</a:t>
            </a:r>
            <a:r>
              <a:rPr lang="ru-RU" sz="1400" dirty="0">
                <a:solidFill>
                  <a:srgbClr val="00B0F0"/>
                </a:solidFill>
                <a:latin typeface="Times New Roman" panose="02020603050405020304" pitchFamily="18" charset="0"/>
                <a:cs typeface="Times New Roman" panose="02020603050405020304" pitchFamily="18" charset="0"/>
              </a:rPr>
              <a:t> бар </a:t>
            </a:r>
            <a:r>
              <a:rPr lang="ru-RU" sz="1400" dirty="0" err="1">
                <a:solidFill>
                  <a:srgbClr val="00B0F0"/>
                </a:solidFill>
                <a:latin typeface="Times New Roman" panose="02020603050405020304" pitchFamily="18" charset="0"/>
                <a:cs typeface="Times New Roman" panose="02020603050405020304" pitchFamily="18" charset="0"/>
              </a:rPr>
              <a:t>мемлекет</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қана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озып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шыққан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Қасиетті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қара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шаңырақтың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нәрімен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сусындап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мұғалім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деген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атақты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алып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шығу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оқушыларға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жақсы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тәрбие</a:t>
            </a:r>
            <a:r>
              <a:rPr lang="ru-RU" sz="1400" dirty="0">
                <a:solidFill>
                  <a:srgbClr val="00B0F0"/>
                </a:solidFill>
                <a:latin typeface="Times New Roman" panose="02020603050405020304" pitchFamily="18" charset="0"/>
                <a:cs typeface="Times New Roman" panose="02020603050405020304" pitchFamily="18" charset="0"/>
              </a:rPr>
              <a:t> мен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беру </a:t>
            </a:r>
            <a:r>
              <a:rPr lang="ru-RU" sz="1400" dirty="0" err="1">
                <a:solidFill>
                  <a:srgbClr val="00B0F0"/>
                </a:solidFill>
                <a:latin typeface="Times New Roman" panose="02020603050405020304" pitchFamily="18" charset="0"/>
                <a:cs typeface="Times New Roman" panose="02020603050405020304" pitchFamily="18" charset="0"/>
              </a:rPr>
              <a:t>үлкен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ерлік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Себебі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тәрбиелеген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ұрпақ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ертеңгі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күні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еліміздің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тірегі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болмақ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Тәуелсіздіктің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тұғырын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еліміздің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тыныштығын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сақтап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қалатын</a:t>
            </a:r>
            <a:r>
              <a:rPr lang="ru-RU" sz="1400" dirty="0">
                <a:solidFill>
                  <a:srgbClr val="00B0F0"/>
                </a:solidFill>
                <a:latin typeface="Times New Roman" panose="02020603050405020304" pitchFamily="18" charset="0"/>
                <a:cs typeface="Times New Roman" panose="02020603050405020304" pitchFamily="18" charset="0"/>
              </a:rPr>
              <a:t> да </a:t>
            </a:r>
            <a:r>
              <a:rPr lang="ru-RU" sz="1400" dirty="0" err="1">
                <a:solidFill>
                  <a:srgbClr val="00B0F0"/>
                </a:solidFill>
                <a:latin typeface="Times New Roman" panose="02020603050405020304" pitchFamily="18" charset="0"/>
                <a:cs typeface="Times New Roman" panose="02020603050405020304" pitchFamily="18" charset="0"/>
              </a:rPr>
              <a:t>солар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Сондықтан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ұстаз</a:t>
            </a:r>
            <a:r>
              <a:rPr lang="ru-RU" sz="1400" dirty="0">
                <a:solidFill>
                  <a:srgbClr val="00B0F0"/>
                </a:solidFill>
                <a:latin typeface="Times New Roman" panose="02020603050405020304" pitchFamily="18" charset="0"/>
                <a:cs typeface="Times New Roman" panose="02020603050405020304" pitchFamily="18" charset="0"/>
              </a:rPr>
              <a:t> болу – </a:t>
            </a:r>
            <a:r>
              <a:rPr lang="ru-RU" sz="1400" dirty="0" err="1">
                <a:solidFill>
                  <a:srgbClr val="00B0F0"/>
                </a:solidFill>
                <a:latin typeface="Times New Roman" panose="02020603050405020304" pitchFamily="18" charset="0"/>
                <a:cs typeface="Times New Roman" panose="02020603050405020304" pitchFamily="18" charset="0"/>
              </a:rPr>
              <a:t>жүректің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батырлығы</a:t>
            </a:r>
            <a:r>
              <a:rPr lang="ru-RU" sz="1400" dirty="0">
                <a:solidFill>
                  <a:srgbClr val="00B0F0"/>
                </a:solidFill>
                <a:latin typeface="Times New Roman" panose="02020603050405020304" pitchFamily="18" charset="0"/>
                <a:cs typeface="Times New Roman" panose="02020603050405020304" pitchFamily="18" charset="0"/>
              </a:rPr>
              <a:t>!</a:t>
            </a:r>
          </a:p>
          <a:p>
            <a:pPr algn="just"/>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Сондықтан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әрбір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ұстаз</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үлкен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алғыс</a:t>
            </a:r>
            <a:r>
              <a:rPr lang="ru-RU" sz="1400" dirty="0">
                <a:solidFill>
                  <a:srgbClr val="00B0F0"/>
                </a:solidFill>
                <a:latin typeface="Times New Roman" panose="02020603050405020304" pitchFamily="18" charset="0"/>
                <a:cs typeface="Times New Roman" panose="02020603050405020304" pitchFamily="18" charset="0"/>
              </a:rPr>
              <a:t> пен  </a:t>
            </a:r>
            <a:r>
              <a:rPr lang="ru-RU" sz="1400" dirty="0" err="1">
                <a:solidFill>
                  <a:srgbClr val="00B0F0"/>
                </a:solidFill>
                <a:latin typeface="Times New Roman" panose="02020603050405020304" pitchFamily="18" charset="0"/>
                <a:cs typeface="Times New Roman" panose="02020603050405020304" pitchFamily="18" charset="0"/>
              </a:rPr>
              <a:t>құрметке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ие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деп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ойлаймын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Ұстаздар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сіздердің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алдыларыңызда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басымды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ием</a:t>
            </a:r>
            <a:r>
              <a:rPr lang="ru-RU" sz="1400" dirty="0" smtClean="0">
                <a:solidFill>
                  <a:srgbClr val="00B0F0"/>
                </a:solidFill>
                <a:latin typeface="Times New Roman" panose="02020603050405020304" pitchFamily="18" charset="0"/>
                <a:cs typeface="Times New Roman" panose="02020603050405020304" pitchFamily="18" charset="0"/>
              </a:rPr>
              <a:t>!</a:t>
            </a:r>
            <a:endParaRPr lang="ru-RU" sz="2000" dirty="0">
              <a:solidFill>
                <a:srgbClr val="00B0F0"/>
              </a:solidFill>
            </a:endParaRPr>
          </a:p>
        </p:txBody>
      </p:sp>
      <p:sp>
        <p:nvSpPr>
          <p:cNvPr id="5" name="Прямоугольник 4"/>
          <p:cNvSpPr/>
          <p:nvPr/>
        </p:nvSpPr>
        <p:spPr>
          <a:xfrm>
            <a:off x="165857" y="3131676"/>
            <a:ext cx="2460674" cy="2246769"/>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ru-RU" sz="1400" dirty="0" smtClean="0">
                <a:solidFill>
                  <a:srgbClr val="FF0000"/>
                </a:solidFill>
                <a:latin typeface="Times New Roman" panose="02020603050405020304" pitchFamily="18" charset="0"/>
                <a:cs typeface="Times New Roman" panose="02020603050405020304" pitchFamily="18" charset="0"/>
              </a:rPr>
              <a:t>1 </a:t>
            </a:r>
            <a:r>
              <a:rPr lang="ru-RU" sz="1400" dirty="0" err="1" smtClean="0">
                <a:solidFill>
                  <a:srgbClr val="FF0000"/>
                </a:solidFill>
                <a:latin typeface="Times New Roman" panose="02020603050405020304" pitchFamily="18" charset="0"/>
                <a:cs typeface="Times New Roman" panose="02020603050405020304" pitchFamily="18" charset="0"/>
              </a:rPr>
              <a:t>наурыз</a:t>
            </a:r>
            <a:r>
              <a:rPr lang="kk-KZ" sz="1400" dirty="0" smtClean="0">
                <a:solidFill>
                  <a:srgbClr val="FF0000"/>
                </a:solidFill>
                <a:latin typeface="Times New Roman" panose="02020603050405020304" pitchFamily="18" charset="0"/>
                <a:cs typeface="Times New Roman" panose="02020603050405020304" pitchFamily="18" charset="0"/>
              </a:rPr>
              <a:t> – Алғыс айту күніне</a:t>
            </a:r>
          </a:p>
          <a:p>
            <a:pPr algn="ctr"/>
            <a:r>
              <a:rPr lang="kk-KZ" sz="1400" dirty="0">
                <a:solidFill>
                  <a:srgbClr val="FF0000"/>
                </a:solidFill>
                <a:latin typeface="Times New Roman" panose="02020603050405020304" pitchFamily="18" charset="0"/>
                <a:cs typeface="Times New Roman" panose="02020603050405020304" pitchFamily="18" charset="0"/>
              </a:rPr>
              <a:t>о</a:t>
            </a:r>
            <a:r>
              <a:rPr lang="kk-KZ" sz="1400" dirty="0" smtClean="0">
                <a:solidFill>
                  <a:srgbClr val="FF0000"/>
                </a:solidFill>
                <a:latin typeface="Times New Roman" panose="02020603050405020304" pitchFamily="18" charset="0"/>
                <a:cs typeface="Times New Roman" panose="02020603050405020304" pitchFamily="18" charset="0"/>
              </a:rPr>
              <a:t>рай студенттер арасында</a:t>
            </a:r>
          </a:p>
          <a:p>
            <a:pPr algn="ctr"/>
            <a:r>
              <a:rPr lang="kk-KZ" sz="1400" dirty="0" smtClean="0">
                <a:solidFill>
                  <a:srgbClr val="FF0000"/>
                </a:solidFill>
                <a:latin typeface="Times New Roman" panose="02020603050405020304" pitchFamily="18" charset="0"/>
                <a:cs typeface="Times New Roman" panose="02020603050405020304" pitchFamily="18" charset="0"/>
              </a:rPr>
              <a:t>«Алғыс білдіремін»</a:t>
            </a:r>
          </a:p>
          <a:p>
            <a:pPr algn="ctr"/>
            <a:r>
              <a:rPr lang="kk-KZ" sz="1400" dirty="0" smtClean="0">
                <a:solidFill>
                  <a:srgbClr val="FF0000"/>
                </a:solidFill>
                <a:latin typeface="Times New Roman" panose="02020603050405020304" pitchFamily="18" charset="0"/>
                <a:cs typeface="Times New Roman" panose="02020603050405020304" pitchFamily="18" charset="0"/>
              </a:rPr>
              <a:t> тақырыбында шығармалар,</a:t>
            </a:r>
          </a:p>
          <a:p>
            <a:pPr algn="ctr"/>
            <a:r>
              <a:rPr lang="kk-KZ" sz="1400" dirty="0">
                <a:solidFill>
                  <a:srgbClr val="FF0000"/>
                </a:solidFill>
                <a:latin typeface="Times New Roman" panose="02020603050405020304" pitchFamily="18" charset="0"/>
                <a:cs typeface="Times New Roman" panose="02020603050405020304" pitchFamily="18" charset="0"/>
              </a:rPr>
              <a:t>ө</a:t>
            </a:r>
            <a:r>
              <a:rPr lang="kk-KZ" sz="1400" dirty="0" smtClean="0">
                <a:solidFill>
                  <a:srgbClr val="FF0000"/>
                </a:solidFill>
                <a:latin typeface="Times New Roman" panose="02020603050405020304" pitchFamily="18" charset="0"/>
                <a:cs typeface="Times New Roman" panose="02020603050405020304" pitchFamily="18" charset="0"/>
              </a:rPr>
              <a:t>леңдер байқауы өтті. </a:t>
            </a:r>
          </a:p>
          <a:p>
            <a:pPr algn="ctr"/>
            <a:r>
              <a:rPr lang="kk-KZ" sz="1400" dirty="0" smtClean="0">
                <a:solidFill>
                  <a:srgbClr val="FF0000"/>
                </a:solidFill>
                <a:latin typeface="Times New Roman" panose="02020603050405020304" pitchFamily="18" charset="0"/>
                <a:cs typeface="Times New Roman" panose="02020603050405020304" pitchFamily="18" charset="0"/>
              </a:rPr>
              <a:t>Оқырмандар назарына </a:t>
            </a:r>
          </a:p>
          <a:p>
            <a:pPr algn="ctr"/>
            <a:r>
              <a:rPr lang="ru-RU" sz="1400" dirty="0" smtClean="0">
                <a:solidFill>
                  <a:srgbClr val="FF0000"/>
                </a:solidFill>
                <a:latin typeface="Times New Roman" panose="02020603050405020304" pitchFamily="18" charset="0"/>
                <a:cs typeface="Times New Roman" panose="02020603050405020304" pitchFamily="18" charset="0"/>
              </a:rPr>
              <a:t>1 курс 2 </a:t>
            </a:r>
            <a:r>
              <a:rPr lang="ru-RU" sz="1400" dirty="0">
                <a:solidFill>
                  <a:srgbClr val="FF0000"/>
                </a:solidFill>
                <a:latin typeface="Times New Roman" panose="02020603050405020304" pitchFamily="18" charset="0"/>
                <a:cs typeface="Times New Roman" panose="02020603050405020304" pitchFamily="18" charset="0"/>
              </a:rPr>
              <a:t>топ  </a:t>
            </a:r>
            <a:r>
              <a:rPr lang="ru-RU" sz="1400" dirty="0" err="1">
                <a:solidFill>
                  <a:srgbClr val="FF0000"/>
                </a:solidFill>
                <a:latin typeface="Times New Roman" panose="02020603050405020304" pitchFamily="18" charset="0"/>
                <a:cs typeface="Times New Roman" panose="02020603050405020304" pitchFamily="18" charset="0"/>
              </a:rPr>
              <a:t>студенті</a:t>
            </a:r>
            <a:r>
              <a:rPr lang="ru-RU" sz="1400" dirty="0">
                <a:solidFill>
                  <a:srgbClr val="FF0000"/>
                </a:solidFill>
                <a:latin typeface="Times New Roman" panose="02020603050405020304" pitchFamily="18" charset="0"/>
                <a:cs typeface="Times New Roman" panose="02020603050405020304" pitchFamily="18" charset="0"/>
              </a:rPr>
              <a:t> </a:t>
            </a:r>
            <a:endParaRPr lang="ru-RU" sz="1400" dirty="0" smtClean="0">
              <a:solidFill>
                <a:srgbClr val="FF0000"/>
              </a:solidFill>
              <a:latin typeface="Times New Roman" panose="02020603050405020304" pitchFamily="18" charset="0"/>
              <a:cs typeface="Times New Roman" panose="02020603050405020304" pitchFamily="18" charset="0"/>
            </a:endParaRPr>
          </a:p>
          <a:p>
            <a:pPr algn="ct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Ермекқызы</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Сымбаттың</a:t>
            </a:r>
            <a:endParaRPr lang="ru-RU" sz="1400" dirty="0" smtClean="0">
              <a:solidFill>
                <a:srgbClr val="FF0000"/>
              </a:solidFill>
              <a:latin typeface="Times New Roman" panose="02020603050405020304" pitchFamily="18" charset="0"/>
              <a:cs typeface="Times New Roman" panose="02020603050405020304" pitchFamily="18" charset="0"/>
            </a:endParaRPr>
          </a:p>
          <a:p>
            <a:pPr algn="ctr"/>
            <a:r>
              <a:rPr lang="kk-KZ" sz="1400" dirty="0" smtClean="0">
                <a:solidFill>
                  <a:srgbClr val="FF0000"/>
                </a:solidFill>
                <a:latin typeface="Times New Roman" panose="02020603050405020304" pitchFamily="18" charset="0"/>
                <a:cs typeface="Times New Roman" panose="02020603050405020304" pitchFamily="18" charset="0"/>
              </a:rPr>
              <a:t>«Ұстазым саған мың алғыс» </a:t>
            </a:r>
          </a:p>
          <a:p>
            <a:pPr algn="ctr"/>
            <a:r>
              <a:rPr lang="kk-KZ" sz="1400" dirty="0">
                <a:solidFill>
                  <a:srgbClr val="FF0000"/>
                </a:solidFill>
                <a:latin typeface="Times New Roman" panose="02020603050405020304" pitchFamily="18" charset="0"/>
                <a:cs typeface="Times New Roman" panose="02020603050405020304" pitchFamily="18" charset="0"/>
              </a:rPr>
              <a:t>а</a:t>
            </a:r>
            <a:r>
              <a:rPr lang="kk-KZ" sz="1400" dirty="0" smtClean="0">
                <a:solidFill>
                  <a:srgbClr val="FF0000"/>
                </a:solidFill>
                <a:latin typeface="Times New Roman" panose="02020603050405020304" pitchFamily="18" charset="0"/>
                <a:cs typeface="Times New Roman" panose="02020603050405020304" pitchFamily="18" charset="0"/>
              </a:rPr>
              <a:t>тты шығармасын ұсынамыз.</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556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37" y="125420"/>
            <a:ext cx="3687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1" y="565863"/>
            <a:ext cx="2417128" cy="293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9844" y="3573016"/>
            <a:ext cx="3040559" cy="276998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1600" dirty="0" smtClean="0">
                <a:solidFill>
                  <a:srgbClr val="00B0F0"/>
                </a:solidFill>
                <a:latin typeface="Times New Roman" panose="02020603050405020304" pitchFamily="18" charset="0"/>
                <a:cs typeface="Times New Roman" panose="02020603050405020304" pitchFamily="18" charset="0"/>
              </a:rPr>
              <a:t>Сәрсенбаев Ешенхан</a:t>
            </a:r>
          </a:p>
          <a:p>
            <a:pPr algn="ctr"/>
            <a:r>
              <a:rPr lang="kk-KZ" sz="1600" dirty="0" smtClean="0">
                <a:solidFill>
                  <a:srgbClr val="00B0F0"/>
                </a:solidFill>
                <a:latin typeface="Times New Roman" panose="02020603050405020304" pitchFamily="18" charset="0"/>
                <a:cs typeface="Times New Roman" panose="02020603050405020304" pitchFamily="18" charset="0"/>
              </a:rPr>
              <a:t>(1915-1996  ж.ж)</a:t>
            </a:r>
          </a:p>
          <a:p>
            <a:pPr algn="ctr"/>
            <a:r>
              <a:rPr lang="kk-KZ" sz="1400" dirty="0" smtClean="0">
                <a:solidFill>
                  <a:srgbClr val="00B0F0"/>
                </a:solidFill>
                <a:latin typeface="Times New Roman" panose="02020603050405020304" pitchFamily="18" charset="0"/>
                <a:cs typeface="Times New Roman" panose="02020603050405020304" pitchFamily="18" charset="0"/>
              </a:rPr>
              <a:t>Ұлы Отан соғысының ардагері,</a:t>
            </a:r>
          </a:p>
          <a:p>
            <a:pPr algn="ctr"/>
            <a:r>
              <a:rPr lang="kk-KZ" sz="1400" dirty="0">
                <a:solidFill>
                  <a:srgbClr val="00B0F0"/>
                </a:solidFill>
                <a:latin typeface="Times New Roman" panose="02020603050405020304" pitchFamily="18" charset="0"/>
                <a:cs typeface="Times New Roman" panose="02020603050405020304" pitchFamily="18" charset="0"/>
              </a:rPr>
              <a:t>а</a:t>
            </a:r>
            <a:r>
              <a:rPr lang="kk-KZ" sz="1400" dirty="0" smtClean="0">
                <a:solidFill>
                  <a:srgbClr val="00B0F0"/>
                </a:solidFill>
                <a:latin typeface="Times New Roman" panose="02020603050405020304" pitchFamily="18" charset="0"/>
                <a:cs typeface="Times New Roman" panose="02020603050405020304" pitchFamily="18" charset="0"/>
              </a:rPr>
              <a:t>уылшаруашылығын дамытуда </a:t>
            </a:r>
          </a:p>
          <a:p>
            <a:pPr algn="ctr"/>
            <a:r>
              <a:rPr lang="kk-KZ" sz="1400" dirty="0" smtClean="0">
                <a:solidFill>
                  <a:srgbClr val="00B0F0"/>
                </a:solidFill>
                <a:latin typeface="Times New Roman" panose="02020603050405020304" pitchFamily="18" charset="0"/>
                <a:cs typeface="Times New Roman" panose="02020603050405020304" pitchFamily="18" charset="0"/>
              </a:rPr>
              <a:t>аянбай еңбек етіп, Мәскеу қаласында </a:t>
            </a:r>
          </a:p>
          <a:p>
            <a:pPr algn="ctr"/>
            <a:r>
              <a:rPr lang="kk-KZ" sz="1400" dirty="0">
                <a:solidFill>
                  <a:srgbClr val="00B0F0"/>
                </a:solidFill>
                <a:latin typeface="Times New Roman" panose="02020603050405020304" pitchFamily="18" charset="0"/>
                <a:cs typeface="Times New Roman" panose="02020603050405020304" pitchFamily="18" charset="0"/>
              </a:rPr>
              <a:t>ө</a:t>
            </a:r>
            <a:r>
              <a:rPr lang="kk-KZ" sz="1400" dirty="0" smtClean="0">
                <a:solidFill>
                  <a:srgbClr val="00B0F0"/>
                </a:solidFill>
                <a:latin typeface="Times New Roman" panose="02020603050405020304" pitchFamily="18" charset="0"/>
                <a:cs typeface="Times New Roman" panose="02020603050405020304" pitchFamily="18" charset="0"/>
              </a:rPr>
              <a:t>ткен көрмеге (ВДНХ) үш рет </a:t>
            </a:r>
          </a:p>
          <a:p>
            <a:pPr algn="ctr"/>
            <a:r>
              <a:rPr lang="kk-KZ" sz="1400" dirty="0" smtClean="0">
                <a:solidFill>
                  <a:srgbClr val="00B0F0"/>
                </a:solidFill>
                <a:latin typeface="Times New Roman" panose="02020603050405020304" pitchFamily="18" charset="0"/>
                <a:cs typeface="Times New Roman" panose="02020603050405020304" pitchFamily="18" charset="0"/>
              </a:rPr>
              <a:t>қатарынан қатысып, үш мәрте </a:t>
            </a:r>
          </a:p>
          <a:p>
            <a:pPr algn="ctr"/>
            <a:r>
              <a:rPr lang="kk-KZ" sz="1400" dirty="0" smtClean="0">
                <a:solidFill>
                  <a:srgbClr val="00B0F0"/>
                </a:solidFill>
                <a:latin typeface="Times New Roman" panose="02020603050405020304" pitchFamily="18" charset="0"/>
                <a:cs typeface="Times New Roman" panose="02020603050405020304" pitchFamily="18" charset="0"/>
              </a:rPr>
              <a:t>күміс медальдармен және ауыл шаруашылық министрінің </a:t>
            </a:r>
          </a:p>
          <a:p>
            <a:pPr algn="ctr"/>
            <a:r>
              <a:rPr lang="kk-KZ" sz="1400" dirty="0" smtClean="0">
                <a:solidFill>
                  <a:srgbClr val="00B0F0"/>
                </a:solidFill>
                <a:latin typeface="Times New Roman" panose="02020603050405020304" pitchFamily="18" charset="0"/>
                <a:cs typeface="Times New Roman" panose="02020603050405020304" pitchFamily="18" charset="0"/>
              </a:rPr>
              <a:t>Құрмет Грамотасымен</a:t>
            </a:r>
          </a:p>
          <a:p>
            <a:pPr algn="ctr"/>
            <a:r>
              <a:rPr lang="kk-KZ" sz="1400" dirty="0">
                <a:solidFill>
                  <a:srgbClr val="00B0F0"/>
                </a:solidFill>
                <a:latin typeface="Times New Roman" panose="02020603050405020304" pitchFamily="18" charset="0"/>
                <a:cs typeface="Times New Roman" panose="02020603050405020304" pitchFamily="18" charset="0"/>
              </a:rPr>
              <a:t>м</a:t>
            </a:r>
            <a:r>
              <a:rPr lang="kk-KZ" sz="1400" dirty="0" smtClean="0">
                <a:solidFill>
                  <a:srgbClr val="00B0F0"/>
                </a:solidFill>
                <a:latin typeface="Times New Roman" panose="02020603050405020304" pitchFamily="18" charset="0"/>
                <a:cs typeface="Times New Roman" panose="02020603050405020304" pitchFamily="18" charset="0"/>
              </a:rPr>
              <a:t>арапатталған. </a:t>
            </a:r>
          </a:p>
          <a:p>
            <a:pPr algn="ctr"/>
            <a:endParaRPr lang="ru-RU" sz="1600"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635896" y="582620"/>
            <a:ext cx="5482398"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kk-KZ" dirty="0" smtClean="0">
                <a:solidFill>
                  <a:srgbClr val="FF0000"/>
                </a:solidFill>
                <a:latin typeface="Times New Roman" panose="02020603050405020304" pitchFamily="18" charset="0"/>
                <a:cs typeface="Times New Roman" panose="02020603050405020304" pitchFamily="18" charset="0"/>
              </a:rPr>
              <a:t>БІЗ МАҚТАН ТҰТАМЫЗ - БІЗДІҢ ТҮЛЕКТЕРІМІЗ !</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635895" y="1052736"/>
            <a:ext cx="5347745" cy="5693866"/>
          </a:xfrm>
          <a:prstGeom prst="rect">
            <a:avLst/>
          </a:prstGeom>
          <a:noFill/>
        </p:spPr>
        <p:txBody>
          <a:bodyPr wrap="square" rtlCol="0">
            <a:spAutoFit/>
          </a:bodyPr>
          <a:lstStyle/>
          <a:p>
            <a:pPr algn="just"/>
            <a:r>
              <a:rPr lang="kk-KZ" sz="1400" dirty="0" smtClean="0">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1915 жылы Жамбыл ауылында дүниеге келген. Бастауыш мектепті бітірісімен өрімдей жас бірден еңбекке кірісіп кетеді. Еңбек жолын «Қастек» қой совхозында шопан болудан бастайды. 1935 жылы Ұзынағаш ауылындағы Қастек механизаторлар даярлайтын училищені (УМСХ №23) бітіріп, 1936-1941 жылдары «Қастек» қой совхозында механизатор, женіл көлік жүргізуші болып, халық  шаруашылығы саласында жастық жігерімен танылады. 1941-1945 жылдары Ұлы Отан соғысына қатысып, елге жеңіспен оралады. Соғыстан кейін, 1955 жылға дейін Қастек механизаторлар даярлайтын училищесінде механизаторларды дайындайтын шебер болып еңбек етеді. 1955 жылы «Қастек» қой совхозында гараж меңгерушісі, автомеханик болады. 1959 жылы осы кеңшардың №3 фермасында басқарушы болып тағайындалады. 1965-1982 жылдары зауыттың №2 бөлімше басқарушысы қызметін жемісті атқарып, құрметті демалысқа шыққанға дейін тер төгеді. Бар ғұмырын Қастек асыл тұқымды қой зауытына арнаған.</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1973 жылы «Ерен еңбегі үшін» медальмен «Октябрь революциясы» орденін омырауына тағады. Қиян-кескі ұрыстардағы ерлігі бағаланып, ІІ дәрежелі Отан соғысы орденімен, «Праганы азат еткені үшін», «Ерлігі үшін» медалін, бейбіт өмірде тың жерді игергені, еңбектегі ерлігі үшін, тағы басқа медальдармен марапатталған.</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Ешенхан Сәрсенбаевтың  басшылығымен №2 ферма үнемі ең жоғары көрсеткіштерге жетіп, талай социалистік жарыстың жеңімпазы атанған.</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3251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3435" t="16719" r="12749" b="20950"/>
          <a:stretch/>
        </p:blipFill>
        <p:spPr bwMode="auto">
          <a:xfrm>
            <a:off x="395536" y="703803"/>
            <a:ext cx="1656184" cy="1717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C:\Users\User\AppData\Local\Temp\IMG_1652-11-03-19-1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479145" y="30666"/>
            <a:ext cx="218815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AppData\Local\Temp\IMG_1654-11-03-19-10-01.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771800" y="232731"/>
            <a:ext cx="3336032" cy="218815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222790"/>
            <a:ext cx="1347787"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3315034"/>
            <a:ext cx="3267075"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5576" y="2492896"/>
            <a:ext cx="6669325" cy="738664"/>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Интина Альмира Тусупбаевна 8 наурыз халықаралық әйелдер күніне Тәуелсіз елінің</a:t>
            </a:r>
          </a:p>
          <a:p>
            <a:pPr algn="ctr"/>
            <a:r>
              <a:rPr lang="kk-KZ" sz="1400" dirty="0">
                <a:solidFill>
                  <a:srgbClr val="00B0F0"/>
                </a:solidFill>
                <a:latin typeface="Times New Roman" panose="02020603050405020304" pitchFamily="18" charset="0"/>
                <a:cs typeface="Times New Roman" panose="02020603050405020304" pitchFamily="18" charset="0"/>
              </a:rPr>
              <a:t>г</a:t>
            </a:r>
            <a:r>
              <a:rPr lang="kk-KZ" sz="1400" dirty="0" smtClean="0">
                <a:solidFill>
                  <a:srgbClr val="00B0F0"/>
                </a:solidFill>
                <a:latin typeface="Times New Roman" panose="02020603050405020304" pitchFamily="18" charset="0"/>
                <a:cs typeface="Times New Roman" panose="02020603050405020304" pitchFamily="18" charset="0"/>
              </a:rPr>
              <a:t>үлденуі үшін атқарып жүрген еңбегі үшін Жамбыл ауданның әкімі Б.Әлиевтің </a:t>
            </a:r>
          </a:p>
          <a:p>
            <a:pPr algn="ctr"/>
            <a:r>
              <a:rPr lang="kk-KZ" sz="1400" dirty="0" smtClean="0">
                <a:solidFill>
                  <a:srgbClr val="00B0F0"/>
                </a:solidFill>
                <a:latin typeface="Times New Roman" panose="02020603050405020304" pitchFamily="18" charset="0"/>
                <a:cs typeface="Times New Roman" panose="02020603050405020304" pitchFamily="18" charset="0"/>
              </a:rPr>
              <a:t>«АЛҒЫС ХАТЫНА» ие болды.</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648780" y="4160998"/>
            <a:ext cx="4630115" cy="1815882"/>
          </a:xfrm>
          <a:prstGeom prst="rect">
            <a:avLst/>
          </a:prstGeom>
          <a:noFill/>
        </p:spPr>
        <p:txBody>
          <a:bodyPr wrap="square" rtlCol="0">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15.03.2019  жылы аудандық мәдениет үйінде </a:t>
            </a:r>
            <a:r>
              <a:rPr lang="kk-KZ" sz="1400" dirty="0" smtClean="0">
                <a:solidFill>
                  <a:srgbClr val="00B0F0"/>
                </a:solidFill>
                <a:latin typeface="Times New Roman" panose="02020603050405020304" pitchFamily="18" charset="0"/>
                <a:cs typeface="Times New Roman" panose="02020603050405020304" pitchFamily="18" charset="0"/>
              </a:rPr>
              <a:t>ақын</a:t>
            </a:r>
            <a:r>
              <a:rPr lang="kk-KZ" sz="1400" dirty="0">
                <a:solidFill>
                  <a:srgbClr val="00B0F0"/>
                </a:solidFill>
                <a:latin typeface="Times New Roman" panose="02020603050405020304" pitchFamily="18" charset="0"/>
                <a:cs typeface="Times New Roman" panose="02020603050405020304" pitchFamily="18" charset="0"/>
              </a:rPr>
              <a:t>, Мемлекеттік «Дарын» </a:t>
            </a:r>
            <a:r>
              <a:rPr lang="kk-KZ" sz="1400" dirty="0" smtClean="0">
                <a:solidFill>
                  <a:srgbClr val="00B0F0"/>
                </a:solidFill>
                <a:latin typeface="Times New Roman" panose="02020603050405020304" pitchFamily="18" charset="0"/>
                <a:cs typeface="Times New Roman" panose="02020603050405020304" pitchFamily="18" charset="0"/>
              </a:rPr>
              <a:t> жастар сыйлығының </a:t>
            </a:r>
            <a:r>
              <a:rPr lang="kk-KZ" sz="1400" dirty="0">
                <a:solidFill>
                  <a:srgbClr val="00B0F0"/>
                </a:solidFill>
                <a:latin typeface="Times New Roman" panose="02020603050405020304" pitchFamily="18" charset="0"/>
                <a:cs typeface="Times New Roman" panose="02020603050405020304" pitchFamily="18" charset="0"/>
              </a:rPr>
              <a:t>иегері, </a:t>
            </a:r>
            <a:r>
              <a:rPr lang="kk-KZ" sz="1400" dirty="0" smtClean="0">
                <a:solidFill>
                  <a:srgbClr val="00B0F0"/>
                </a:solidFill>
                <a:latin typeface="Times New Roman" panose="02020603050405020304" pitchFamily="18" charset="0"/>
                <a:cs typeface="Times New Roman" panose="02020603050405020304" pitchFamily="18" charset="0"/>
              </a:rPr>
              <a:t>Қазақстанның </a:t>
            </a:r>
            <a:r>
              <a:rPr lang="kk-KZ" sz="1400" dirty="0">
                <a:solidFill>
                  <a:srgbClr val="00B0F0"/>
                </a:solidFill>
                <a:latin typeface="Times New Roman" panose="02020603050405020304" pitchFamily="18" charset="0"/>
                <a:cs typeface="Times New Roman" panose="02020603050405020304" pitchFamily="18" charset="0"/>
              </a:rPr>
              <a:t>еңбек сіңірген </a:t>
            </a:r>
            <a:r>
              <a:rPr lang="kk-KZ" sz="1400" dirty="0" smtClean="0">
                <a:solidFill>
                  <a:srgbClr val="00B0F0"/>
                </a:solidFill>
                <a:latin typeface="Times New Roman" panose="02020603050405020304" pitchFamily="18" charset="0"/>
                <a:cs typeface="Times New Roman" panose="02020603050405020304" pitchFamily="18" charset="0"/>
              </a:rPr>
              <a:t>қайраткері  Тазабек Мұхамеджан Оразбайұлымен кездесу өтті. Колледж ұжымы  белсене қатысып,кездесу барысында ұлттық менталитетке  қатысты сұрақтар қойылып біздің ұжымнан өндірістік оқыту шебері  Камиева Айнурдың қойған сұрақтары одан әрі жандандырып кешті әсерлетті.</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012" y="3677778"/>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0">
            <a:duotone>
              <a:schemeClr val="accent3">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88223" y="4183927"/>
            <a:ext cx="1339076" cy="185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User\Desktop\09c5a5f1-af8d-47ce-b060-9bcbab2213f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72200" y="3068960"/>
            <a:ext cx="2497168" cy="3600400"/>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2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377" y="308680"/>
            <a:ext cx="2918043"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ru-RU" sz="1400" dirty="0" smtClean="0">
                <a:solidFill>
                  <a:srgbClr val="FF0000"/>
                </a:solidFill>
                <a:latin typeface="Times New Roman" panose="02020603050405020304" pitchFamily="18" charset="0"/>
                <a:cs typeface="Times New Roman" panose="02020603050405020304" pitchFamily="18" charset="0"/>
              </a:rPr>
              <a:t>1 НАУРЫЗ – АЛҒЫС АЙТУ КҮНІ </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C:\Users\User\Desktop\алгыс айту\20190313_1037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134" t="30737" r="21743" b="15649"/>
          <a:stretch/>
        </p:blipFill>
        <p:spPr bwMode="auto">
          <a:xfrm>
            <a:off x="6557730" y="186339"/>
            <a:ext cx="2406758" cy="23478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00968" y="2541275"/>
            <a:ext cx="2599822" cy="1169551"/>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«ҚАЙЫРЫМДЫ ЕЛ» </a:t>
            </a:r>
          </a:p>
          <a:p>
            <a:pPr algn="ctr"/>
            <a:r>
              <a:rPr lang="kk-KZ" sz="1400" dirty="0" smtClean="0">
                <a:solidFill>
                  <a:srgbClr val="00B0F0"/>
                </a:solidFill>
                <a:latin typeface="Times New Roman" panose="02020603050405020304" pitchFamily="18" charset="0"/>
                <a:cs typeface="Times New Roman" panose="02020603050405020304" pitchFamily="18" charset="0"/>
              </a:rPr>
              <a:t>қайырымдылық акциясы</a:t>
            </a:r>
          </a:p>
          <a:p>
            <a:pPr algn="ctr"/>
            <a:r>
              <a:rPr lang="kk-KZ" sz="1400" dirty="0">
                <a:solidFill>
                  <a:srgbClr val="00B0F0"/>
                </a:solidFill>
                <a:latin typeface="Times New Roman" panose="02020603050405020304" pitchFamily="18" charset="0"/>
                <a:cs typeface="Times New Roman" panose="02020603050405020304" pitchFamily="18" charset="0"/>
              </a:rPr>
              <a:t>а</a:t>
            </a:r>
            <a:r>
              <a:rPr lang="kk-KZ" sz="1400" dirty="0" smtClean="0">
                <a:solidFill>
                  <a:srgbClr val="00B0F0"/>
                </a:solidFill>
                <a:latin typeface="Times New Roman" panose="02020603050405020304" pitchFamily="18" charset="0"/>
                <a:cs typeface="Times New Roman" panose="02020603050405020304" pitchFamily="18" charset="0"/>
              </a:rPr>
              <a:t>ясында аз қамтылған  отбасы студенттеріне  қайырымдылық жәшігі  ұйымдастырылды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7729" y="3787139"/>
            <a:ext cx="2486301"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344579" y="6041533"/>
            <a:ext cx="2799421" cy="523220"/>
          </a:xfrm>
          <a:prstGeom prst="rect">
            <a:avLst/>
          </a:prstGeom>
          <a:noFill/>
        </p:spPr>
        <p:txBody>
          <a:bodyPr wrap="none" rtlCol="0">
            <a:spAutoFit/>
          </a:bodyPr>
          <a:lstStyle/>
          <a:p>
            <a:r>
              <a:rPr lang="kk-KZ" sz="1400" dirty="0" smtClean="0">
                <a:solidFill>
                  <a:srgbClr val="00B0F0"/>
                </a:solidFill>
                <a:latin typeface="Times New Roman" panose="02020603050405020304" pitchFamily="18" charset="0"/>
                <a:cs typeface="Times New Roman" panose="02020603050405020304" pitchFamily="18" charset="0"/>
              </a:rPr>
              <a:t>«ҚАЗАҚ ЕЛІНЕ МЫҢ ТАҒЗЫМ»</a:t>
            </a:r>
          </a:p>
          <a:p>
            <a:pPr algn="ctr"/>
            <a:r>
              <a:rPr lang="kk-KZ" sz="1400" dirty="0" smtClean="0">
                <a:solidFill>
                  <a:srgbClr val="00B0F0"/>
                </a:solidFill>
                <a:latin typeface="Times New Roman" panose="02020603050405020304" pitchFamily="18" charset="0"/>
                <a:cs typeface="Times New Roman" panose="02020603050405020304" pitchFamily="18" charset="0"/>
              </a:rPr>
              <a:t> КӨРМЕ</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68" y="849584"/>
            <a:ext cx="1847468" cy="1705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0318" y="849584"/>
            <a:ext cx="3597866" cy="235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r="15386"/>
          <a:stretch/>
        </p:blipFill>
        <p:spPr bwMode="auto">
          <a:xfrm>
            <a:off x="348269" y="2687950"/>
            <a:ext cx="1847468" cy="18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b="12696"/>
          <a:stretch/>
        </p:blipFill>
        <p:spPr bwMode="auto">
          <a:xfrm>
            <a:off x="4283967" y="4653137"/>
            <a:ext cx="2004333" cy="190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8735" t="12416" r="18030" b="18169"/>
          <a:stretch/>
        </p:blipFill>
        <p:spPr bwMode="auto">
          <a:xfrm>
            <a:off x="348268" y="4653136"/>
            <a:ext cx="1847468" cy="191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C:\Users\User\Desktop\алгыс айту\20190226_095904.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808" t="9758" r="17133" b="32260"/>
          <a:stretch/>
        </p:blipFill>
        <p:spPr bwMode="auto">
          <a:xfrm>
            <a:off x="2339751" y="4653137"/>
            <a:ext cx="1760785" cy="19082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49616" y="3368844"/>
            <a:ext cx="2815258" cy="1169551"/>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«АЛҒЫС АЙТУ ПАРЫЗЫМ»</a:t>
            </a:r>
          </a:p>
          <a:p>
            <a:pPr algn="ctr"/>
            <a:r>
              <a:rPr lang="kk-KZ" sz="1400" dirty="0">
                <a:solidFill>
                  <a:srgbClr val="00B0F0"/>
                </a:solidFill>
                <a:latin typeface="Times New Roman" panose="02020603050405020304" pitchFamily="18" charset="0"/>
                <a:cs typeface="Times New Roman" panose="02020603050405020304" pitchFamily="18" charset="0"/>
              </a:rPr>
              <a:t>а</a:t>
            </a:r>
            <a:r>
              <a:rPr lang="kk-KZ" sz="1400" dirty="0" smtClean="0">
                <a:solidFill>
                  <a:srgbClr val="00B0F0"/>
                </a:solidFill>
                <a:latin typeface="Times New Roman" panose="02020603050405020304" pitchFamily="18" charset="0"/>
                <a:cs typeface="Times New Roman" panose="02020603050405020304" pitchFamily="18" charset="0"/>
              </a:rPr>
              <a:t>шық тәрбие сағаты 1 курс</a:t>
            </a:r>
          </a:p>
          <a:p>
            <a:pPr algn="ctr"/>
            <a:r>
              <a:rPr lang="kk-KZ" sz="1400" dirty="0" smtClean="0">
                <a:solidFill>
                  <a:srgbClr val="00B0F0"/>
                </a:solidFill>
                <a:latin typeface="Times New Roman" panose="02020603050405020304" pitchFamily="18" charset="0"/>
                <a:cs typeface="Times New Roman" panose="02020603050405020304" pitchFamily="18" charset="0"/>
              </a:rPr>
              <a:t>2 топ арасында өткізілді, топ </a:t>
            </a:r>
          </a:p>
          <a:p>
            <a:pPr algn="ctr"/>
            <a:r>
              <a:rPr lang="kk-KZ" sz="1400" dirty="0">
                <a:solidFill>
                  <a:srgbClr val="00B0F0"/>
                </a:solidFill>
                <a:latin typeface="Times New Roman" panose="02020603050405020304" pitchFamily="18" charset="0"/>
                <a:cs typeface="Times New Roman" panose="02020603050405020304" pitchFamily="18" charset="0"/>
              </a:rPr>
              <a:t>ж</a:t>
            </a:r>
            <a:r>
              <a:rPr lang="kk-KZ" sz="1400" dirty="0" smtClean="0">
                <a:solidFill>
                  <a:srgbClr val="00B0F0"/>
                </a:solidFill>
                <a:latin typeface="Times New Roman" panose="02020603050405020304" pitchFamily="18" charset="0"/>
                <a:cs typeface="Times New Roman" panose="02020603050405020304" pitchFamily="18" charset="0"/>
              </a:rPr>
              <a:t>етекшісі Бижанова А, өндірістік </a:t>
            </a:r>
          </a:p>
          <a:p>
            <a:pPr algn="ctr"/>
            <a:r>
              <a:rPr lang="kk-KZ" sz="1400" dirty="0" smtClean="0">
                <a:solidFill>
                  <a:srgbClr val="00B0F0"/>
                </a:solidFill>
                <a:latin typeface="Times New Roman" panose="02020603050405020304" pitchFamily="18" charset="0"/>
                <a:cs typeface="Times New Roman" panose="02020603050405020304" pitchFamily="18" charset="0"/>
              </a:rPr>
              <a:t>оқыту шебері   Айнабекова Н</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23928" y="157578"/>
            <a:ext cx="1862849" cy="609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163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4437112"/>
            <a:ext cx="2614442" cy="2416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User\Desktop\фото 8 марта\IMG-20190313-WA00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177" y="1196752"/>
            <a:ext cx="2708920"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96752"/>
            <a:ext cx="2952328"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User\Desktop\фото 8 марта\IMG-20190313-WA00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5514" t="20025" r="23620" b="40526"/>
          <a:stretch/>
        </p:blipFill>
        <p:spPr bwMode="auto">
          <a:xfrm>
            <a:off x="6156176" y="1196752"/>
            <a:ext cx="2664296" cy="36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77779" y="379579"/>
            <a:ext cx="5445658"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kk-KZ" dirty="0" smtClean="0">
                <a:solidFill>
                  <a:srgbClr val="FF0000"/>
                </a:solidFill>
                <a:latin typeface="Times New Roman" panose="02020603050405020304" pitchFamily="18" charset="0"/>
                <a:cs typeface="Times New Roman" panose="02020603050405020304" pitchFamily="18" charset="0"/>
              </a:rPr>
              <a:t>8 – МАРТА МЕЖДУНАРОДНЫЙ ЖЕНСКИЙ ДЕНЬ</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29" y="86967"/>
            <a:ext cx="1900683" cy="100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4587" y="5106883"/>
            <a:ext cx="5955669" cy="1077218"/>
          </a:xfrm>
          <a:prstGeom prst="rect">
            <a:avLst/>
          </a:prstGeom>
          <a:noFill/>
        </p:spPr>
        <p:txBody>
          <a:bodyPr wrap="none" rtlCol="0">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07.03.2019 году к Международному Женскому дню 8- марта был</a:t>
            </a:r>
          </a:p>
          <a:p>
            <a:pPr algn="ctr"/>
            <a:r>
              <a:rPr lang="kk-KZ" sz="1600" dirty="0">
                <a:solidFill>
                  <a:srgbClr val="00B0F0"/>
                </a:solidFill>
                <a:latin typeface="Times New Roman" panose="02020603050405020304" pitchFamily="18" charset="0"/>
                <a:cs typeface="Times New Roman" panose="02020603050405020304" pitchFamily="18" charset="0"/>
              </a:rPr>
              <a:t>п</a:t>
            </a:r>
            <a:r>
              <a:rPr lang="kk-KZ" sz="1600" dirty="0" smtClean="0">
                <a:solidFill>
                  <a:srgbClr val="00B0F0"/>
                </a:solidFill>
                <a:latin typeface="Times New Roman" panose="02020603050405020304" pitchFamily="18" charset="0"/>
                <a:cs typeface="Times New Roman" panose="02020603050405020304" pitchFamily="18" charset="0"/>
              </a:rPr>
              <a:t>роведен небольшой поздравительный концерт в актовом зале </a:t>
            </a:r>
          </a:p>
          <a:p>
            <a:pPr algn="ctr"/>
            <a:r>
              <a:rPr lang="kk-KZ" sz="1600" dirty="0" smtClean="0">
                <a:solidFill>
                  <a:srgbClr val="00B0F0"/>
                </a:solidFill>
                <a:latin typeface="Times New Roman" panose="02020603050405020304" pitchFamily="18" charset="0"/>
                <a:cs typeface="Times New Roman" panose="02020603050405020304" pitchFamily="18" charset="0"/>
              </a:rPr>
              <a:t>для учителей колледжа. Организовали концерт 1 курс 44 группа и</a:t>
            </a:r>
          </a:p>
          <a:p>
            <a:pPr algn="ctr"/>
            <a:r>
              <a:rPr lang="kk-KZ" sz="1600" dirty="0" smtClean="0">
                <a:solidFill>
                  <a:srgbClr val="00B0F0"/>
                </a:solidFill>
                <a:latin typeface="Times New Roman" panose="02020603050405020304" pitchFamily="18" charset="0"/>
                <a:cs typeface="Times New Roman" panose="02020603050405020304" pitchFamily="18" charset="0"/>
              </a:rPr>
              <a:t>1 курс 3 группа, под руководством Аденова Е  и Кабиева Б.</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907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058" y="116632"/>
            <a:ext cx="1832462"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4" y="281470"/>
            <a:ext cx="4132093"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600" dirty="0" smtClean="0">
                <a:solidFill>
                  <a:srgbClr val="FF0000"/>
                </a:solidFill>
                <a:latin typeface="Times New Roman" panose="02020603050405020304" pitchFamily="18" charset="0"/>
                <a:cs typeface="Times New Roman" panose="02020603050405020304" pitchFamily="18" charset="0"/>
              </a:rPr>
              <a:t>НАУРЫЗ МЕРЕКЕСІ ҚҰТТЫ БОЛСЫН. </a:t>
            </a:r>
            <a:endParaRPr lang="ru-RU" sz="160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C:\Users\User\AppData\Local\Temp\IMG_1778-27-03-19-03-50.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07504" y="764704"/>
            <a:ext cx="3737679"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AppData\Local\Temp\IMG_1775-27-03-19-03-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2021446"/>
            <a:ext cx="3443216" cy="2703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AppData\Local\Temp\IMG_1777-27-03-19-03-50.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783520" y="281470"/>
            <a:ext cx="3048000" cy="23137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78794" y="4725144"/>
            <a:ext cx="7128746" cy="1569660"/>
          </a:xfrm>
          <a:prstGeom prst="rect">
            <a:avLst/>
          </a:prstGeom>
          <a:noFill/>
        </p:spPr>
        <p:txBody>
          <a:bodyPr wrap="none" rtlCol="0">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Наурыз мейрамы – бұл көктем мен еңбектің, күн мен түннің теңелген күні </a:t>
            </a:r>
          </a:p>
          <a:p>
            <a:pPr algn="ctr"/>
            <a:r>
              <a:rPr lang="kk-KZ" sz="1600" dirty="0" smtClean="0">
                <a:solidFill>
                  <a:srgbClr val="00B0F0"/>
                </a:solidFill>
                <a:latin typeface="Times New Roman" panose="02020603050405020304" pitchFamily="18" charset="0"/>
                <a:cs typeface="Times New Roman" panose="02020603050405020304" pitchFamily="18" charset="0"/>
              </a:rPr>
              <a:t>тойланатың  үлкен мәні маңызы зор. Айтулы мереке бұл жолы жаңа үрдіспен </a:t>
            </a:r>
          </a:p>
          <a:p>
            <a:pPr algn="ctr"/>
            <a:r>
              <a:rPr lang="kk-KZ" sz="1600" dirty="0" smtClean="0">
                <a:solidFill>
                  <a:srgbClr val="00B0F0"/>
                </a:solidFill>
                <a:latin typeface="Times New Roman" panose="02020603050405020304" pitchFamily="18" charset="0"/>
                <a:cs typeface="Times New Roman" panose="02020603050405020304" pitchFamily="18" charset="0"/>
              </a:rPr>
              <a:t>жаңаша тойланды. Ұстаздар ауыл болып, аста-төк дастархан жайып,  мерекеге </a:t>
            </a:r>
          </a:p>
          <a:p>
            <a:pPr algn="ctr"/>
            <a:r>
              <a:rPr lang="kk-KZ" sz="1600" dirty="0">
                <a:solidFill>
                  <a:srgbClr val="00B0F0"/>
                </a:solidFill>
                <a:latin typeface="Times New Roman" panose="02020603050405020304" pitchFamily="18" charset="0"/>
                <a:cs typeface="Times New Roman" panose="02020603050405020304" pitchFamily="18" charset="0"/>
              </a:rPr>
              <a:t>е</a:t>
            </a:r>
            <a:r>
              <a:rPr lang="kk-KZ" sz="1600" dirty="0" smtClean="0">
                <a:solidFill>
                  <a:srgbClr val="00B0F0"/>
                </a:solidFill>
                <a:latin typeface="Times New Roman" panose="02020603050405020304" pitchFamily="18" charset="0"/>
                <a:cs typeface="Times New Roman" panose="02020603050405020304" pitchFamily="18" charset="0"/>
              </a:rPr>
              <a:t>рекше көңіл бөлгені байқалды. Бұл мерекеде колледж  директоры </a:t>
            </a:r>
          </a:p>
          <a:p>
            <a:pPr algn="ctr"/>
            <a:r>
              <a:rPr lang="kk-KZ" sz="1600" dirty="0" smtClean="0">
                <a:solidFill>
                  <a:srgbClr val="00B0F0"/>
                </a:solidFill>
                <a:latin typeface="Times New Roman" panose="02020603050405020304" pitchFamily="18" charset="0"/>
                <a:cs typeface="Times New Roman" panose="02020603050405020304" pitchFamily="18" charset="0"/>
              </a:rPr>
              <a:t>Болат Бекбосынұлы бастаған,  </a:t>
            </a:r>
            <a:r>
              <a:rPr lang="kk-KZ" sz="1600" dirty="0">
                <a:solidFill>
                  <a:srgbClr val="00B0F0"/>
                </a:solidFill>
                <a:latin typeface="Times New Roman" panose="02020603050405020304" pitchFamily="18" charset="0"/>
                <a:cs typeface="Times New Roman" panose="02020603050405020304" pitchFamily="18" charset="0"/>
              </a:rPr>
              <a:t>барлық  ұстаздар </a:t>
            </a:r>
            <a:r>
              <a:rPr lang="kk-KZ" sz="1600" dirty="0" smtClean="0">
                <a:solidFill>
                  <a:srgbClr val="00B0F0"/>
                </a:solidFill>
                <a:latin typeface="Times New Roman" panose="02020603050405020304" pitchFamily="18" charset="0"/>
                <a:cs typeface="Times New Roman" panose="02020603050405020304" pitchFamily="18" charset="0"/>
              </a:rPr>
              <a:t> қауымы ұлттық </a:t>
            </a:r>
          </a:p>
          <a:p>
            <a:pPr algn="ctr"/>
            <a:r>
              <a:rPr lang="kk-KZ" sz="1600" dirty="0" smtClean="0">
                <a:solidFill>
                  <a:srgbClr val="00B0F0"/>
                </a:solidFill>
                <a:latin typeface="Times New Roman" panose="02020603050405020304" pitchFamily="18" charset="0"/>
                <a:cs typeface="Times New Roman" panose="02020603050405020304" pitchFamily="18" charset="0"/>
              </a:rPr>
              <a:t>үлгідегі киім киіп,  шаттық думанның шырайын ашты.</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688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5157192"/>
            <a:ext cx="2088232"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08" y="764705"/>
            <a:ext cx="2052228" cy="423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5178122"/>
            <a:ext cx="2160240" cy="149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2065089"/>
            <a:ext cx="2088232" cy="291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2257" y="2065089"/>
            <a:ext cx="1916661" cy="297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8700" y="5178123"/>
            <a:ext cx="2115787" cy="149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2160" y="162340"/>
            <a:ext cx="2808312" cy="170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4008" y="5157192"/>
            <a:ext cx="2088232" cy="151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4771" y="2063143"/>
            <a:ext cx="2251086" cy="1410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68200" y="3523497"/>
            <a:ext cx="2278416" cy="1511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98800" y="196896"/>
            <a:ext cx="2697335" cy="170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3987" y="196896"/>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8067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65" y="5224834"/>
            <a:ext cx="2216196" cy="1633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492" y="5362881"/>
            <a:ext cx="2564904" cy="1399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5865749"/>
            <a:ext cx="226703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7489" r="15142"/>
          <a:stretch/>
        </p:blipFill>
        <p:spPr bwMode="auto">
          <a:xfrm>
            <a:off x="7023089" y="7077"/>
            <a:ext cx="2098307"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20763" y="503764"/>
            <a:ext cx="5889434" cy="83099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ru-RU" sz="1600" dirty="0" smtClean="0">
                <a:solidFill>
                  <a:srgbClr val="FF0000"/>
                </a:solidFill>
                <a:latin typeface="Times New Roman" panose="02020603050405020304" pitchFamily="18" charset="0"/>
                <a:cs typeface="Times New Roman" panose="02020603050405020304" pitchFamily="18" charset="0"/>
              </a:rPr>
              <a:t>1 </a:t>
            </a:r>
            <a:r>
              <a:rPr lang="ru-RU" sz="1600" dirty="0" err="1" smtClean="0">
                <a:solidFill>
                  <a:srgbClr val="FF0000"/>
                </a:solidFill>
                <a:latin typeface="Times New Roman" panose="02020603050405020304" pitchFamily="18" charset="0"/>
                <a:cs typeface="Times New Roman" panose="02020603050405020304" pitchFamily="18" charset="0"/>
              </a:rPr>
              <a:t>наурыз</a:t>
            </a:r>
            <a:r>
              <a:rPr lang="ru-RU" sz="1600" dirty="0" smtClean="0">
                <a:solidFill>
                  <a:srgbClr val="FF0000"/>
                </a:solidFill>
                <a:latin typeface="Times New Roman" panose="02020603050405020304" pitchFamily="18" charset="0"/>
                <a:cs typeface="Times New Roman" panose="02020603050405020304" pitchFamily="18" charset="0"/>
              </a:rPr>
              <a:t> – </a:t>
            </a:r>
            <a:r>
              <a:rPr lang="kk-KZ" sz="1600" dirty="0" smtClean="0">
                <a:solidFill>
                  <a:srgbClr val="FF0000"/>
                </a:solidFill>
                <a:latin typeface="Times New Roman" panose="02020603050405020304" pitchFamily="18" charset="0"/>
                <a:cs typeface="Times New Roman" panose="02020603050405020304" pitchFamily="18" charset="0"/>
              </a:rPr>
              <a:t>Алғыс айту күніне орай «Ұстазым, Сізге мың алғыс!»</a:t>
            </a:r>
          </a:p>
          <a:p>
            <a:pPr algn="ctr"/>
            <a:r>
              <a:rPr lang="kk-KZ" sz="1600" dirty="0">
                <a:solidFill>
                  <a:srgbClr val="FF0000"/>
                </a:solidFill>
                <a:latin typeface="Times New Roman" panose="02020603050405020304" pitchFamily="18" charset="0"/>
                <a:cs typeface="Times New Roman" panose="02020603050405020304" pitchFamily="18" charset="0"/>
              </a:rPr>
              <a:t>а</a:t>
            </a:r>
            <a:r>
              <a:rPr lang="kk-KZ" sz="1600" dirty="0" smtClean="0">
                <a:solidFill>
                  <a:srgbClr val="FF0000"/>
                </a:solidFill>
                <a:latin typeface="Times New Roman" panose="02020603050405020304" pitchFamily="18" charset="0"/>
                <a:cs typeface="Times New Roman" panose="02020603050405020304" pitchFamily="18" charset="0"/>
              </a:rPr>
              <a:t>тты құттықтаулар мен хаттар жолдауы  өндірістік оқыту шебері</a:t>
            </a:r>
          </a:p>
          <a:p>
            <a:pPr algn="ctr"/>
            <a:r>
              <a:rPr lang="kk-KZ" sz="1600" dirty="0" smtClean="0">
                <a:solidFill>
                  <a:srgbClr val="FF0000"/>
                </a:solidFill>
                <a:latin typeface="Times New Roman" panose="02020603050405020304" pitchFamily="18" charset="0"/>
                <a:cs typeface="Times New Roman" panose="02020603050405020304" pitchFamily="18" charset="0"/>
              </a:rPr>
              <a:t>Айнабекова Н жетекшілігімен ұйымдастырылды.</a:t>
            </a:r>
            <a:endParaRPr lang="ru-RU" sz="1600"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99" y="93378"/>
            <a:ext cx="302418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41320" y="1446819"/>
            <a:ext cx="7704856" cy="427809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600" dirty="0" err="1">
                <a:solidFill>
                  <a:srgbClr val="00B0F0"/>
                </a:solidFill>
                <a:latin typeface="Times New Roman" panose="02020603050405020304" pitchFamily="18" charset="0"/>
                <a:cs typeface="Times New Roman" panose="02020603050405020304" pitchFamily="18" charset="0"/>
              </a:rPr>
              <a:t>Бұл</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кісінің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орны</a:t>
            </a:r>
            <a:r>
              <a:rPr lang="ru-RU" sz="1600" dirty="0">
                <a:solidFill>
                  <a:srgbClr val="00B0F0"/>
                </a:solidFill>
                <a:latin typeface="Times New Roman" panose="02020603050405020304" pitchFamily="18" charset="0"/>
                <a:cs typeface="Times New Roman" panose="02020603050405020304" pitchFamily="18" charset="0"/>
              </a:rPr>
              <a:t> мен </a:t>
            </a:r>
            <a:r>
              <a:rPr lang="ru-RU" sz="1600" dirty="0" err="1">
                <a:solidFill>
                  <a:srgbClr val="00B0F0"/>
                </a:solidFill>
                <a:latin typeface="Times New Roman" panose="02020603050405020304" pitchFamily="18" charset="0"/>
                <a:cs typeface="Times New Roman" panose="02020603050405020304" pitchFamily="18" charset="0"/>
              </a:rPr>
              <a:t>үшін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ерекше</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Шыншыл</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ақылды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иманды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намысқой</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түсінігі</a:t>
            </a:r>
            <a:r>
              <a:rPr lang="ru-RU" sz="1600" dirty="0">
                <a:solidFill>
                  <a:srgbClr val="00B0F0"/>
                </a:solidFill>
                <a:latin typeface="Times New Roman" panose="02020603050405020304" pitchFamily="18" charset="0"/>
                <a:cs typeface="Times New Roman" panose="02020603050405020304" pitchFamily="18" charset="0"/>
              </a:rPr>
              <a:t> мол. </a:t>
            </a:r>
            <a:r>
              <a:rPr lang="ru-RU" sz="1600" dirty="0" smtClean="0">
                <a:solidFill>
                  <a:srgbClr val="00B0F0"/>
                </a:solidFill>
                <a:latin typeface="Times New Roman" panose="02020603050405020304" pitchFamily="18" charset="0"/>
                <a:cs typeface="Times New Roman" panose="02020603050405020304" pitchFamily="18" charset="0"/>
              </a:rPr>
              <a:t> Осы </a:t>
            </a:r>
            <a:r>
              <a:rPr lang="ru-RU" sz="1600" dirty="0" err="1">
                <a:solidFill>
                  <a:srgbClr val="00B0F0"/>
                </a:solidFill>
                <a:latin typeface="Times New Roman" panose="02020603050405020304" pitchFamily="18" charset="0"/>
                <a:cs typeface="Times New Roman" panose="02020603050405020304" pitchFamily="18" charset="0"/>
              </a:rPr>
              <a:t>колледжге</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келіп</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сіз</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менің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ұстазым</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болғаныңызға</a:t>
            </a:r>
            <a:r>
              <a:rPr lang="ru-RU" sz="1600" dirty="0">
                <a:solidFill>
                  <a:srgbClr val="00B0F0"/>
                </a:solidFill>
                <a:latin typeface="Times New Roman" panose="02020603050405020304" pitchFamily="18" charset="0"/>
                <a:cs typeface="Times New Roman" panose="02020603050405020304" pitchFamily="18" charset="0"/>
              </a:rPr>
              <a:t> мен </a:t>
            </a:r>
            <a:r>
              <a:rPr lang="ru-RU" sz="1600" dirty="0" err="1">
                <a:solidFill>
                  <a:srgbClr val="00B0F0"/>
                </a:solidFill>
                <a:latin typeface="Times New Roman" panose="02020603050405020304" pitchFamily="18" charset="0"/>
                <a:cs typeface="Times New Roman" panose="02020603050405020304" pitchFamily="18" charset="0"/>
              </a:rPr>
              <a:t>қуанышты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мын</a:t>
            </a:r>
            <a:r>
              <a:rPr lang="ru-RU" sz="1600" dirty="0">
                <a:solidFill>
                  <a:srgbClr val="00B0F0"/>
                </a:solidFill>
                <a:latin typeface="Times New Roman" panose="02020603050405020304" pitchFamily="18" charset="0"/>
                <a:cs typeface="Times New Roman" panose="02020603050405020304" pitchFamily="18" charset="0"/>
              </a:rPr>
              <a:t>.</a:t>
            </a:r>
          </a:p>
          <a:p>
            <a:pPr algn="ctr"/>
            <a:r>
              <a:rPr lang="ru-RU" sz="1600" dirty="0">
                <a:solidFill>
                  <a:srgbClr val="00B0F0"/>
                </a:solidFill>
                <a:latin typeface="Times New Roman" panose="02020603050405020304" pitchFamily="18" charset="0"/>
                <a:cs typeface="Times New Roman" panose="02020603050405020304" pitchFamily="18" charset="0"/>
              </a:rPr>
              <a:t>                                         </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Бибіназ</a:t>
            </a:r>
            <a:r>
              <a:rPr lang="ru-RU" sz="1600" dirty="0">
                <a:solidFill>
                  <a:srgbClr val="00B0F0"/>
                </a:solidFill>
                <a:latin typeface="Times New Roman" panose="02020603050405020304" pitchFamily="18" charset="0"/>
                <a:cs typeface="Times New Roman" panose="02020603050405020304" pitchFamily="18" charset="0"/>
              </a:rPr>
              <a:t>, 41 топ</a:t>
            </a:r>
          </a:p>
          <a:p>
            <a:pPr algn="ctr"/>
            <a:r>
              <a:rPr lang="ru-RU" sz="1600" dirty="0" err="1">
                <a:solidFill>
                  <a:srgbClr val="FF0000"/>
                </a:solidFill>
                <a:latin typeface="Times New Roman" panose="02020603050405020304" pitchFamily="18" charset="0"/>
                <a:cs typeface="Times New Roman" panose="02020603050405020304" pitchFamily="18" charset="0"/>
              </a:rPr>
              <a:t>Ұрысады</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жақсы</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болсын</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сабақ</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оқысын</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деп</a:t>
            </a:r>
            <a:r>
              <a:rPr lang="ru-RU" sz="1600" dirty="0">
                <a:solidFill>
                  <a:srgbClr val="FF0000"/>
                </a:solidFill>
                <a:latin typeface="Times New Roman" panose="02020603050405020304" pitchFamily="18" charset="0"/>
                <a:cs typeface="Times New Roman" panose="02020603050405020304" pitchFamily="18" charset="0"/>
              </a:rPr>
              <a:t>.</a:t>
            </a:r>
          </a:p>
          <a:p>
            <a:pPr algn="ctr"/>
            <a:r>
              <a:rPr lang="ru-RU" sz="1600" dirty="0">
                <a:solidFill>
                  <a:srgbClr val="FF0000"/>
                </a:solidFill>
                <a:latin typeface="Times New Roman" panose="02020603050405020304" pitchFamily="18" charset="0"/>
                <a:cs typeface="Times New Roman" panose="02020603050405020304" pitchFamily="18" charset="0"/>
              </a:rPr>
              <a:t>                          </a:t>
            </a:r>
            <a:r>
              <a:rPr lang="ru-RU" sz="1600" dirty="0" smtClean="0">
                <a:solidFill>
                  <a:srgbClr val="FF0000"/>
                </a:solidFill>
                <a:latin typeface="Times New Roman" panose="02020603050405020304" pitchFamily="18" charset="0"/>
                <a:cs typeface="Times New Roman" panose="02020603050405020304" pitchFamily="18" charset="0"/>
              </a:rPr>
              <a:t>                                         </a:t>
            </a:r>
            <a:r>
              <a:rPr lang="ru-RU" sz="1600" dirty="0" err="1" smtClean="0">
                <a:solidFill>
                  <a:srgbClr val="FF0000"/>
                </a:solidFill>
                <a:latin typeface="Times New Roman" panose="02020603050405020304" pitchFamily="18" charset="0"/>
                <a:cs typeface="Times New Roman" panose="02020603050405020304" pitchFamily="18" charset="0"/>
              </a:rPr>
              <a:t>Бекарыс</a:t>
            </a:r>
            <a:r>
              <a:rPr lang="ru-RU" sz="1600" dirty="0">
                <a:solidFill>
                  <a:srgbClr val="FF0000"/>
                </a:solidFill>
                <a:latin typeface="Times New Roman" panose="02020603050405020304" pitchFamily="18" charset="0"/>
                <a:cs typeface="Times New Roman" panose="02020603050405020304" pitchFamily="18" charset="0"/>
              </a:rPr>
              <a:t>, 41 топ</a:t>
            </a:r>
          </a:p>
          <a:p>
            <a:pPr algn="ctr"/>
            <a:r>
              <a:rPr lang="ru-RU" sz="1600" dirty="0">
                <a:solidFill>
                  <a:srgbClr val="FFC000"/>
                </a:solidFill>
                <a:latin typeface="Times New Roman" panose="02020603050405020304" pitchFamily="18" charset="0"/>
                <a:cs typeface="Times New Roman" panose="02020603050405020304" pitchFamily="18" charset="0"/>
              </a:rPr>
              <a:t>Мен </a:t>
            </a:r>
            <a:r>
              <a:rPr lang="ru-RU" sz="1600" dirty="0" err="1">
                <a:solidFill>
                  <a:srgbClr val="FFC000"/>
                </a:solidFill>
                <a:latin typeface="Times New Roman" panose="02020603050405020304" pitchFamily="18" charset="0"/>
                <a:cs typeface="Times New Roman" panose="02020603050405020304" pitchFamily="18" charset="0"/>
              </a:rPr>
              <a:t>сізді</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ренжіткен</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жерлерім</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болса</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кешірім</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сұраймын</a:t>
            </a:r>
            <a:r>
              <a:rPr lang="ru-RU" sz="1600" dirty="0">
                <a:solidFill>
                  <a:srgbClr val="FFC000"/>
                </a:solidFill>
                <a:latin typeface="Times New Roman" panose="02020603050405020304" pitchFamily="18" charset="0"/>
                <a:cs typeface="Times New Roman" panose="02020603050405020304" pitchFamily="18" charset="0"/>
              </a:rPr>
              <a:t>.</a:t>
            </a:r>
          </a:p>
          <a:p>
            <a:pPr algn="ctr"/>
            <a:r>
              <a:rPr lang="ru-RU" sz="1600" dirty="0" smtClean="0">
                <a:solidFill>
                  <a:srgbClr val="FFC000"/>
                </a:solidFill>
                <a:latin typeface="Times New Roman" panose="02020603050405020304" pitchFamily="18" charset="0"/>
                <a:cs typeface="Times New Roman" panose="02020603050405020304" pitchFamily="18" charset="0"/>
              </a:rPr>
              <a:t>                                                                                      </a:t>
            </a:r>
            <a:r>
              <a:rPr lang="ru-RU" sz="1600" dirty="0" err="1" smtClean="0">
                <a:solidFill>
                  <a:srgbClr val="FFC000"/>
                </a:solidFill>
                <a:latin typeface="Times New Roman" panose="02020603050405020304" pitchFamily="18" charset="0"/>
                <a:cs typeface="Times New Roman" panose="02020603050405020304" pitchFamily="18" charset="0"/>
              </a:rPr>
              <a:t>Назерке</a:t>
            </a:r>
            <a:r>
              <a:rPr lang="ru-RU" sz="1600" dirty="0" smtClean="0">
                <a:solidFill>
                  <a:srgbClr val="FFC000"/>
                </a:solidFill>
                <a:latin typeface="Times New Roman" panose="02020603050405020304" pitchFamily="18" charset="0"/>
                <a:cs typeface="Times New Roman" panose="02020603050405020304" pitchFamily="18" charset="0"/>
              </a:rPr>
              <a:t> Ш, </a:t>
            </a:r>
            <a:r>
              <a:rPr lang="ru-RU" sz="1600" dirty="0">
                <a:solidFill>
                  <a:srgbClr val="FFC000"/>
                </a:solidFill>
                <a:latin typeface="Times New Roman" panose="02020603050405020304" pitchFamily="18" charset="0"/>
                <a:cs typeface="Times New Roman" panose="02020603050405020304" pitchFamily="18" charset="0"/>
              </a:rPr>
              <a:t>41 топ</a:t>
            </a:r>
          </a:p>
          <a:p>
            <a:pPr algn="ctr"/>
            <a:r>
              <a:rPr lang="ru-RU" sz="1600" dirty="0">
                <a:solidFill>
                  <a:srgbClr val="00B050"/>
                </a:solidFill>
                <a:latin typeface="Times New Roman" panose="02020603050405020304" pitchFamily="18" charset="0"/>
                <a:cs typeface="Times New Roman" panose="02020603050405020304" pitchFamily="18" charset="0"/>
              </a:rPr>
              <a:t>Моральный поддержка </a:t>
            </a:r>
            <a:r>
              <a:rPr lang="ru-RU" sz="1600" dirty="0" err="1">
                <a:solidFill>
                  <a:srgbClr val="00B050"/>
                </a:solidFill>
                <a:latin typeface="Times New Roman" panose="02020603050405020304" pitchFamily="18" charset="0"/>
                <a:cs typeface="Times New Roman" panose="02020603050405020304" pitchFamily="18" charset="0"/>
              </a:rPr>
              <a:t>береді.Менің</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апайым</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ең</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керемет</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жан</a:t>
            </a:r>
            <a:r>
              <a:rPr lang="ru-RU" sz="1600" dirty="0">
                <a:solidFill>
                  <a:srgbClr val="00B050"/>
                </a:solidFill>
                <a:latin typeface="Times New Roman" panose="02020603050405020304" pitchFamily="18" charset="0"/>
                <a:cs typeface="Times New Roman" panose="02020603050405020304" pitchFamily="18" charset="0"/>
              </a:rPr>
              <a:t>!</a:t>
            </a:r>
          </a:p>
          <a:p>
            <a:pPr algn="ctr"/>
            <a:r>
              <a:rPr lang="ru-RU" sz="1600" dirty="0" smtClean="0">
                <a:solidFill>
                  <a:srgbClr val="00B050"/>
                </a:solidFill>
                <a:latin typeface="Times New Roman" panose="02020603050405020304" pitchFamily="18" charset="0"/>
                <a:cs typeface="Times New Roman" panose="02020603050405020304" pitchFamily="18" charset="0"/>
              </a:rPr>
              <a:t>                                                                                               </a:t>
            </a:r>
            <a:r>
              <a:rPr lang="ru-RU" sz="1600" dirty="0" err="1" smtClean="0">
                <a:solidFill>
                  <a:srgbClr val="00B050"/>
                </a:solidFill>
                <a:latin typeface="Times New Roman" panose="02020603050405020304" pitchFamily="18" charset="0"/>
                <a:cs typeface="Times New Roman" panose="02020603050405020304" pitchFamily="18" charset="0"/>
              </a:rPr>
              <a:t>Ерқанат</a:t>
            </a:r>
            <a:r>
              <a:rPr lang="ru-RU" sz="1600" dirty="0">
                <a:solidFill>
                  <a:srgbClr val="00B050"/>
                </a:solidFill>
                <a:latin typeface="Times New Roman" panose="02020603050405020304" pitchFamily="18" charset="0"/>
                <a:cs typeface="Times New Roman" panose="02020603050405020304" pitchFamily="18" charset="0"/>
              </a:rPr>
              <a:t>, 41 топ</a:t>
            </a:r>
          </a:p>
          <a:p>
            <a:pPr algn="ctr"/>
            <a:r>
              <a:rPr lang="ru-RU" sz="1600" dirty="0" err="1">
                <a:solidFill>
                  <a:srgbClr val="7030A0"/>
                </a:solidFill>
                <a:latin typeface="Times New Roman" panose="02020603050405020304" pitchFamily="18" charset="0"/>
                <a:cs typeface="Times New Roman" panose="02020603050405020304" pitchFamily="18" charset="0"/>
              </a:rPr>
              <a:t>Сіз</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деген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ұлдарды</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сыйлап</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бізге</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жақсы</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жақтарынан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бәрін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үйретіп</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жатсыз</a:t>
            </a:r>
            <a:r>
              <a:rPr lang="ru-RU" sz="1600" dirty="0">
                <a:solidFill>
                  <a:srgbClr val="7030A0"/>
                </a:solidFill>
                <a:latin typeface="Times New Roman" panose="02020603050405020304" pitchFamily="18" charset="0"/>
                <a:cs typeface="Times New Roman" panose="02020603050405020304" pitchFamily="18" charset="0"/>
              </a:rPr>
              <a:t>.</a:t>
            </a:r>
          </a:p>
          <a:p>
            <a:pPr algn="ctr"/>
            <a:r>
              <a:rPr lang="ru-RU" sz="1600" dirty="0" smtClean="0">
                <a:solidFill>
                  <a:srgbClr val="7030A0"/>
                </a:solidFill>
                <a:latin typeface="Times New Roman" panose="02020603050405020304" pitchFamily="18" charset="0"/>
                <a:cs typeface="Times New Roman" panose="02020603050405020304" pitchFamily="18" charset="0"/>
              </a:rPr>
              <a:t>                                                                                                                  </a:t>
            </a:r>
            <a:r>
              <a:rPr lang="ru-RU" sz="1600" dirty="0" err="1" smtClean="0">
                <a:solidFill>
                  <a:srgbClr val="7030A0"/>
                </a:solidFill>
                <a:latin typeface="Times New Roman" panose="02020603050405020304" pitchFamily="18" charset="0"/>
                <a:cs typeface="Times New Roman" panose="02020603050405020304" pitchFamily="18" charset="0"/>
              </a:rPr>
              <a:t>Азизбек</a:t>
            </a:r>
            <a:r>
              <a:rPr lang="ru-RU" sz="1600" dirty="0">
                <a:solidFill>
                  <a:srgbClr val="7030A0"/>
                </a:solidFill>
                <a:latin typeface="Times New Roman" panose="02020603050405020304" pitchFamily="18" charset="0"/>
                <a:cs typeface="Times New Roman" panose="02020603050405020304" pitchFamily="18" charset="0"/>
              </a:rPr>
              <a:t>, 41 топ</a:t>
            </a:r>
          </a:p>
          <a:p>
            <a:pPr algn="ctr"/>
            <a:r>
              <a:rPr lang="ru-RU" sz="1600" dirty="0" err="1">
                <a:solidFill>
                  <a:srgbClr val="C00000"/>
                </a:solidFill>
                <a:latin typeface="Times New Roman" panose="02020603050405020304" pitchFamily="18" charset="0"/>
                <a:cs typeface="Times New Roman" panose="02020603050405020304" pitchFamily="18" charset="0"/>
              </a:rPr>
              <a:t>Ол</a:t>
            </a:r>
            <a:r>
              <a:rPr lang="ru-RU" sz="1600" dirty="0">
                <a:solidFill>
                  <a:srgbClr val="C00000"/>
                </a:solidFill>
                <a:latin typeface="Times New Roman" panose="02020603050405020304" pitchFamily="18" charset="0"/>
                <a:cs typeface="Times New Roman" panose="02020603050405020304" pitchFamily="18" charset="0"/>
              </a:rPr>
              <a:t> </a:t>
            </a:r>
            <a:r>
              <a:rPr lang="ru-RU" sz="1600" dirty="0" err="1">
                <a:solidFill>
                  <a:srgbClr val="C00000"/>
                </a:solidFill>
                <a:latin typeface="Times New Roman" panose="02020603050405020304" pitchFamily="18" charset="0"/>
                <a:cs typeface="Times New Roman" panose="02020603050405020304" pitchFamily="18" charset="0"/>
              </a:rPr>
              <a:t>бізге</a:t>
            </a:r>
            <a:r>
              <a:rPr lang="ru-RU" sz="1600" dirty="0">
                <a:solidFill>
                  <a:srgbClr val="C00000"/>
                </a:solidFill>
                <a:latin typeface="Times New Roman" panose="02020603050405020304" pitchFamily="18" charset="0"/>
                <a:cs typeface="Times New Roman" panose="02020603050405020304" pitchFamily="18" charset="0"/>
              </a:rPr>
              <a:t> </a:t>
            </a:r>
            <a:r>
              <a:rPr lang="ru-RU" sz="1600" dirty="0" err="1">
                <a:solidFill>
                  <a:srgbClr val="C00000"/>
                </a:solidFill>
                <a:latin typeface="Times New Roman" panose="02020603050405020304" pitchFamily="18" charset="0"/>
                <a:cs typeface="Times New Roman" panose="02020603050405020304" pitchFamily="18" charset="0"/>
              </a:rPr>
              <a:t>Отанды</a:t>
            </a:r>
            <a:r>
              <a:rPr lang="ru-RU" sz="1600" dirty="0">
                <a:solidFill>
                  <a:srgbClr val="C00000"/>
                </a:solidFill>
                <a:latin typeface="Times New Roman" panose="02020603050405020304" pitchFamily="18" charset="0"/>
                <a:cs typeface="Times New Roman" panose="02020603050405020304" pitchFamily="18" charset="0"/>
              </a:rPr>
              <a:t> </a:t>
            </a:r>
            <a:r>
              <a:rPr lang="ru-RU" sz="1600" dirty="0" err="1">
                <a:solidFill>
                  <a:srgbClr val="C00000"/>
                </a:solidFill>
                <a:latin typeface="Times New Roman" panose="02020603050405020304" pitchFamily="18" charset="0"/>
                <a:cs typeface="Times New Roman" panose="02020603050405020304" pitchFamily="18" charset="0"/>
              </a:rPr>
              <a:t>қорғауға</a:t>
            </a:r>
            <a:r>
              <a:rPr lang="ru-RU" sz="1600" dirty="0">
                <a:solidFill>
                  <a:srgbClr val="C00000"/>
                </a:solidFill>
                <a:latin typeface="Times New Roman" panose="02020603050405020304" pitchFamily="18" charset="0"/>
                <a:cs typeface="Times New Roman" panose="02020603050405020304" pitchFamily="18" charset="0"/>
              </a:rPr>
              <a:t>, </a:t>
            </a:r>
            <a:r>
              <a:rPr lang="ru-RU" sz="1600" dirty="0" err="1">
                <a:solidFill>
                  <a:srgbClr val="C00000"/>
                </a:solidFill>
                <a:latin typeface="Times New Roman" panose="02020603050405020304" pitchFamily="18" charset="0"/>
                <a:cs typeface="Times New Roman" panose="02020603050405020304" pitchFamily="18" charset="0"/>
              </a:rPr>
              <a:t>сүюге</a:t>
            </a:r>
            <a:r>
              <a:rPr lang="ru-RU" sz="1600" dirty="0">
                <a:solidFill>
                  <a:srgbClr val="C00000"/>
                </a:solidFill>
                <a:latin typeface="Times New Roman" panose="02020603050405020304" pitchFamily="18" charset="0"/>
                <a:cs typeface="Times New Roman" panose="02020603050405020304" pitchFamily="18" charset="0"/>
              </a:rPr>
              <a:t> </a:t>
            </a:r>
            <a:r>
              <a:rPr lang="ru-RU" sz="1600" dirty="0" err="1">
                <a:solidFill>
                  <a:srgbClr val="C00000"/>
                </a:solidFill>
                <a:latin typeface="Times New Roman" panose="02020603050405020304" pitchFamily="18" charset="0"/>
                <a:cs typeface="Times New Roman" panose="02020603050405020304" pitchFamily="18" charset="0"/>
              </a:rPr>
              <a:t>үйретеді</a:t>
            </a:r>
            <a:r>
              <a:rPr lang="ru-RU" sz="1600" dirty="0">
                <a:solidFill>
                  <a:srgbClr val="C00000"/>
                </a:solidFill>
                <a:latin typeface="Times New Roman" panose="02020603050405020304" pitchFamily="18" charset="0"/>
                <a:cs typeface="Times New Roman" panose="02020603050405020304" pitchFamily="18" charset="0"/>
              </a:rPr>
              <a:t>.</a:t>
            </a:r>
          </a:p>
          <a:p>
            <a:pPr algn="ctr"/>
            <a:r>
              <a:rPr lang="ru-RU" sz="1600" dirty="0" smtClean="0">
                <a:solidFill>
                  <a:srgbClr val="C00000"/>
                </a:solidFill>
                <a:latin typeface="Times New Roman" panose="02020603050405020304" pitchFamily="18" charset="0"/>
                <a:cs typeface="Times New Roman" panose="02020603050405020304" pitchFamily="18" charset="0"/>
              </a:rPr>
              <a:t>                                                                   </a:t>
            </a:r>
            <a:r>
              <a:rPr lang="ru-RU" sz="1600" dirty="0" err="1" smtClean="0">
                <a:solidFill>
                  <a:srgbClr val="C00000"/>
                </a:solidFill>
                <a:latin typeface="Times New Roman" panose="02020603050405020304" pitchFamily="18" charset="0"/>
                <a:cs typeface="Times New Roman" panose="02020603050405020304" pitchFamily="18" charset="0"/>
              </a:rPr>
              <a:t>Асет</a:t>
            </a:r>
            <a:r>
              <a:rPr lang="ru-RU" sz="1600" dirty="0">
                <a:solidFill>
                  <a:srgbClr val="C00000"/>
                </a:solidFill>
                <a:latin typeface="Times New Roman" panose="02020603050405020304" pitchFamily="18" charset="0"/>
                <a:cs typeface="Times New Roman" panose="02020603050405020304" pitchFamily="18" charset="0"/>
              </a:rPr>
              <a:t>, 41 топ</a:t>
            </a:r>
          </a:p>
          <a:p>
            <a:pPr algn="ctr"/>
            <a:r>
              <a:rPr lang="ru-RU" sz="1600" dirty="0">
                <a:solidFill>
                  <a:srgbClr val="0070C0"/>
                </a:solidFill>
                <a:latin typeface="Times New Roman" panose="02020603050405020304" pitchFamily="18" charset="0"/>
                <a:cs typeface="Times New Roman" panose="02020603050405020304" pitchFamily="18" charset="0"/>
              </a:rPr>
              <a:t>Скажу спасибо Вам, учитель. За то, что в жизни дали старт.</a:t>
            </a:r>
          </a:p>
          <a:p>
            <a:pPr algn="ctr"/>
            <a:r>
              <a:rPr lang="ru-RU" sz="1600" dirty="0" smtClean="0">
                <a:solidFill>
                  <a:srgbClr val="0070C0"/>
                </a:solidFill>
                <a:latin typeface="Times New Roman" panose="02020603050405020304" pitchFamily="18" charset="0"/>
                <a:cs typeface="Times New Roman" panose="02020603050405020304" pitchFamily="18" charset="0"/>
              </a:rPr>
              <a:t>                                                                                                Наиля</a:t>
            </a:r>
            <a:r>
              <a:rPr lang="ru-RU" sz="1600" dirty="0">
                <a:solidFill>
                  <a:srgbClr val="0070C0"/>
                </a:solidFill>
                <a:latin typeface="Times New Roman" panose="02020603050405020304" pitchFamily="18" charset="0"/>
                <a:cs typeface="Times New Roman" panose="02020603050405020304" pitchFamily="18" charset="0"/>
              </a:rPr>
              <a:t>, 41 группа</a:t>
            </a:r>
          </a:p>
          <a:p>
            <a:pPr algn="ctr"/>
            <a:r>
              <a:rPr lang="ru-RU" sz="1600" dirty="0" err="1">
                <a:solidFill>
                  <a:srgbClr val="6666FF"/>
                </a:solidFill>
                <a:latin typeface="Times New Roman" panose="02020603050405020304" pitchFamily="18" charset="0"/>
                <a:cs typeface="Times New Roman" panose="02020603050405020304" pitchFamily="18" charset="0"/>
              </a:rPr>
              <a:t>Жақсы</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жолға</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салып</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күнде</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кітапханаға</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кіргізіп</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сабақ</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оқытып</a:t>
            </a:r>
            <a:r>
              <a:rPr lang="ru-RU" sz="1600" dirty="0">
                <a:solidFill>
                  <a:srgbClr val="6666FF"/>
                </a:solidFill>
                <a:latin typeface="Times New Roman" panose="02020603050405020304" pitchFamily="18" charset="0"/>
                <a:cs typeface="Times New Roman" panose="02020603050405020304" pitchFamily="18" charset="0"/>
              </a:rPr>
              <a:t> </a:t>
            </a:r>
            <a:r>
              <a:rPr lang="ru-RU" sz="1600" dirty="0" err="1">
                <a:solidFill>
                  <a:srgbClr val="6666FF"/>
                </a:solidFill>
                <a:latin typeface="Times New Roman" panose="02020603050405020304" pitchFamily="18" charset="0"/>
                <a:cs typeface="Times New Roman" panose="02020603050405020304" pitchFamily="18" charset="0"/>
              </a:rPr>
              <a:t>жүреді</a:t>
            </a:r>
            <a:r>
              <a:rPr lang="ru-RU" sz="1600" dirty="0">
                <a:solidFill>
                  <a:srgbClr val="6666FF"/>
                </a:solidFill>
                <a:latin typeface="Times New Roman" panose="02020603050405020304" pitchFamily="18" charset="0"/>
                <a:cs typeface="Times New Roman" panose="02020603050405020304" pitchFamily="18" charset="0"/>
              </a:rPr>
              <a:t>.</a:t>
            </a:r>
          </a:p>
          <a:p>
            <a:pPr algn="ctr"/>
            <a:r>
              <a:rPr lang="ru-RU" sz="1600" dirty="0" smtClean="0">
                <a:solidFill>
                  <a:srgbClr val="6666FF"/>
                </a:solidFill>
                <a:latin typeface="Times New Roman" panose="02020603050405020304" pitchFamily="18" charset="0"/>
                <a:cs typeface="Times New Roman" panose="02020603050405020304" pitchFamily="18" charset="0"/>
              </a:rPr>
              <a:t>                                                                                                          </a:t>
            </a:r>
            <a:r>
              <a:rPr lang="ru-RU" sz="1600" dirty="0" err="1" smtClean="0">
                <a:solidFill>
                  <a:srgbClr val="6666FF"/>
                </a:solidFill>
                <a:latin typeface="Times New Roman" panose="02020603050405020304" pitchFamily="18" charset="0"/>
                <a:cs typeface="Times New Roman" panose="02020603050405020304" pitchFamily="18" charset="0"/>
              </a:rPr>
              <a:t>Аружан</a:t>
            </a:r>
            <a:r>
              <a:rPr lang="ru-RU" sz="1600" dirty="0">
                <a:solidFill>
                  <a:srgbClr val="6666FF"/>
                </a:solidFill>
                <a:latin typeface="Times New Roman" panose="02020603050405020304" pitchFamily="18" charset="0"/>
                <a:cs typeface="Times New Roman" panose="02020603050405020304" pitchFamily="18" charset="0"/>
              </a:rPr>
              <a:t>, 41 топ</a:t>
            </a:r>
          </a:p>
        </p:txBody>
      </p:sp>
    </p:spTree>
    <p:extLst>
      <p:ext uri="{BB962C8B-B14F-4D97-AF65-F5344CB8AC3E}">
        <p14:creationId xmlns:p14="http://schemas.microsoft.com/office/powerpoint/2010/main" val="1737312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5343524"/>
            <a:ext cx="25606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592" y="5976332"/>
            <a:ext cx="22685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9" y="5224463"/>
            <a:ext cx="2219325"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8751" y="14759"/>
            <a:ext cx="2097087" cy="89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24207" y="836712"/>
            <a:ext cx="7920880" cy="526297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600" dirty="0" err="1">
                <a:solidFill>
                  <a:srgbClr val="FF0000"/>
                </a:solidFill>
                <a:latin typeface="Times New Roman" panose="02020603050405020304" pitchFamily="18" charset="0"/>
                <a:cs typeface="Times New Roman" panose="02020603050405020304" pitchFamily="18" charset="0"/>
              </a:rPr>
              <a:t>Менің</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кураторым</a:t>
            </a:r>
            <a:r>
              <a:rPr lang="ru-RU" sz="1600" dirty="0">
                <a:solidFill>
                  <a:srgbClr val="FF0000"/>
                </a:solidFill>
                <a:latin typeface="Times New Roman" panose="02020603050405020304" pitchFamily="18" charset="0"/>
                <a:cs typeface="Times New Roman" panose="02020603050405020304" pitchFamily="18" charset="0"/>
              </a:rPr>
              <a:t> мен </a:t>
            </a:r>
            <a:r>
              <a:rPr lang="ru-RU" sz="1600" dirty="0" err="1">
                <a:solidFill>
                  <a:srgbClr val="FF0000"/>
                </a:solidFill>
                <a:latin typeface="Times New Roman" panose="02020603050405020304" pitchFamily="18" charset="0"/>
                <a:cs typeface="Times New Roman" panose="02020603050405020304" pitchFamily="18" charset="0"/>
              </a:rPr>
              <a:t>мастерім</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өте</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мейірімді</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адамдар</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былай</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залаңған</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кезде</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болмаса</a:t>
            </a:r>
            <a:r>
              <a:rPr lang="ru-RU" sz="1600" dirty="0" smtClean="0">
                <a:solidFill>
                  <a:srgbClr val="FF0000"/>
                </a:solidFill>
                <a:latin typeface="Times New Roman" panose="02020603050405020304" pitchFamily="18" charset="0"/>
                <a:cs typeface="Times New Roman" panose="02020603050405020304" pitchFamily="18" charset="0"/>
              </a:rPr>
              <a:t>... </a:t>
            </a:r>
            <a:r>
              <a:rPr lang="ru-RU" sz="1600" dirty="0" err="1" smtClean="0">
                <a:solidFill>
                  <a:srgbClr val="FF0000"/>
                </a:solidFill>
                <a:latin typeface="Times New Roman" panose="02020603050405020304" pitchFamily="18" charset="0"/>
                <a:cs typeface="Times New Roman" panose="02020603050405020304" pitchFamily="18" charset="0"/>
              </a:rPr>
              <a:t>Егер</a:t>
            </a:r>
            <a:r>
              <a:rPr lang="ru-RU" sz="1600" dirty="0" smtClean="0">
                <a:solidFill>
                  <a:srgbClr val="FF0000"/>
                </a:solidFill>
                <a:latin typeface="Times New Roman" panose="02020603050405020304" pitchFamily="18" charset="0"/>
                <a:cs typeface="Times New Roman" panose="02020603050405020304" pitchFamily="18" charset="0"/>
              </a:rPr>
              <a:t> </a:t>
            </a:r>
            <a:r>
              <a:rPr lang="kk-KZ" sz="1600" dirty="0" smtClean="0">
                <a:solidFill>
                  <a:srgbClr val="FF0000"/>
                </a:solidFill>
                <a:latin typeface="Times New Roman" panose="02020603050405020304" pitchFamily="18" charset="0"/>
                <a:cs typeface="Times New Roman" panose="02020603050405020304" pitchFamily="18" charset="0"/>
              </a:rPr>
              <a:t>мен басқа ұстаздарға түскенімде бұлай жүрмей топас, бұзық болуші едім.</a:t>
            </a:r>
          </a:p>
          <a:p>
            <a:pPr algn="ctr"/>
            <a:r>
              <a:rPr lang="kk-KZ" sz="1600" dirty="0" smtClean="0">
                <a:solidFill>
                  <a:srgbClr val="FF0000"/>
                </a:solidFill>
                <a:latin typeface="Times New Roman" panose="02020603050405020304" pitchFamily="18" charset="0"/>
                <a:cs typeface="Times New Roman" panose="02020603050405020304" pitchFamily="18" charset="0"/>
              </a:rPr>
              <a:t> Өз ұстаздарыма көп-көп рахмет.</a:t>
            </a:r>
            <a:endParaRPr lang="ru-RU" sz="1600" dirty="0">
              <a:solidFill>
                <a:srgbClr val="FF0000"/>
              </a:solidFill>
              <a:latin typeface="Times New Roman" panose="02020603050405020304" pitchFamily="18" charset="0"/>
              <a:cs typeface="Times New Roman" panose="02020603050405020304" pitchFamily="18" charset="0"/>
            </a:endParaRPr>
          </a:p>
          <a:p>
            <a:pPr algn="ctr"/>
            <a:r>
              <a:rPr lang="ru-RU" sz="1600" dirty="0" smtClean="0">
                <a:solidFill>
                  <a:srgbClr val="FF0000"/>
                </a:solidFill>
                <a:latin typeface="Times New Roman" panose="02020603050405020304" pitchFamily="18" charset="0"/>
                <a:cs typeface="Times New Roman" panose="02020603050405020304" pitchFamily="18" charset="0"/>
              </a:rPr>
              <a:t>                                                                                                    </a:t>
            </a:r>
            <a:r>
              <a:rPr lang="ru-RU" sz="1600" dirty="0" err="1" smtClean="0">
                <a:solidFill>
                  <a:srgbClr val="FF0000"/>
                </a:solidFill>
                <a:latin typeface="Times New Roman" panose="02020603050405020304" pitchFamily="18" charset="0"/>
                <a:cs typeface="Times New Roman" panose="02020603050405020304" pitchFamily="18" charset="0"/>
              </a:rPr>
              <a:t>Диас</a:t>
            </a:r>
            <a:r>
              <a:rPr lang="ru-RU" sz="1600" dirty="0">
                <a:solidFill>
                  <a:srgbClr val="FF0000"/>
                </a:solidFill>
                <a:latin typeface="Times New Roman" panose="02020603050405020304" pitchFamily="18" charset="0"/>
                <a:cs typeface="Times New Roman" panose="02020603050405020304" pitchFamily="18" charset="0"/>
              </a:rPr>
              <a:t>, 241 топ</a:t>
            </a:r>
          </a:p>
          <a:p>
            <a:pPr algn="ctr"/>
            <a:r>
              <a:rPr lang="ru-RU" sz="1600" dirty="0" err="1" smtClean="0">
                <a:solidFill>
                  <a:srgbClr val="00B0F0"/>
                </a:solidFill>
                <a:latin typeface="Times New Roman" panose="02020603050405020304" pitchFamily="18" charset="0"/>
                <a:cs typeface="Times New Roman" panose="02020603050405020304" pitchFamily="18" charset="0"/>
              </a:rPr>
              <a:t>Ұстазыма</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алғыс</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айтамын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қиналғанда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көмектескен</a:t>
            </a:r>
            <a:endParaRPr lang="ru-RU" sz="1600" dirty="0">
              <a:solidFill>
                <a:srgbClr val="00B0F0"/>
              </a:solidFill>
              <a:latin typeface="Times New Roman" panose="02020603050405020304" pitchFamily="18" charset="0"/>
              <a:cs typeface="Times New Roman" panose="02020603050405020304" pitchFamily="18" charset="0"/>
            </a:endParaRPr>
          </a:p>
          <a:p>
            <a:pPr algn="ct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Нұрсұлтан</a:t>
            </a:r>
            <a:r>
              <a:rPr lang="ru-RU" sz="1600" dirty="0" smtClean="0">
                <a:solidFill>
                  <a:srgbClr val="00B0F0"/>
                </a:solidFill>
                <a:latin typeface="Times New Roman" panose="02020603050405020304" pitchFamily="18" charset="0"/>
                <a:cs typeface="Times New Roman" panose="02020603050405020304" pitchFamily="18" charset="0"/>
              </a:rPr>
              <a:t> А,241 топ</a:t>
            </a:r>
          </a:p>
          <a:p>
            <a:pPr algn="ctr"/>
            <a:endParaRPr lang="ru-RU" sz="1600" dirty="0">
              <a:solidFill>
                <a:srgbClr val="00B0F0"/>
              </a:solidFill>
              <a:latin typeface="Times New Roman" panose="02020603050405020304" pitchFamily="18" charset="0"/>
              <a:cs typeface="Times New Roman" panose="02020603050405020304" pitchFamily="18" charset="0"/>
            </a:endParaRPr>
          </a:p>
          <a:p>
            <a:pPr algn="ctr"/>
            <a:r>
              <a:rPr lang="ru-RU" sz="1600" dirty="0">
                <a:solidFill>
                  <a:srgbClr val="00B050"/>
                </a:solidFill>
                <a:latin typeface="Times New Roman" panose="02020603050405020304" pitchFamily="18" charset="0"/>
                <a:cs typeface="Times New Roman" panose="02020603050405020304" pitchFamily="18" charset="0"/>
              </a:rPr>
              <a:t>Осы </a:t>
            </a:r>
            <a:r>
              <a:rPr lang="ru-RU" sz="1600" dirty="0" err="1">
                <a:solidFill>
                  <a:srgbClr val="00B050"/>
                </a:solidFill>
                <a:latin typeface="Times New Roman" panose="02020603050405020304" pitchFamily="18" charset="0"/>
                <a:cs typeface="Times New Roman" panose="02020603050405020304" pitchFamily="18" charset="0"/>
              </a:rPr>
              <a:t>колледжге</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келгенде</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менде</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smtClean="0">
                <a:solidFill>
                  <a:srgbClr val="00B050"/>
                </a:solidFill>
                <a:latin typeface="Times New Roman" panose="02020603050405020304" pitchFamily="18" charset="0"/>
                <a:cs typeface="Times New Roman" panose="02020603050405020304" pitchFamily="18" charset="0"/>
              </a:rPr>
              <a:t>көзім</a:t>
            </a:r>
            <a:r>
              <a:rPr lang="ru-RU" sz="1600" dirty="0" smtClean="0">
                <a:solidFill>
                  <a:srgbClr val="00B05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жабылып</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келген</a:t>
            </a:r>
            <a:r>
              <a:rPr lang="ru-RU" sz="1600" dirty="0">
                <a:solidFill>
                  <a:srgbClr val="00B050"/>
                </a:solidFill>
                <a:latin typeface="Times New Roman" panose="02020603050405020304" pitchFamily="18" charset="0"/>
                <a:cs typeface="Times New Roman" panose="02020603050405020304" pitchFamily="18" charset="0"/>
              </a:rPr>
              <a:t>, ал </a:t>
            </a:r>
            <a:r>
              <a:rPr lang="ru-RU" sz="1600" dirty="0" err="1">
                <a:solidFill>
                  <a:srgbClr val="00B050"/>
                </a:solidFill>
                <a:latin typeface="Times New Roman" panose="02020603050405020304" pitchFamily="18" charset="0"/>
                <a:cs typeface="Times New Roman" panose="02020603050405020304" pitchFamily="18" charset="0"/>
              </a:rPr>
              <a:t>біздің</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апайлар</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көзімді</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ашты</a:t>
            </a:r>
            <a:r>
              <a:rPr lang="ru-RU" sz="1600" dirty="0">
                <a:solidFill>
                  <a:srgbClr val="00B050"/>
                </a:solidFill>
                <a:latin typeface="Times New Roman" panose="02020603050405020304" pitchFamily="18" charset="0"/>
                <a:cs typeface="Times New Roman" panose="02020603050405020304" pitchFamily="18" charset="0"/>
              </a:rPr>
              <a:t>. Мен осы </a:t>
            </a:r>
            <a:r>
              <a:rPr lang="ru-RU" sz="1600" dirty="0" err="1">
                <a:solidFill>
                  <a:srgbClr val="00B050"/>
                </a:solidFill>
                <a:latin typeface="Times New Roman" panose="02020603050405020304" pitchFamily="18" charset="0"/>
                <a:cs typeface="Times New Roman" panose="02020603050405020304" pitchFamily="18" charset="0"/>
              </a:rPr>
              <a:t>колледжге</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түскеніме</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err="1">
                <a:solidFill>
                  <a:srgbClr val="00B050"/>
                </a:solidFill>
                <a:latin typeface="Times New Roman" panose="02020603050405020304" pitchFamily="18" charset="0"/>
                <a:cs typeface="Times New Roman" panose="02020603050405020304" pitchFamily="18" charset="0"/>
              </a:rPr>
              <a:t>өкінбеймін</a:t>
            </a:r>
            <a:r>
              <a:rPr lang="ru-RU" sz="1600" dirty="0">
                <a:solidFill>
                  <a:srgbClr val="00B050"/>
                </a:solidFill>
                <a:latin typeface="Times New Roman" panose="02020603050405020304" pitchFamily="18" charset="0"/>
                <a:cs typeface="Times New Roman" panose="02020603050405020304" pitchFamily="18" charset="0"/>
              </a:rPr>
              <a:t>.</a:t>
            </a:r>
          </a:p>
          <a:p>
            <a:pPr algn="ctr"/>
            <a:r>
              <a:rPr lang="ru-RU" sz="1600" dirty="0" smtClean="0">
                <a:solidFill>
                  <a:srgbClr val="00B050"/>
                </a:solidFill>
                <a:latin typeface="Times New Roman" panose="02020603050405020304" pitchFamily="18" charset="0"/>
                <a:cs typeface="Times New Roman" panose="02020603050405020304" pitchFamily="18" charset="0"/>
              </a:rPr>
              <a:t>                                                                                </a:t>
            </a:r>
            <a:r>
              <a:rPr lang="ru-RU" sz="1600" dirty="0" err="1" smtClean="0">
                <a:solidFill>
                  <a:srgbClr val="00B050"/>
                </a:solidFill>
                <a:latin typeface="Times New Roman" panose="02020603050405020304" pitchFamily="18" charset="0"/>
                <a:cs typeface="Times New Roman" panose="02020603050405020304" pitchFamily="18" charset="0"/>
              </a:rPr>
              <a:t>Сұнқар</a:t>
            </a:r>
            <a:r>
              <a:rPr lang="ru-RU" sz="1600" dirty="0">
                <a:solidFill>
                  <a:srgbClr val="00B050"/>
                </a:solidFill>
                <a:latin typeface="Times New Roman" panose="02020603050405020304" pitchFamily="18" charset="0"/>
                <a:cs typeface="Times New Roman" panose="02020603050405020304" pitchFamily="18" charset="0"/>
              </a:rPr>
              <a:t>, 241 </a:t>
            </a:r>
            <a:r>
              <a:rPr lang="ru-RU" sz="1600" dirty="0" smtClean="0">
                <a:solidFill>
                  <a:srgbClr val="00B050"/>
                </a:solidFill>
                <a:latin typeface="Times New Roman" panose="02020603050405020304" pitchFamily="18" charset="0"/>
                <a:cs typeface="Times New Roman" panose="02020603050405020304" pitchFamily="18" charset="0"/>
              </a:rPr>
              <a:t>топ</a:t>
            </a:r>
          </a:p>
          <a:p>
            <a:pPr algn="ctr"/>
            <a:r>
              <a:rPr lang="ru-RU" sz="1600" dirty="0" err="1" smtClean="0">
                <a:solidFill>
                  <a:srgbClr val="002060"/>
                </a:solidFill>
                <a:latin typeface="Times New Roman" panose="02020603050405020304" pitchFamily="18" charset="0"/>
                <a:cs typeface="Times New Roman" panose="02020603050405020304" pitchFamily="18" charset="0"/>
              </a:rPr>
              <a:t>Ұстаз</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ол</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сенің</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екінші</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анан</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ол</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сенің</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анаңдай</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болып</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кетеді</a:t>
            </a:r>
            <a:r>
              <a:rPr lang="ru-RU" sz="1600" dirty="0">
                <a:solidFill>
                  <a:srgbClr val="002060"/>
                </a:solidFill>
                <a:latin typeface="Times New Roman" panose="02020603050405020304" pitchFamily="18" charset="0"/>
                <a:cs typeface="Times New Roman" panose="02020603050405020304" pitchFamily="18" charset="0"/>
              </a:rPr>
              <a:t>.</a:t>
            </a:r>
          </a:p>
          <a:p>
            <a:pPr algn="ct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Жарас</a:t>
            </a:r>
            <a:r>
              <a:rPr lang="ru-RU" sz="1600" dirty="0">
                <a:solidFill>
                  <a:srgbClr val="002060"/>
                </a:solidFill>
                <a:latin typeface="Times New Roman" panose="02020603050405020304" pitchFamily="18" charset="0"/>
                <a:cs typeface="Times New Roman" panose="02020603050405020304" pitchFamily="18" charset="0"/>
              </a:rPr>
              <a:t>, 241 </a:t>
            </a:r>
            <a:r>
              <a:rPr lang="ru-RU" sz="1600" dirty="0" smtClean="0">
                <a:solidFill>
                  <a:srgbClr val="002060"/>
                </a:solidFill>
                <a:latin typeface="Times New Roman" panose="02020603050405020304" pitchFamily="18" charset="0"/>
                <a:cs typeface="Times New Roman" panose="02020603050405020304" pitchFamily="18" charset="0"/>
              </a:rPr>
              <a:t>топ</a:t>
            </a:r>
          </a:p>
          <a:p>
            <a:pPr algn="ctr"/>
            <a:r>
              <a:rPr lang="ru-RU" sz="1600" dirty="0" err="1" smtClean="0">
                <a:solidFill>
                  <a:srgbClr val="FFC000"/>
                </a:solidFill>
                <a:latin typeface="Times New Roman" panose="02020603050405020304" pitchFamily="18" charset="0"/>
                <a:cs typeface="Times New Roman" panose="02020603050405020304" pitchFamily="18" charset="0"/>
              </a:rPr>
              <a:t>Кемшілікті</a:t>
            </a:r>
            <a:r>
              <a:rPr lang="ru-RU" sz="1600" dirty="0" smtClean="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бетіме</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айтып</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жүргеніне</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a:solidFill>
                  <a:srgbClr val="FFC000"/>
                </a:solidFill>
                <a:latin typeface="Times New Roman" panose="02020603050405020304" pitchFamily="18" charset="0"/>
                <a:cs typeface="Times New Roman" panose="02020603050405020304" pitchFamily="18" charset="0"/>
              </a:rPr>
              <a:t>алғысым</a:t>
            </a:r>
            <a:r>
              <a:rPr lang="ru-RU" sz="1600" dirty="0">
                <a:solidFill>
                  <a:srgbClr val="FFC000"/>
                </a:solidFill>
                <a:latin typeface="Times New Roman" panose="02020603050405020304" pitchFamily="18" charset="0"/>
                <a:cs typeface="Times New Roman" panose="02020603050405020304" pitchFamily="18" charset="0"/>
              </a:rPr>
              <a:t> </a:t>
            </a:r>
            <a:r>
              <a:rPr lang="ru-RU" sz="1600" dirty="0" err="1" smtClean="0">
                <a:solidFill>
                  <a:srgbClr val="FFC000"/>
                </a:solidFill>
                <a:latin typeface="Times New Roman" panose="02020603050405020304" pitchFamily="18" charset="0"/>
                <a:cs typeface="Times New Roman" panose="02020603050405020304" pitchFamily="18" charset="0"/>
              </a:rPr>
              <a:t>шексіз</a:t>
            </a:r>
            <a:r>
              <a:rPr lang="kk-KZ" sz="1600" dirty="0" smtClean="0">
                <a:solidFill>
                  <a:srgbClr val="FFC000"/>
                </a:solidFill>
                <a:latin typeface="Times New Roman" panose="02020603050405020304" pitchFamily="18" charset="0"/>
                <a:cs typeface="Times New Roman" panose="02020603050405020304" pitchFamily="18" charset="0"/>
              </a:rPr>
              <a:t>. Басқа ұстаздарға қарағанда тәртіпке келтіруі, түсіндіргені анық, әдемі айтады.</a:t>
            </a:r>
          </a:p>
          <a:p>
            <a:pPr algn="ctr"/>
            <a:r>
              <a:rPr lang="kk-KZ" sz="1600" dirty="0" smtClean="0">
                <a:solidFill>
                  <a:srgbClr val="FFC000"/>
                </a:solidFill>
                <a:latin typeface="Times New Roman" panose="02020603050405020304" pitchFamily="18" charset="0"/>
                <a:cs typeface="Times New Roman" panose="02020603050405020304" pitchFamily="18" charset="0"/>
              </a:rPr>
              <a:t> Ұстазымыз әдемі, көрікті, тәрбиелі ұстаз.</a:t>
            </a:r>
            <a:endParaRPr lang="ru-RU" sz="1600" dirty="0">
              <a:solidFill>
                <a:srgbClr val="FFC000"/>
              </a:solidFill>
              <a:latin typeface="Times New Roman" panose="02020603050405020304" pitchFamily="18" charset="0"/>
              <a:cs typeface="Times New Roman" panose="02020603050405020304" pitchFamily="18" charset="0"/>
            </a:endParaRPr>
          </a:p>
          <a:p>
            <a:pPr algn="ctr"/>
            <a:r>
              <a:rPr lang="ru-RU" sz="1600" dirty="0" smtClean="0">
                <a:solidFill>
                  <a:srgbClr val="FFC000"/>
                </a:solidFill>
                <a:latin typeface="Times New Roman" panose="02020603050405020304" pitchFamily="18" charset="0"/>
                <a:cs typeface="Times New Roman" panose="02020603050405020304" pitchFamily="18" charset="0"/>
              </a:rPr>
              <a:t>                                                                                            </a:t>
            </a:r>
            <a:r>
              <a:rPr lang="ru-RU" sz="1600" dirty="0" err="1" smtClean="0">
                <a:solidFill>
                  <a:srgbClr val="FFC000"/>
                </a:solidFill>
                <a:latin typeface="Times New Roman" panose="02020603050405020304" pitchFamily="18" charset="0"/>
                <a:cs typeface="Times New Roman" panose="02020603050405020304" pitchFamily="18" charset="0"/>
              </a:rPr>
              <a:t>Алтынбек</a:t>
            </a:r>
            <a:r>
              <a:rPr lang="ru-RU" sz="1600" dirty="0">
                <a:solidFill>
                  <a:srgbClr val="FFC000"/>
                </a:solidFill>
                <a:latin typeface="Times New Roman" panose="02020603050405020304" pitchFamily="18" charset="0"/>
                <a:cs typeface="Times New Roman" panose="02020603050405020304" pitchFamily="18" charset="0"/>
              </a:rPr>
              <a:t>, 241 </a:t>
            </a:r>
            <a:r>
              <a:rPr lang="ru-RU" sz="1600" dirty="0" smtClean="0">
                <a:solidFill>
                  <a:srgbClr val="FFC000"/>
                </a:solidFill>
                <a:latin typeface="Times New Roman" panose="02020603050405020304" pitchFamily="18" charset="0"/>
                <a:cs typeface="Times New Roman" panose="02020603050405020304" pitchFamily="18" charset="0"/>
              </a:rPr>
              <a:t>топ</a:t>
            </a:r>
          </a:p>
          <a:p>
            <a:pPr algn="ctr"/>
            <a:r>
              <a:rPr lang="ru-RU" sz="1600" dirty="0" err="1" smtClean="0">
                <a:solidFill>
                  <a:srgbClr val="0070C0"/>
                </a:solidFill>
                <a:latin typeface="Times New Roman" panose="02020603050405020304" pitchFamily="18" charset="0"/>
                <a:cs typeface="Times New Roman" panose="02020603050405020304" pitchFamily="18" charset="0"/>
              </a:rPr>
              <a:t>Сіздердің</a:t>
            </a:r>
            <a:r>
              <a:rPr lang="ru-RU" sz="1600" dirty="0" smtClean="0">
                <a:solidFill>
                  <a:srgbClr val="0070C0"/>
                </a:solidFill>
                <a:latin typeface="Times New Roman" panose="02020603050405020304" pitchFamily="18" charset="0"/>
                <a:cs typeface="Times New Roman" panose="02020603050405020304" pitchFamily="18" charset="0"/>
              </a:rPr>
              <a:t> </a:t>
            </a:r>
            <a:r>
              <a:rPr lang="ru-RU" sz="1600" dirty="0" err="1">
                <a:solidFill>
                  <a:srgbClr val="0070C0"/>
                </a:solidFill>
                <a:latin typeface="Times New Roman" panose="02020603050405020304" pitchFamily="18" charset="0"/>
                <a:cs typeface="Times New Roman" panose="02020603050405020304" pitchFamily="18" charset="0"/>
              </a:rPr>
              <a:t>арқаларынызда</a:t>
            </a:r>
            <a:r>
              <a:rPr lang="ru-RU" sz="1600" dirty="0">
                <a:solidFill>
                  <a:srgbClr val="0070C0"/>
                </a:solidFill>
                <a:latin typeface="Times New Roman" panose="02020603050405020304" pitchFamily="18" charset="0"/>
                <a:cs typeface="Times New Roman" panose="02020603050405020304" pitchFamily="18" charset="0"/>
              </a:rPr>
              <a:t> </a:t>
            </a:r>
            <a:r>
              <a:rPr lang="ru-RU" sz="1600" dirty="0" err="1">
                <a:solidFill>
                  <a:srgbClr val="0070C0"/>
                </a:solidFill>
                <a:latin typeface="Times New Roman" panose="02020603050405020304" pitchFamily="18" charset="0"/>
                <a:cs typeface="Times New Roman" panose="02020603050405020304" pitchFamily="18" charset="0"/>
              </a:rPr>
              <a:t>түзу</a:t>
            </a:r>
            <a:r>
              <a:rPr lang="ru-RU" sz="1600" dirty="0">
                <a:solidFill>
                  <a:srgbClr val="0070C0"/>
                </a:solidFill>
                <a:latin typeface="Times New Roman" panose="02020603050405020304" pitchFamily="18" charset="0"/>
                <a:cs typeface="Times New Roman" panose="02020603050405020304" pitchFamily="18" charset="0"/>
              </a:rPr>
              <a:t> </a:t>
            </a:r>
            <a:r>
              <a:rPr lang="ru-RU" sz="1600" dirty="0" err="1">
                <a:solidFill>
                  <a:srgbClr val="0070C0"/>
                </a:solidFill>
                <a:latin typeface="Times New Roman" panose="02020603050405020304" pitchFamily="18" charset="0"/>
                <a:cs typeface="Times New Roman" panose="02020603050405020304" pitchFamily="18" charset="0"/>
              </a:rPr>
              <a:t>жолға</a:t>
            </a:r>
            <a:r>
              <a:rPr lang="ru-RU" sz="1600" dirty="0">
                <a:solidFill>
                  <a:srgbClr val="0070C0"/>
                </a:solidFill>
                <a:latin typeface="Times New Roman" panose="02020603050405020304" pitchFamily="18" charset="0"/>
                <a:cs typeface="Times New Roman" panose="02020603050405020304" pitchFamily="18" charset="0"/>
              </a:rPr>
              <a:t> </a:t>
            </a:r>
            <a:r>
              <a:rPr lang="ru-RU" sz="1600" dirty="0" err="1">
                <a:solidFill>
                  <a:srgbClr val="0070C0"/>
                </a:solidFill>
                <a:latin typeface="Times New Roman" panose="02020603050405020304" pitchFamily="18" charset="0"/>
                <a:cs typeface="Times New Roman" panose="02020603050405020304" pitchFamily="18" charset="0"/>
              </a:rPr>
              <a:t>түстім</a:t>
            </a:r>
            <a:endParaRPr lang="ru-RU" sz="1600" dirty="0">
              <a:solidFill>
                <a:srgbClr val="0070C0"/>
              </a:solidFill>
              <a:latin typeface="Times New Roman" panose="02020603050405020304" pitchFamily="18" charset="0"/>
              <a:cs typeface="Times New Roman" panose="02020603050405020304" pitchFamily="18" charset="0"/>
            </a:endParaRPr>
          </a:p>
          <a:p>
            <a:pPr algn="ctr"/>
            <a:r>
              <a:rPr lang="ru-RU" sz="1600" dirty="0" smtClean="0">
                <a:solidFill>
                  <a:srgbClr val="0070C0"/>
                </a:solidFill>
                <a:latin typeface="Times New Roman" panose="02020603050405020304" pitchFamily="18" charset="0"/>
                <a:cs typeface="Times New Roman" panose="02020603050405020304" pitchFamily="18" charset="0"/>
              </a:rPr>
              <a:t>                                                                                       </a:t>
            </a:r>
            <a:r>
              <a:rPr lang="ru-RU" sz="1600" dirty="0" err="1" smtClean="0">
                <a:solidFill>
                  <a:srgbClr val="0070C0"/>
                </a:solidFill>
                <a:latin typeface="Times New Roman" panose="02020603050405020304" pitchFamily="18" charset="0"/>
                <a:cs typeface="Times New Roman" panose="02020603050405020304" pitchFamily="18" charset="0"/>
              </a:rPr>
              <a:t>Нұрсұлтан</a:t>
            </a:r>
            <a:r>
              <a:rPr lang="ru-RU" sz="1600" dirty="0" smtClean="0">
                <a:solidFill>
                  <a:srgbClr val="0070C0"/>
                </a:solidFill>
                <a:latin typeface="Times New Roman" panose="02020603050405020304" pitchFamily="18" charset="0"/>
                <a:cs typeface="Times New Roman" panose="02020603050405020304" pitchFamily="18" charset="0"/>
              </a:rPr>
              <a:t> </a:t>
            </a:r>
            <a:r>
              <a:rPr lang="ru-RU" sz="1600" dirty="0">
                <a:solidFill>
                  <a:srgbClr val="0070C0"/>
                </a:solidFill>
                <a:latin typeface="Times New Roman" panose="02020603050405020304" pitchFamily="18" charset="0"/>
                <a:cs typeface="Times New Roman" panose="02020603050405020304" pitchFamily="18" charset="0"/>
              </a:rPr>
              <a:t>Н,  241 </a:t>
            </a:r>
            <a:r>
              <a:rPr lang="ru-RU" sz="1600" dirty="0" smtClean="0">
                <a:solidFill>
                  <a:srgbClr val="0070C0"/>
                </a:solidFill>
                <a:latin typeface="Times New Roman" panose="02020603050405020304" pitchFamily="18" charset="0"/>
                <a:cs typeface="Times New Roman" panose="02020603050405020304" pitchFamily="18" charset="0"/>
              </a:rPr>
              <a:t>топ</a:t>
            </a:r>
          </a:p>
          <a:p>
            <a:pPr algn="ctr"/>
            <a:endParaRPr lang="ru-RU" sz="1600" dirty="0">
              <a:solidFill>
                <a:srgbClr val="0070C0"/>
              </a:solidFill>
              <a:latin typeface="Times New Roman" panose="02020603050405020304" pitchFamily="18" charset="0"/>
              <a:cs typeface="Times New Roman" panose="02020603050405020304" pitchFamily="18" charset="0"/>
            </a:endParaRPr>
          </a:p>
          <a:p>
            <a:pPr algn="ctr"/>
            <a:r>
              <a:rPr lang="ru-RU" sz="1600" dirty="0" err="1">
                <a:solidFill>
                  <a:srgbClr val="C00000"/>
                </a:solidFill>
                <a:latin typeface="Times New Roman" panose="02020603050405020304" pitchFamily="18" charset="0"/>
                <a:cs typeface="Times New Roman" panose="02020603050405020304" pitchFamily="18" charset="0"/>
              </a:rPr>
              <a:t>Біздің</a:t>
            </a:r>
            <a:r>
              <a:rPr lang="ru-RU" sz="1600" dirty="0">
                <a:solidFill>
                  <a:srgbClr val="C00000"/>
                </a:solidFill>
                <a:latin typeface="Times New Roman" panose="02020603050405020304" pitchFamily="18" charset="0"/>
                <a:cs typeface="Times New Roman" panose="02020603050405020304" pitchFamily="18" charset="0"/>
              </a:rPr>
              <a:t> </a:t>
            </a:r>
            <a:r>
              <a:rPr lang="ru-RU" sz="1600" dirty="0" err="1">
                <a:solidFill>
                  <a:srgbClr val="C00000"/>
                </a:solidFill>
                <a:latin typeface="Times New Roman" panose="02020603050405020304" pitchFamily="18" charset="0"/>
                <a:cs typeface="Times New Roman" panose="02020603050405020304" pitchFamily="18" charset="0"/>
              </a:rPr>
              <a:t>ұстаз</a:t>
            </a:r>
            <a:r>
              <a:rPr lang="ru-RU" sz="1600" dirty="0">
                <a:solidFill>
                  <a:srgbClr val="C00000"/>
                </a:solidFill>
                <a:latin typeface="Times New Roman" panose="02020603050405020304" pitchFamily="18" charset="0"/>
                <a:cs typeface="Times New Roman" panose="02020603050405020304" pitchFamily="18" charset="0"/>
              </a:rPr>
              <a:t> </a:t>
            </a:r>
            <a:r>
              <a:rPr lang="ru-RU" sz="1600" dirty="0" err="1">
                <a:solidFill>
                  <a:srgbClr val="C00000"/>
                </a:solidFill>
                <a:latin typeface="Times New Roman" panose="02020603050405020304" pitchFamily="18" charset="0"/>
                <a:cs typeface="Times New Roman" panose="02020603050405020304" pitchFamily="18" charset="0"/>
              </a:rPr>
              <a:t>бізге</a:t>
            </a:r>
            <a:r>
              <a:rPr lang="ru-RU" sz="1600" dirty="0">
                <a:solidFill>
                  <a:srgbClr val="C00000"/>
                </a:solidFill>
                <a:latin typeface="Times New Roman" panose="02020603050405020304" pitchFamily="18" charset="0"/>
                <a:cs typeface="Times New Roman" panose="02020603050405020304" pitchFamily="18" charset="0"/>
              </a:rPr>
              <a:t> </a:t>
            </a:r>
            <a:r>
              <a:rPr lang="ru-RU" sz="1600" dirty="0" err="1">
                <a:solidFill>
                  <a:srgbClr val="C00000"/>
                </a:solidFill>
                <a:latin typeface="Times New Roman" panose="02020603050405020304" pitchFamily="18" charset="0"/>
                <a:cs typeface="Times New Roman" panose="02020603050405020304" pitchFamily="18" charset="0"/>
              </a:rPr>
              <a:t>білім</a:t>
            </a:r>
            <a:r>
              <a:rPr lang="ru-RU" sz="1600" dirty="0">
                <a:solidFill>
                  <a:srgbClr val="C00000"/>
                </a:solidFill>
                <a:latin typeface="Times New Roman" panose="02020603050405020304" pitchFamily="18" charset="0"/>
                <a:cs typeface="Times New Roman" panose="02020603050405020304" pitchFamily="18" charset="0"/>
              </a:rPr>
              <a:t> </a:t>
            </a:r>
            <a:r>
              <a:rPr lang="ru-RU" sz="1600" dirty="0" err="1">
                <a:solidFill>
                  <a:srgbClr val="C00000"/>
                </a:solidFill>
                <a:latin typeface="Times New Roman" panose="02020603050405020304" pitchFamily="18" charset="0"/>
                <a:cs typeface="Times New Roman" panose="02020603050405020304" pitchFamily="18" charset="0"/>
              </a:rPr>
              <a:t>беріп</a:t>
            </a:r>
            <a:r>
              <a:rPr lang="ru-RU" sz="1600" dirty="0">
                <a:solidFill>
                  <a:srgbClr val="C00000"/>
                </a:solidFill>
                <a:latin typeface="Times New Roman" panose="02020603050405020304" pitchFamily="18" charset="0"/>
                <a:cs typeface="Times New Roman" panose="02020603050405020304" pitchFamily="18" charset="0"/>
              </a:rPr>
              <a:t>, </a:t>
            </a:r>
            <a:r>
              <a:rPr lang="ru-RU" sz="1600" dirty="0" err="1">
                <a:solidFill>
                  <a:srgbClr val="C00000"/>
                </a:solidFill>
                <a:latin typeface="Times New Roman" panose="02020603050405020304" pitchFamily="18" charset="0"/>
                <a:cs typeface="Times New Roman" panose="02020603050405020304" pitchFamily="18" charset="0"/>
              </a:rPr>
              <a:t>әріп</a:t>
            </a:r>
            <a:r>
              <a:rPr lang="ru-RU" sz="1600" dirty="0">
                <a:solidFill>
                  <a:srgbClr val="C00000"/>
                </a:solidFill>
                <a:latin typeface="Times New Roman" panose="02020603050405020304" pitchFamily="18" charset="0"/>
                <a:cs typeface="Times New Roman" panose="02020603050405020304" pitchFamily="18" charset="0"/>
              </a:rPr>
              <a:t> </a:t>
            </a:r>
            <a:r>
              <a:rPr lang="ru-RU" sz="1600" dirty="0" err="1">
                <a:solidFill>
                  <a:srgbClr val="C00000"/>
                </a:solidFill>
                <a:latin typeface="Times New Roman" panose="02020603050405020304" pitchFamily="18" charset="0"/>
                <a:cs typeface="Times New Roman" panose="02020603050405020304" pitchFamily="18" charset="0"/>
              </a:rPr>
              <a:t>танып</a:t>
            </a:r>
            <a:r>
              <a:rPr lang="ru-RU" sz="1600" dirty="0">
                <a:solidFill>
                  <a:srgbClr val="C00000"/>
                </a:solidFill>
                <a:latin typeface="Times New Roman" panose="02020603050405020304" pitchFamily="18" charset="0"/>
                <a:cs typeface="Times New Roman" panose="02020603050405020304" pitchFamily="18" charset="0"/>
              </a:rPr>
              <a:t> </a:t>
            </a:r>
            <a:r>
              <a:rPr lang="ru-RU" sz="1600" dirty="0" err="1">
                <a:solidFill>
                  <a:srgbClr val="C00000"/>
                </a:solidFill>
                <a:latin typeface="Times New Roman" panose="02020603050405020304" pitchFamily="18" charset="0"/>
                <a:cs typeface="Times New Roman" panose="02020603050405020304" pitchFamily="18" charset="0"/>
              </a:rPr>
              <a:t>кітап</a:t>
            </a:r>
            <a:r>
              <a:rPr lang="ru-RU" sz="1600" dirty="0">
                <a:solidFill>
                  <a:srgbClr val="C00000"/>
                </a:solidFill>
                <a:latin typeface="Times New Roman" panose="02020603050405020304" pitchFamily="18" charset="0"/>
                <a:cs typeface="Times New Roman" panose="02020603050405020304" pitchFamily="18" charset="0"/>
              </a:rPr>
              <a:t> </a:t>
            </a:r>
            <a:r>
              <a:rPr lang="ru-RU" sz="1600" dirty="0" err="1">
                <a:solidFill>
                  <a:srgbClr val="C00000"/>
                </a:solidFill>
                <a:latin typeface="Times New Roman" panose="02020603050405020304" pitchFamily="18" charset="0"/>
                <a:cs typeface="Times New Roman" panose="02020603050405020304" pitchFamily="18" charset="0"/>
              </a:rPr>
              <a:t>оқып</a:t>
            </a:r>
            <a:r>
              <a:rPr lang="ru-RU" sz="1600" dirty="0">
                <a:solidFill>
                  <a:srgbClr val="C00000"/>
                </a:solidFill>
                <a:latin typeface="Times New Roman" panose="02020603050405020304" pitchFamily="18" charset="0"/>
                <a:cs typeface="Times New Roman" panose="02020603050405020304" pitchFamily="18" charset="0"/>
              </a:rPr>
              <a:t> </a:t>
            </a:r>
            <a:r>
              <a:rPr lang="ru-RU" sz="1600" dirty="0" err="1" smtClean="0">
                <a:solidFill>
                  <a:srgbClr val="C00000"/>
                </a:solidFill>
                <a:latin typeface="Times New Roman" panose="02020603050405020304" pitchFamily="18" charset="0"/>
                <a:cs typeface="Times New Roman" panose="02020603050405020304" pitchFamily="18" charset="0"/>
              </a:rPr>
              <a:t>үйретт</a:t>
            </a:r>
            <a:r>
              <a:rPr lang="kk-KZ" sz="1600" dirty="0" smtClean="0">
                <a:solidFill>
                  <a:srgbClr val="C00000"/>
                </a:solidFill>
                <a:latin typeface="Times New Roman" panose="02020603050405020304" pitchFamily="18" charset="0"/>
                <a:cs typeface="Times New Roman" panose="02020603050405020304" pitchFamily="18" charset="0"/>
              </a:rPr>
              <a:t>і.</a:t>
            </a:r>
            <a:endParaRPr lang="ru-RU" sz="1600" dirty="0">
              <a:solidFill>
                <a:srgbClr val="C00000"/>
              </a:solidFill>
              <a:latin typeface="Times New Roman" panose="02020603050405020304" pitchFamily="18" charset="0"/>
              <a:cs typeface="Times New Roman" panose="02020603050405020304" pitchFamily="18" charset="0"/>
            </a:endParaRPr>
          </a:p>
          <a:p>
            <a:r>
              <a:rPr lang="ru-RU" sz="1600" dirty="0" smtClean="0">
                <a:solidFill>
                  <a:srgbClr val="C00000"/>
                </a:solidFill>
                <a:latin typeface="Times New Roman" panose="02020603050405020304" pitchFamily="18" charset="0"/>
                <a:cs typeface="Times New Roman" panose="02020603050405020304" pitchFamily="18" charset="0"/>
              </a:rPr>
              <a:t>                                                                                                                </a:t>
            </a:r>
            <a:r>
              <a:rPr lang="ru-RU" sz="1600" dirty="0" err="1" smtClean="0">
                <a:solidFill>
                  <a:srgbClr val="C00000"/>
                </a:solidFill>
                <a:latin typeface="Times New Roman" panose="02020603050405020304" pitchFamily="18" charset="0"/>
                <a:cs typeface="Times New Roman" panose="02020603050405020304" pitchFamily="18" charset="0"/>
              </a:rPr>
              <a:t>Дулат</a:t>
            </a:r>
            <a:r>
              <a:rPr lang="ru-RU" sz="1600" dirty="0">
                <a:solidFill>
                  <a:srgbClr val="C00000"/>
                </a:solidFill>
                <a:latin typeface="Times New Roman" panose="02020603050405020304" pitchFamily="18" charset="0"/>
                <a:cs typeface="Times New Roman" panose="02020603050405020304" pitchFamily="18" charset="0"/>
              </a:rPr>
              <a:t>, 241 топ</a:t>
            </a: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250745"/>
            <a:ext cx="302418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363179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3241</TotalTime>
  <Words>1653</Words>
  <Application>Microsoft Office PowerPoint</Application>
  <PresentationFormat>Экран (4:3)</PresentationFormat>
  <Paragraphs>134</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526</cp:revision>
  <dcterms:created xsi:type="dcterms:W3CDTF">2018-12-07T08:23:31Z</dcterms:created>
  <dcterms:modified xsi:type="dcterms:W3CDTF">2019-04-01T03:16:07Z</dcterms:modified>
</cp:coreProperties>
</file>