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2" r:id="rId5"/>
    <p:sldId id="261" r:id="rId6"/>
    <p:sldId id="260" r:id="rId7"/>
    <p:sldId id="259" r:id="rId8"/>
    <p:sldId id="258"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0" autoAdjust="0"/>
  </p:normalViewPr>
  <p:slideViewPr>
    <p:cSldViewPr>
      <p:cViewPr>
        <p:scale>
          <a:sx n="66" d="100"/>
          <a:sy n="66" d="100"/>
        </p:scale>
        <p:origin x="-12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18.02.2019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pl_shkola-6@mail.ru"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708650" y="1043407"/>
            <a:ext cx="5904656" cy="792088"/>
          </a:xfrm>
          <a:prstGeom prst="rect">
            <a:avLst/>
          </a:prstGeom>
          <a:solidFill>
            <a:srgbClr val="00B0F0"/>
          </a:solidFill>
          <a:ln w="38100" cap="flat" cmpd="sng" algn="ctr">
            <a:solidFill>
              <a:srgbClr val="FFFF00"/>
            </a:solidFill>
            <a:prstDash val="solid"/>
          </a:ln>
        </p:spPr>
        <p:style>
          <a:lnRef idx="3">
            <a:schemeClr val="lt1"/>
          </a:lnRef>
          <a:fillRef idx="1">
            <a:schemeClr val="accent6"/>
          </a:fillRef>
          <a:effectRef idx="1">
            <a:schemeClr val="accent6"/>
          </a:effectRef>
          <a:fontRef idx="minor">
            <a:schemeClr val="lt1"/>
          </a:fontRef>
        </p:style>
        <p:txBody>
          <a:bodyPr>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4800" smtClean="0">
                <a:ln>
                  <a:solidFill>
                    <a:srgbClr val="FFC000"/>
                  </a:solidFill>
                </a:ln>
                <a:solidFill>
                  <a:srgbClr val="FFFF00"/>
                </a:solidFill>
                <a:latin typeface="Times New Roman" pitchFamily="18" charset="0"/>
                <a:cs typeface="Times New Roman" pitchFamily="18" charset="0"/>
              </a:rPr>
              <a:t>КОЛЛЕДЖ ТЫНЫСЫ</a:t>
            </a:r>
            <a:endParaRPr lang="ru-RU" sz="4800" dirty="0">
              <a:ln>
                <a:solidFill>
                  <a:srgbClr val="FFC000"/>
                </a:solidFill>
              </a:ln>
              <a:solidFill>
                <a:srgbClr val="FFFF00"/>
              </a:solidFill>
              <a:latin typeface="Times New Roman" pitchFamily="18" charset="0"/>
              <a:cs typeface="Times New Roman" pitchFamily="18" charset="0"/>
            </a:endParaRPr>
          </a:p>
        </p:txBody>
      </p:sp>
      <p:sp>
        <p:nvSpPr>
          <p:cNvPr id="5" name="Подзаголовок 2"/>
          <p:cNvSpPr txBox="1">
            <a:spLocks/>
          </p:cNvSpPr>
          <p:nvPr/>
        </p:nvSpPr>
        <p:spPr>
          <a:xfrm>
            <a:off x="1907704" y="1961837"/>
            <a:ext cx="5328592" cy="243027"/>
          </a:xfrm>
          <a:prstGeom prst="rect">
            <a:avLst/>
          </a:prstGeo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kk-KZ" sz="1050" b="1" dirty="0" smtClean="0">
                <a:solidFill>
                  <a:schemeClr val="tx1"/>
                </a:solidFill>
                <a:latin typeface="Times New Roman" pitchFamily="18" charset="0"/>
                <a:cs typeface="Times New Roman" pitchFamily="18" charset="0"/>
              </a:rPr>
              <a:t>     </a:t>
            </a:r>
            <a:r>
              <a:rPr lang="en-US" sz="1050" b="1" dirty="0" smtClean="0">
                <a:solidFill>
                  <a:schemeClr val="tx1"/>
                </a:solidFill>
                <a:latin typeface="Times New Roman" pitchFamily="18" charset="0"/>
                <a:cs typeface="Times New Roman" pitchFamily="18" charset="0"/>
              </a:rPr>
              <a:t>http:</a:t>
            </a:r>
            <a:r>
              <a:rPr lang="en-US" sz="1050" b="1" dirty="0" smtClean="0">
                <a:solidFill>
                  <a:srgbClr val="0070C0"/>
                </a:solidFill>
                <a:latin typeface="Times New Roman" pitchFamily="18" charset="0"/>
                <a:cs typeface="Times New Roman" pitchFamily="18" charset="0"/>
              </a:rPr>
              <a:t> </a:t>
            </a:r>
            <a:r>
              <a:rPr lang="en-US" sz="1050" b="1" dirty="0">
                <a:solidFill>
                  <a:srgbClr val="0070C0"/>
                </a:solidFill>
                <a:latin typeface="Times New Roman" pitchFamily="18" charset="0"/>
                <a:cs typeface="Times New Roman" pitchFamily="18" charset="0"/>
              </a:rPr>
              <a:t>http://zhambyl-pk.kz/ru/                                      </a:t>
            </a:r>
            <a:r>
              <a:rPr lang="kk-KZ" sz="1050" dirty="0" smtClean="0">
                <a:solidFill>
                  <a:srgbClr val="0070C0"/>
                </a:solidFill>
              </a:rPr>
              <a:t>e-mail:</a:t>
            </a:r>
            <a:r>
              <a:rPr lang="kk-KZ" sz="1050" u="sng" dirty="0" smtClean="0">
                <a:hlinkClick r:id="rId2"/>
              </a:rPr>
              <a:t>pl_shkola-6@mail.ru</a:t>
            </a:r>
            <a:endParaRPr lang="ru-RU" sz="1050" b="1" dirty="0">
              <a:solidFill>
                <a:srgbClr val="0070C0"/>
              </a:solidFill>
              <a:latin typeface="Times New Roman" pitchFamily="18" charset="0"/>
              <a:cs typeface="Times New Roman" pitchFamily="18" charset="0"/>
            </a:endParaRPr>
          </a:p>
        </p:txBody>
      </p:sp>
      <p:sp>
        <p:nvSpPr>
          <p:cNvPr id="6" name="TextBox 5"/>
          <p:cNvSpPr txBox="1"/>
          <p:nvPr/>
        </p:nvSpPr>
        <p:spPr>
          <a:xfrm>
            <a:off x="4716016" y="188640"/>
            <a:ext cx="252028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sz="1000" i="1" dirty="0" smtClean="0">
                <a:latin typeface="Times New Roman" pitchFamily="18" charset="0"/>
                <a:cs typeface="Times New Roman" pitchFamily="18" charset="0"/>
              </a:rPr>
              <a:t>Колледжім – білімнің кең керегесі</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ұрпаққа үлгі болған өнегесі.</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Жаңашыл, шығармашыл жұмыстармен</a:t>
            </a:r>
            <a:br>
              <a:rPr lang="kk-KZ" sz="1000" i="1" dirty="0" smtClean="0">
                <a:latin typeface="Times New Roman" pitchFamily="18" charset="0"/>
                <a:cs typeface="Times New Roman" pitchFamily="18" charset="0"/>
              </a:rPr>
            </a:br>
            <a:r>
              <a:rPr lang="kk-KZ" sz="1000" i="1" dirty="0" smtClean="0">
                <a:latin typeface="Times New Roman" pitchFamily="18" charset="0"/>
                <a:cs typeface="Times New Roman" pitchFamily="18" charset="0"/>
              </a:rPr>
              <a:t>биіктен асқақтайды мәртебесі</a:t>
            </a:r>
            <a:endParaRPr lang="ru-RU" sz="1000" i="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28" y="116632"/>
            <a:ext cx="107112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7894" y="221779"/>
            <a:ext cx="1177901"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807894" y="1466200"/>
            <a:ext cx="1084586" cy="55399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dirty="0" smtClean="0"/>
              <a:t>№1 (5)</a:t>
            </a:r>
          </a:p>
          <a:p>
            <a:pPr algn="ctr"/>
            <a:r>
              <a:rPr lang="kk-KZ" sz="1200" dirty="0" smtClean="0"/>
              <a:t> 2019 жыл</a:t>
            </a:r>
            <a:endParaRPr lang="ru-RU" sz="1200" dirty="0"/>
          </a:p>
        </p:txBody>
      </p:sp>
      <p:sp>
        <p:nvSpPr>
          <p:cNvPr id="10" name="TextBox 9"/>
          <p:cNvSpPr txBox="1"/>
          <p:nvPr/>
        </p:nvSpPr>
        <p:spPr>
          <a:xfrm>
            <a:off x="175012" y="1213535"/>
            <a:ext cx="1224136"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kk-KZ" sz="800" b="1" dirty="0" smtClean="0">
                <a:latin typeface="Times New Roman" pitchFamily="18" charset="0"/>
                <a:cs typeface="Times New Roman" pitchFamily="18" charset="0"/>
              </a:rPr>
              <a:t>Жамбыл атындағы</a:t>
            </a:r>
          </a:p>
          <a:p>
            <a:pPr algn="ctr"/>
            <a:r>
              <a:rPr lang="kk-KZ" sz="800" b="1" dirty="0" smtClean="0">
                <a:latin typeface="Times New Roman" pitchFamily="18" charset="0"/>
                <a:cs typeface="Times New Roman" pitchFamily="18" charset="0"/>
              </a:rPr>
              <a:t>Ұзынағаш кәсіптік</a:t>
            </a:r>
          </a:p>
          <a:p>
            <a:pPr algn="ctr"/>
            <a:r>
              <a:rPr lang="kk-KZ" sz="800" b="1" dirty="0">
                <a:latin typeface="Times New Roman" pitchFamily="18" charset="0"/>
                <a:cs typeface="Times New Roman" pitchFamily="18" charset="0"/>
              </a:rPr>
              <a:t>к</a:t>
            </a:r>
            <a:r>
              <a:rPr lang="kk-KZ" sz="800" b="1" dirty="0" smtClean="0">
                <a:latin typeface="Times New Roman" pitchFamily="18" charset="0"/>
                <a:cs typeface="Times New Roman" pitchFamily="18" charset="0"/>
              </a:rPr>
              <a:t>олледжінің ай сайын</a:t>
            </a:r>
          </a:p>
          <a:p>
            <a:pPr algn="ctr"/>
            <a:r>
              <a:rPr lang="kk-KZ" sz="800" b="1" dirty="0">
                <a:latin typeface="Times New Roman" pitchFamily="18" charset="0"/>
                <a:cs typeface="Times New Roman" pitchFamily="18" charset="0"/>
              </a:rPr>
              <a:t>ш</a:t>
            </a:r>
            <a:r>
              <a:rPr lang="kk-KZ" sz="800" b="1" dirty="0" smtClean="0">
                <a:latin typeface="Times New Roman" pitchFamily="18" charset="0"/>
                <a:cs typeface="Times New Roman" pitchFamily="18" charset="0"/>
              </a:rPr>
              <a:t>ығатын басылым</a:t>
            </a:r>
            <a:r>
              <a:rPr lang="kk-KZ" sz="800" dirty="0" smtClean="0">
                <a:latin typeface="Times New Roman" pitchFamily="18" charset="0"/>
                <a:cs typeface="Times New Roman" pitchFamily="18" charset="0"/>
              </a:rPr>
              <a:t>.</a:t>
            </a:r>
          </a:p>
          <a:p>
            <a:pPr algn="ctr"/>
            <a:r>
              <a:rPr lang="kk-KZ" sz="800" dirty="0" smtClean="0">
                <a:latin typeface="Times New Roman" pitchFamily="18" charset="0"/>
                <a:cs typeface="Times New Roman" pitchFamily="18" charset="0"/>
              </a:rPr>
              <a:t>Газет 2018 жылдың қыркүйек айынан бастап шығады</a:t>
            </a:r>
            <a:endParaRPr lang="ru-RU" sz="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12" y="2348880"/>
            <a:ext cx="3687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4977"/>
          <a:stretch/>
        </p:blipFill>
        <p:spPr bwMode="auto">
          <a:xfrm>
            <a:off x="175011" y="2924944"/>
            <a:ext cx="8810784" cy="37936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8008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640"/>
            <a:ext cx="744004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ru-RU" dirty="0" smtClean="0">
                <a:solidFill>
                  <a:srgbClr val="FF0000"/>
                </a:solidFill>
                <a:latin typeface="Times New Roman" panose="02020603050405020304" pitchFamily="18" charset="0"/>
                <a:cs typeface="Times New Roman" panose="02020603050405020304" pitchFamily="18" charset="0"/>
              </a:rPr>
              <a:t>2018-2019 ОҚУ ЖЫЛЫНЫҢ БІРІНШІ ЖАРТЫЖЫЛДЫҒЫНДАҒЫ </a:t>
            </a:r>
          </a:p>
          <a:p>
            <a:pPr algn="ctr"/>
            <a:r>
              <a:rPr lang="ru-RU" dirty="0" smtClean="0">
                <a:solidFill>
                  <a:srgbClr val="FF0000"/>
                </a:solidFill>
                <a:latin typeface="Times New Roman" panose="02020603050405020304" pitchFamily="18" charset="0"/>
                <a:cs typeface="Times New Roman" panose="02020603050405020304" pitchFamily="18" charset="0"/>
              </a:rPr>
              <a:t>ҚЫСҚЫ СЕССИЯ  ҚОРЫТЫНДЫСЫНА САРАПТАМА </a:t>
            </a:r>
            <a:endParaRPr lang="ru-RU" dirty="0">
              <a:solidFill>
                <a:srgbClr val="FF0000"/>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13" y="3259928"/>
            <a:ext cx="2093838" cy="26105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90975" y="5725478"/>
            <a:ext cx="1560314"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err="1" smtClean="0">
                <a:solidFill>
                  <a:srgbClr val="00B0F0"/>
                </a:solidFill>
                <a:latin typeface="Times New Roman" panose="02020603050405020304" pitchFamily="18" charset="0"/>
                <a:cs typeface="Times New Roman" panose="02020603050405020304" pitchFamily="18" charset="0"/>
              </a:rPr>
              <a:t>Ермұрат</a:t>
            </a:r>
            <a:r>
              <a:rPr lang="ru-RU" sz="1400" dirty="0" smtClean="0">
                <a:solidFill>
                  <a:srgbClr val="00B0F0"/>
                </a:solidFill>
                <a:latin typeface="Times New Roman" panose="02020603050405020304" pitchFamily="18" charset="0"/>
                <a:cs typeface="Times New Roman" panose="02020603050405020304" pitchFamily="18" charset="0"/>
              </a:rPr>
              <a:t> </a:t>
            </a:r>
          </a:p>
          <a:p>
            <a:pPr algn="ctr"/>
            <a:r>
              <a:rPr lang="ru-RU" sz="1400" dirty="0" err="1" smtClean="0">
                <a:solidFill>
                  <a:srgbClr val="00B0F0"/>
                </a:solidFill>
                <a:latin typeface="Times New Roman" panose="02020603050405020304" pitchFamily="18" charset="0"/>
                <a:cs typeface="Times New Roman" panose="02020603050405020304" pitchFamily="18" charset="0"/>
              </a:rPr>
              <a:t>Сағым</a:t>
            </a:r>
            <a:endParaRPr lang="ru-RU" sz="1400" dirty="0" smtClean="0">
              <a:solidFill>
                <a:srgbClr val="00B0F0"/>
              </a:solidFill>
              <a:latin typeface="Times New Roman" panose="02020603050405020304" pitchFamily="18" charset="0"/>
              <a:cs typeface="Times New Roman" panose="02020603050405020304" pitchFamily="18" charset="0"/>
            </a:endParaRPr>
          </a:p>
          <a:p>
            <a:pPr algn="ctr"/>
            <a:r>
              <a:rPr lang="ru-RU" sz="1400" dirty="0">
                <a:solidFill>
                  <a:srgbClr val="00B0F0"/>
                </a:solidFill>
                <a:latin typeface="Times New Roman" panose="02020603050405020304" pitchFamily="18" charset="0"/>
                <a:cs typeface="Times New Roman" panose="02020603050405020304" pitchFamily="18" charset="0"/>
              </a:rPr>
              <a:t>1</a:t>
            </a:r>
            <a:r>
              <a:rPr lang="ru-RU" sz="1400" dirty="0" smtClean="0">
                <a:solidFill>
                  <a:srgbClr val="00B0F0"/>
                </a:solidFill>
                <a:latin typeface="Times New Roman" panose="02020603050405020304" pitchFamily="18" charset="0"/>
                <a:cs typeface="Times New Roman" panose="02020603050405020304" pitchFamily="18" charset="0"/>
              </a:rPr>
              <a:t> –курс, 241 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537012"/>
            <a:ext cx="1575053"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3" y="5714295"/>
            <a:ext cx="1544700"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Таналиева </a:t>
            </a:r>
          </a:p>
          <a:p>
            <a:pPr algn="ctr"/>
            <a:r>
              <a:rPr lang="kk-KZ" sz="1400" dirty="0" smtClean="0">
                <a:solidFill>
                  <a:srgbClr val="00B0F0"/>
                </a:solidFill>
                <a:latin typeface="Times New Roman" panose="02020603050405020304" pitchFamily="18" charset="0"/>
                <a:cs typeface="Times New Roman" panose="02020603050405020304" pitchFamily="18" charset="0"/>
              </a:rPr>
              <a:t>Аминат</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44 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2396" y="3560050"/>
            <a:ext cx="1656184" cy="204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22397" y="5725478"/>
            <a:ext cx="1656184"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Аденова </a:t>
            </a:r>
          </a:p>
          <a:p>
            <a:pPr algn="ctr"/>
            <a:r>
              <a:rPr lang="kk-KZ" sz="1400" dirty="0" smtClean="0">
                <a:solidFill>
                  <a:srgbClr val="00B0F0"/>
                </a:solidFill>
                <a:latin typeface="Times New Roman" panose="02020603050405020304" pitchFamily="18" charset="0"/>
                <a:cs typeface="Times New Roman" panose="02020603050405020304" pitchFamily="18" charset="0"/>
              </a:rPr>
              <a:t>Луиза</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44 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544933"/>
            <a:ext cx="1584176" cy="204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508017" y="5731992"/>
            <a:ext cx="1584176"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Каирбаева Альбина</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43 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6296" y="3521895"/>
            <a:ext cx="1703967" cy="206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236296" y="5714295"/>
            <a:ext cx="1703967"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Сайлаубекұлы</a:t>
            </a:r>
          </a:p>
          <a:p>
            <a:pPr algn="ctr"/>
            <a:r>
              <a:rPr lang="kk-KZ" sz="1400" dirty="0" smtClean="0">
                <a:solidFill>
                  <a:srgbClr val="00B0F0"/>
                </a:solidFill>
                <a:latin typeface="Times New Roman" panose="02020603050405020304" pitchFamily="18" charset="0"/>
                <a:cs typeface="Times New Roman" panose="02020603050405020304" pitchFamily="18" charset="0"/>
              </a:rPr>
              <a:t> Ерсайын</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5-топ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681" y="3031328"/>
            <a:ext cx="284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2921" y="1268760"/>
            <a:ext cx="7811306" cy="2031325"/>
          </a:xfrm>
          <a:prstGeom prst="rect">
            <a:avLst/>
          </a:prstGeom>
          <a:noFill/>
        </p:spPr>
        <p:txBody>
          <a:bodyPr wrap="none" rtlCol="0">
            <a:spAutoFit/>
          </a:bodyPr>
          <a:lstStyle/>
          <a:p>
            <a:pPr marL="285750" indent="-285750">
              <a:buFont typeface="Wingdings" panose="05000000000000000000" pitchFamily="2" charset="2"/>
              <a:buChar char="ü"/>
            </a:pPr>
            <a:r>
              <a:rPr lang="kk-KZ" sz="1400" dirty="0" smtClean="0">
                <a:solidFill>
                  <a:srgbClr val="00B0F0"/>
                </a:solidFill>
                <a:latin typeface="Times New Roman" panose="02020603050405020304" pitchFamily="18" charset="0"/>
                <a:cs typeface="Times New Roman" panose="02020603050405020304" pitchFamily="18" charset="0"/>
              </a:rPr>
              <a:t>БІРІНШІ КУРС БОЙЫНША ОРТАША ҮЛГЕРІМ – 99 %, БІЛІМ САПАСЫ - 50% ҚҰРАЙДЫ.</a:t>
            </a:r>
          </a:p>
          <a:p>
            <a:endParaRPr lang="kk-KZ" sz="1400" dirty="0" smtClean="0">
              <a:solidFill>
                <a:srgbClr val="00B0F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sz="1400" dirty="0" smtClean="0">
                <a:solidFill>
                  <a:srgbClr val="00B0F0"/>
                </a:solidFill>
                <a:latin typeface="Times New Roman" panose="02020603050405020304" pitchFamily="18" charset="0"/>
                <a:cs typeface="Times New Roman" panose="02020603050405020304" pitchFamily="18" charset="0"/>
              </a:rPr>
              <a:t>ЕКІНШІ  </a:t>
            </a:r>
            <a:r>
              <a:rPr lang="kk-KZ" sz="1400" dirty="0">
                <a:solidFill>
                  <a:srgbClr val="00B0F0"/>
                </a:solidFill>
                <a:latin typeface="Times New Roman" panose="02020603050405020304" pitchFamily="18" charset="0"/>
                <a:cs typeface="Times New Roman" panose="02020603050405020304" pitchFamily="18" charset="0"/>
              </a:rPr>
              <a:t>КУРС БОЙЫНША ОРТАША ҮЛГЕРІМ – </a:t>
            </a:r>
            <a:r>
              <a:rPr lang="kk-KZ" sz="1400" dirty="0" smtClean="0">
                <a:solidFill>
                  <a:srgbClr val="00B0F0"/>
                </a:solidFill>
                <a:latin typeface="Times New Roman" panose="02020603050405020304" pitchFamily="18" charset="0"/>
                <a:cs typeface="Times New Roman" panose="02020603050405020304" pitchFamily="18" charset="0"/>
              </a:rPr>
              <a:t>95 </a:t>
            </a:r>
            <a:r>
              <a:rPr lang="kk-KZ" sz="1400" dirty="0">
                <a:solidFill>
                  <a:srgbClr val="00B0F0"/>
                </a:solidFill>
                <a:latin typeface="Times New Roman" panose="02020603050405020304" pitchFamily="18" charset="0"/>
                <a:cs typeface="Times New Roman" panose="02020603050405020304" pitchFamily="18" charset="0"/>
              </a:rPr>
              <a:t>%, БІЛІМ САПАСЫ - </a:t>
            </a:r>
            <a:r>
              <a:rPr lang="kk-KZ" sz="1400" dirty="0" smtClean="0">
                <a:solidFill>
                  <a:srgbClr val="00B0F0"/>
                </a:solidFill>
                <a:latin typeface="Times New Roman" panose="02020603050405020304" pitchFamily="18" charset="0"/>
                <a:cs typeface="Times New Roman" panose="02020603050405020304" pitchFamily="18" charset="0"/>
              </a:rPr>
              <a:t>66% </a:t>
            </a:r>
            <a:r>
              <a:rPr lang="kk-KZ" sz="1400" dirty="0">
                <a:solidFill>
                  <a:srgbClr val="00B0F0"/>
                </a:solidFill>
                <a:latin typeface="Times New Roman" panose="02020603050405020304" pitchFamily="18" charset="0"/>
                <a:cs typeface="Times New Roman" panose="02020603050405020304" pitchFamily="18" charset="0"/>
              </a:rPr>
              <a:t>ҚҰРАЙДЫ</a:t>
            </a:r>
            <a:r>
              <a:rPr lang="kk-KZ" sz="1400" dirty="0" smtClean="0">
                <a:solidFill>
                  <a:srgbClr val="00B0F0"/>
                </a:solidFill>
                <a:latin typeface="Times New Roman" panose="02020603050405020304" pitchFamily="18" charset="0"/>
                <a:cs typeface="Times New Roman" panose="02020603050405020304" pitchFamily="18" charset="0"/>
              </a:rPr>
              <a:t>.</a:t>
            </a:r>
          </a:p>
          <a:p>
            <a:endParaRPr lang="kk-KZ" sz="1400" dirty="0" smtClean="0">
              <a:solidFill>
                <a:srgbClr val="00B0F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kk-KZ" sz="1400" dirty="0" smtClean="0">
                <a:solidFill>
                  <a:srgbClr val="00B0F0"/>
                </a:solidFill>
                <a:latin typeface="Times New Roman" panose="02020603050405020304" pitchFamily="18" charset="0"/>
                <a:cs typeface="Times New Roman" panose="02020603050405020304" pitchFamily="18" charset="0"/>
              </a:rPr>
              <a:t>ҮШІНШІ  КУРС </a:t>
            </a:r>
            <a:r>
              <a:rPr lang="kk-KZ" sz="1400" dirty="0">
                <a:solidFill>
                  <a:srgbClr val="00B0F0"/>
                </a:solidFill>
                <a:latin typeface="Times New Roman" panose="02020603050405020304" pitchFamily="18" charset="0"/>
                <a:cs typeface="Times New Roman" panose="02020603050405020304" pitchFamily="18" charset="0"/>
              </a:rPr>
              <a:t>БОЙЫНША ОРТАША ҮЛГЕРІМ – </a:t>
            </a:r>
            <a:r>
              <a:rPr lang="kk-KZ" sz="1400" dirty="0" smtClean="0">
                <a:solidFill>
                  <a:srgbClr val="00B0F0"/>
                </a:solidFill>
                <a:latin typeface="Times New Roman" panose="02020603050405020304" pitchFamily="18" charset="0"/>
                <a:cs typeface="Times New Roman" panose="02020603050405020304" pitchFamily="18" charset="0"/>
              </a:rPr>
              <a:t>94 </a:t>
            </a:r>
            <a:r>
              <a:rPr lang="kk-KZ" sz="1400" dirty="0">
                <a:solidFill>
                  <a:srgbClr val="00B0F0"/>
                </a:solidFill>
                <a:latin typeface="Times New Roman" panose="02020603050405020304" pitchFamily="18" charset="0"/>
                <a:cs typeface="Times New Roman" panose="02020603050405020304" pitchFamily="18" charset="0"/>
              </a:rPr>
              <a:t>%, БІЛІМ САПАСЫ - </a:t>
            </a:r>
            <a:r>
              <a:rPr lang="kk-KZ" sz="1400" dirty="0" smtClean="0">
                <a:solidFill>
                  <a:srgbClr val="00B0F0"/>
                </a:solidFill>
                <a:latin typeface="Times New Roman" panose="02020603050405020304" pitchFamily="18" charset="0"/>
                <a:cs typeface="Times New Roman" panose="02020603050405020304" pitchFamily="18" charset="0"/>
              </a:rPr>
              <a:t>75% </a:t>
            </a:r>
            <a:r>
              <a:rPr lang="kk-KZ" sz="1400" dirty="0">
                <a:solidFill>
                  <a:srgbClr val="00B0F0"/>
                </a:solidFill>
                <a:latin typeface="Times New Roman" panose="02020603050405020304" pitchFamily="18" charset="0"/>
                <a:cs typeface="Times New Roman" panose="02020603050405020304" pitchFamily="18" charset="0"/>
              </a:rPr>
              <a:t>ҚҰРАЙДЫ</a:t>
            </a:r>
            <a:r>
              <a:rPr lang="kk-KZ" sz="1400" dirty="0" smtClean="0">
                <a:solidFill>
                  <a:srgbClr val="00B0F0"/>
                </a:solidFill>
                <a:latin typeface="Times New Roman" panose="02020603050405020304" pitchFamily="18" charset="0"/>
                <a:cs typeface="Times New Roman" panose="02020603050405020304" pitchFamily="18" charset="0"/>
              </a:rPr>
              <a:t>.</a:t>
            </a:r>
          </a:p>
          <a:p>
            <a:endParaRPr lang="kk-KZ" sz="1400" dirty="0">
              <a:solidFill>
                <a:srgbClr val="00B0F0"/>
              </a:solidFill>
              <a:latin typeface="Times New Roman" panose="02020603050405020304" pitchFamily="18" charset="0"/>
              <a:cs typeface="Times New Roman" panose="02020603050405020304" pitchFamily="18" charset="0"/>
            </a:endParaRPr>
          </a:p>
          <a:p>
            <a:pPr algn="ctr"/>
            <a:r>
              <a:rPr lang="kk-KZ" sz="1400" b="1" dirty="0" smtClean="0">
                <a:solidFill>
                  <a:srgbClr val="FF0000"/>
                </a:solidFill>
                <a:latin typeface="Times New Roman" panose="02020603050405020304" pitchFamily="18" charset="0"/>
                <a:cs typeface="Times New Roman" panose="02020603050405020304" pitchFamily="18" charset="0"/>
              </a:rPr>
              <a:t>КОЛЛЕДЖ БОЙЫНША ПАЙЫЗ КӨРСЕТКІШІ 97% ҮЛГЕРІМІ, 61% САПАСЫ.</a:t>
            </a:r>
          </a:p>
          <a:p>
            <a:endParaRPr lang="kk-KZ" sz="1400" dirty="0">
              <a:solidFill>
                <a:srgbClr val="00B0F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ru-RU" sz="14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682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383" t="5630" r="8544"/>
          <a:stretch/>
        </p:blipFill>
        <p:spPr bwMode="auto">
          <a:xfrm>
            <a:off x="3702342" y="565528"/>
            <a:ext cx="1804611" cy="21488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639895" y="2764210"/>
            <a:ext cx="1940580" cy="7386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1400" dirty="0" err="1" smtClean="0">
                <a:solidFill>
                  <a:srgbClr val="00B0F0"/>
                </a:solidFill>
                <a:latin typeface="Times New Roman" panose="02020603050405020304" pitchFamily="18" charset="0"/>
                <a:cs typeface="Times New Roman" panose="02020603050405020304" pitchFamily="18" charset="0"/>
              </a:rPr>
              <a:t>Бисенғалиева</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Бахытжан</a:t>
            </a:r>
            <a:endParaRPr lang="ru-RU" sz="1400" dirty="0" smtClean="0">
              <a:solidFill>
                <a:srgbClr val="00B0F0"/>
              </a:solidFill>
              <a:latin typeface="Times New Roman" panose="02020603050405020304" pitchFamily="18" charset="0"/>
              <a:cs typeface="Times New Roman" panose="02020603050405020304" pitchFamily="18" charset="0"/>
            </a:endParaRPr>
          </a:p>
          <a:p>
            <a:pPr algn="ctr"/>
            <a:r>
              <a:rPr lang="kk-KZ" sz="1400" dirty="0" smtClean="0">
                <a:solidFill>
                  <a:srgbClr val="00B0F0"/>
                </a:solidFill>
                <a:latin typeface="Times New Roman" panose="02020603050405020304" pitchFamily="18" charset="0"/>
                <a:cs typeface="Times New Roman" panose="02020603050405020304" pitchFamily="18" charset="0"/>
              </a:rPr>
              <a:t>3-курс, 39 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102">
            <a:off x="2702590" y="3561322"/>
            <a:ext cx="1776286" cy="22101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2699792" y="5805264"/>
            <a:ext cx="172819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err="1" smtClean="0">
                <a:solidFill>
                  <a:srgbClr val="00B0F0"/>
                </a:solidFill>
                <a:latin typeface="Times New Roman" panose="02020603050405020304" pitchFamily="18" charset="0"/>
                <a:cs typeface="Times New Roman" panose="02020603050405020304" pitchFamily="18" charset="0"/>
              </a:rPr>
              <a:t>Бейсеғұл</a:t>
            </a:r>
            <a:r>
              <a:rPr lang="ru-RU" sz="1400" dirty="0" smtClean="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Әсет</a:t>
            </a:r>
            <a:endParaRPr lang="ru-RU" sz="1400" dirty="0">
              <a:solidFill>
                <a:srgbClr val="00B0F0"/>
              </a:solidFill>
              <a:latin typeface="Times New Roman" panose="02020603050405020304" pitchFamily="18" charset="0"/>
              <a:cs typeface="Times New Roman" panose="02020603050405020304" pitchFamily="18" charset="0"/>
            </a:endParaRPr>
          </a:p>
          <a:p>
            <a:pPr algn="ctr"/>
            <a:r>
              <a:rPr lang="ru-RU" sz="1400" dirty="0">
                <a:solidFill>
                  <a:srgbClr val="00B0F0"/>
                </a:solidFill>
                <a:latin typeface="Times New Roman" panose="02020603050405020304" pitchFamily="18" charset="0"/>
                <a:cs typeface="Times New Roman" panose="02020603050405020304" pitchFamily="18" charset="0"/>
              </a:rPr>
              <a:t>2-курс 41 топ</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645024"/>
            <a:ext cx="1728193" cy="207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716016" y="5837084"/>
            <a:ext cx="186308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err="1">
                <a:solidFill>
                  <a:srgbClr val="00B0F0"/>
                </a:solidFill>
                <a:latin typeface="Times New Roman" panose="02020603050405020304" pitchFamily="18" charset="0"/>
                <a:cs typeface="Times New Roman" panose="02020603050405020304" pitchFamily="18" charset="0"/>
              </a:rPr>
              <a:t>Алланиязова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Бибіназ</a:t>
            </a:r>
            <a:endParaRPr lang="ru-RU" sz="1400" dirty="0">
              <a:solidFill>
                <a:srgbClr val="00B0F0"/>
              </a:solidFill>
              <a:latin typeface="Times New Roman" panose="02020603050405020304" pitchFamily="18" charset="0"/>
              <a:cs typeface="Times New Roman" panose="02020603050405020304" pitchFamily="18" charset="0"/>
            </a:endParaRPr>
          </a:p>
          <a:p>
            <a:pPr algn="ctr"/>
            <a:r>
              <a:rPr lang="ru-RU" sz="1400" dirty="0">
                <a:solidFill>
                  <a:srgbClr val="00B0F0"/>
                </a:solidFill>
                <a:latin typeface="Times New Roman" panose="02020603050405020304" pitchFamily="18" charset="0"/>
                <a:cs typeface="Times New Roman" panose="02020603050405020304" pitchFamily="18" charset="0"/>
              </a:rPr>
              <a:t>2 курс 41 топ</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522" y="3645024"/>
            <a:ext cx="1618605" cy="207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27882" y="5805264"/>
            <a:ext cx="1791072"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err="1">
                <a:solidFill>
                  <a:srgbClr val="00B0F0"/>
                </a:solidFill>
                <a:latin typeface="Times New Roman" panose="02020603050405020304" pitchFamily="18" charset="0"/>
                <a:cs typeface="Times New Roman" panose="02020603050405020304" pitchFamily="18" charset="0"/>
              </a:rPr>
              <a:t>Толымбаева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a:solidFill>
                  <a:srgbClr val="00B0F0"/>
                </a:solidFill>
                <a:latin typeface="Times New Roman" panose="02020603050405020304" pitchFamily="18" charset="0"/>
                <a:cs typeface="Times New Roman" panose="02020603050405020304" pitchFamily="18" charset="0"/>
              </a:rPr>
              <a:t>Аяулым</a:t>
            </a:r>
            <a:endParaRPr lang="ru-RU" sz="1400" dirty="0">
              <a:solidFill>
                <a:srgbClr val="00B0F0"/>
              </a:solidFill>
              <a:latin typeface="Times New Roman" panose="02020603050405020304" pitchFamily="18" charset="0"/>
              <a:cs typeface="Times New Roman" panose="02020603050405020304" pitchFamily="18" charset="0"/>
            </a:endParaRPr>
          </a:p>
          <a:p>
            <a:pPr algn="ctr"/>
            <a:r>
              <a:rPr lang="ru-RU" sz="1400" dirty="0">
                <a:solidFill>
                  <a:srgbClr val="00B0F0"/>
                </a:solidFill>
                <a:latin typeface="Times New Roman" panose="02020603050405020304" pitchFamily="18" charset="0"/>
                <a:cs typeface="Times New Roman" panose="02020603050405020304" pitchFamily="18" charset="0"/>
              </a:rPr>
              <a:t>2-курс 41 топ</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3640725"/>
            <a:ext cx="1789038" cy="208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6994669" y="5833791"/>
            <a:ext cx="178194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1400" dirty="0" err="1">
                <a:solidFill>
                  <a:srgbClr val="00B0F0"/>
                </a:solidFill>
                <a:latin typeface="Times New Roman" panose="02020603050405020304" pitchFamily="18" charset="0"/>
                <a:cs typeface="Times New Roman" panose="02020603050405020304" pitchFamily="18" charset="0"/>
              </a:rPr>
              <a:t>Қаймолда</a:t>
            </a:r>
            <a:r>
              <a:rPr lang="ru-RU" sz="1400" dirty="0">
                <a:solidFill>
                  <a:srgbClr val="00B0F0"/>
                </a:solidFill>
                <a:latin typeface="Times New Roman" panose="02020603050405020304" pitchFamily="18" charset="0"/>
                <a:cs typeface="Times New Roman" panose="02020603050405020304" pitchFamily="18" charset="0"/>
              </a:rPr>
              <a:t> </a:t>
            </a:r>
            <a:r>
              <a:rPr lang="ru-RU" sz="1400" dirty="0" err="1" smtClean="0">
                <a:solidFill>
                  <a:srgbClr val="00B0F0"/>
                </a:solidFill>
                <a:latin typeface="Times New Roman" panose="02020603050405020304" pitchFamily="18" charset="0"/>
                <a:cs typeface="Times New Roman" panose="02020603050405020304" pitchFamily="18" charset="0"/>
              </a:rPr>
              <a:t>Тамирис</a:t>
            </a:r>
            <a:endParaRPr lang="ru-RU" sz="1400" dirty="0">
              <a:solidFill>
                <a:srgbClr val="00B0F0"/>
              </a:solidFill>
              <a:latin typeface="Times New Roman" panose="02020603050405020304" pitchFamily="18" charset="0"/>
              <a:cs typeface="Times New Roman" panose="02020603050405020304" pitchFamily="18" charset="0"/>
            </a:endParaRPr>
          </a:p>
          <a:p>
            <a:pPr algn="ctr"/>
            <a:r>
              <a:rPr lang="ru-RU" sz="1400" dirty="0">
                <a:solidFill>
                  <a:srgbClr val="00B0F0"/>
                </a:solidFill>
                <a:latin typeface="Times New Roman" panose="02020603050405020304" pitchFamily="18" charset="0"/>
                <a:cs typeface="Times New Roman" panose="02020603050405020304" pitchFamily="18" charset="0"/>
              </a:rPr>
              <a:t>2-курс, 41 топ</a:t>
            </a: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9592" y="620688"/>
            <a:ext cx="1724117" cy="21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873638" y="2814980"/>
            <a:ext cx="172411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Первых Артем</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3-топ</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9549" y="565529"/>
            <a:ext cx="1728192" cy="2198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391552" y="2871932"/>
            <a:ext cx="1800558" cy="523220"/>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Сапарбаев Алтынбек</a:t>
            </a:r>
          </a:p>
          <a:p>
            <a:pPr algn="ctr"/>
            <a:r>
              <a:rPr lang="kk-KZ" sz="1400" dirty="0" smtClean="0">
                <a:solidFill>
                  <a:srgbClr val="00B0F0"/>
                </a:solidFill>
                <a:latin typeface="Times New Roman" panose="02020603050405020304" pitchFamily="18" charset="0"/>
                <a:cs typeface="Times New Roman" panose="02020603050405020304" pitchFamily="18" charset="0"/>
              </a:rPr>
              <a:t>1-курс, 241 топ</a:t>
            </a:r>
            <a:endParaRPr lang="ru-RU" sz="1400" dirty="0">
              <a:solidFill>
                <a:srgbClr val="00B0F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84473" y="199525"/>
            <a:ext cx="2742417" cy="30777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anose="05000000000000000000" pitchFamily="2" charset="2"/>
              <a:buChar char="q"/>
            </a:pPr>
            <a:r>
              <a:rPr lang="kk-KZ" sz="1400" dirty="0" smtClean="0">
                <a:solidFill>
                  <a:srgbClr val="FF0000"/>
                </a:solidFill>
                <a:latin typeface="Times New Roman" panose="02020603050405020304" pitchFamily="18" charset="0"/>
                <a:cs typeface="Times New Roman" panose="02020603050405020304" pitchFamily="18" charset="0"/>
              </a:rPr>
              <a:t>БІЗДІҢ МАҚТАНЫШЫМЫЗ</a:t>
            </a:r>
            <a:endParaRPr lang="ru-RU" sz="1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32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664653"/>
            <a:ext cx="2899437" cy="202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914" y="188640"/>
            <a:ext cx="2017662" cy="23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18797"/>
            <a:ext cx="2032124"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1" y="517029"/>
            <a:ext cx="3883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36315">
            <a:off x="3492764" y="5009638"/>
            <a:ext cx="1374532" cy="141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53103">
            <a:off x="7257514" y="4958682"/>
            <a:ext cx="1260740" cy="155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889685">
            <a:off x="5380274" y="4997551"/>
            <a:ext cx="1364266" cy="154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2711574"/>
            <a:ext cx="2030847" cy="185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4914" y="2711574"/>
            <a:ext cx="2017662" cy="1945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114956"/>
            <a:ext cx="3380221"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marL="285750" indent="-285750">
              <a:buFont typeface="Wingdings" panose="05000000000000000000" pitchFamily="2" charset="2"/>
              <a:buChar char="q"/>
            </a:pPr>
            <a:r>
              <a:rPr lang="kk-KZ" dirty="0" smtClean="0">
                <a:solidFill>
                  <a:srgbClr val="FF0000"/>
                </a:solidFill>
                <a:latin typeface="Times New Roman" panose="02020603050405020304" pitchFamily="18" charset="0"/>
                <a:cs typeface="Times New Roman" panose="02020603050405020304" pitchFamily="18" charset="0"/>
              </a:rPr>
              <a:t>Қайрымдылық//Милосердие</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283645" y="2812286"/>
            <a:ext cx="4520603" cy="1477328"/>
          </a:xfrm>
          <a:prstGeom prst="rect">
            <a:avLst/>
          </a:prstGeom>
          <a:noFill/>
        </p:spPr>
        <p:txBody>
          <a:bodyPr wrap="square" rtlCol="0">
            <a:spAutoFit/>
          </a:bodyPr>
          <a:lstStyle/>
          <a:p>
            <a:r>
              <a:rPr lang="kk-KZ" dirty="0" smtClean="0">
                <a:solidFill>
                  <a:srgbClr val="00B0F0"/>
                </a:solidFill>
                <a:latin typeface="Times New Roman" panose="02020603050405020304" pitchFamily="18" charset="0"/>
                <a:cs typeface="Times New Roman" panose="02020603050405020304" pitchFamily="18" charset="0"/>
              </a:rPr>
              <a:t>       </a:t>
            </a:r>
            <a:r>
              <a:rPr lang="kk-KZ" b="1" dirty="0" smtClean="0">
                <a:solidFill>
                  <a:srgbClr val="FF0000"/>
                </a:solidFill>
                <a:latin typeface="Times New Roman" panose="02020603050405020304" pitchFamily="18" charset="0"/>
                <a:cs typeface="Times New Roman" panose="02020603050405020304" pitchFamily="18" charset="0"/>
              </a:rPr>
              <a:t>«Қайрымдылық – игіліктің бастауы»</a:t>
            </a:r>
          </a:p>
          <a:p>
            <a:pPr algn="ctr"/>
            <a:r>
              <a:rPr lang="kk-KZ" dirty="0" smtClean="0">
                <a:solidFill>
                  <a:srgbClr val="00B0F0"/>
                </a:solidFill>
                <a:latin typeface="Times New Roman" panose="02020603050405020304" pitchFamily="18" charset="0"/>
                <a:cs typeface="Times New Roman" panose="02020603050405020304" pitchFamily="18" charset="0"/>
              </a:rPr>
              <a:t>2 курс 41 топта қайрымдылық </a:t>
            </a:r>
          </a:p>
          <a:p>
            <a:pPr algn="ctr"/>
            <a:r>
              <a:rPr lang="kk-KZ" dirty="0" smtClean="0">
                <a:solidFill>
                  <a:srgbClr val="00B0F0"/>
                </a:solidFill>
                <a:latin typeface="Times New Roman" panose="02020603050405020304" pitchFamily="18" charset="0"/>
                <a:cs typeface="Times New Roman" panose="02020603050405020304" pitchFamily="18" charset="0"/>
              </a:rPr>
              <a:t>акциясы өтті. Акцияда колледждің </a:t>
            </a:r>
          </a:p>
          <a:p>
            <a:pPr algn="ctr"/>
            <a:r>
              <a:rPr lang="kk-KZ" dirty="0" smtClean="0">
                <a:solidFill>
                  <a:srgbClr val="00B0F0"/>
                </a:solidFill>
                <a:latin typeface="Times New Roman" panose="02020603050405020304" pitchFamily="18" charset="0"/>
                <a:cs typeface="Times New Roman" panose="02020603050405020304" pitchFamily="18" charset="0"/>
              </a:rPr>
              <a:t>жетім, жартылай жетім студенттеріне </a:t>
            </a:r>
          </a:p>
          <a:p>
            <a:pPr algn="ctr"/>
            <a:r>
              <a:rPr lang="kk-KZ" dirty="0" smtClean="0">
                <a:solidFill>
                  <a:srgbClr val="00B0F0"/>
                </a:solidFill>
                <a:latin typeface="Times New Roman" panose="02020603050405020304" pitchFamily="18" charset="0"/>
                <a:cs typeface="Times New Roman" panose="02020603050405020304" pitchFamily="18" charset="0"/>
              </a:rPr>
              <a:t>дәптер, қаламсап сыйлады.</a:t>
            </a:r>
            <a:endParaRPr lang="ru-RU"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0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681837"/>
            <a:ext cx="2383220" cy="209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36759"/>
            <a:ext cx="5184576" cy="261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9" y="2924944"/>
            <a:ext cx="8496944" cy="3539430"/>
          </a:xfrm>
          <a:prstGeom prst="rect">
            <a:avLst/>
          </a:prstGeom>
          <a:noFill/>
        </p:spPr>
        <p:txBody>
          <a:bodyPr wrap="square" rtlCol="0">
            <a:spAutoFit/>
          </a:bodyPr>
          <a:lstStyle/>
          <a:p>
            <a:pPr algn="just"/>
            <a:r>
              <a:rPr lang="kk-KZ" sz="1400" dirty="0" smtClean="0">
                <a:solidFill>
                  <a:srgbClr val="00B0F0"/>
                </a:solidFill>
                <a:latin typeface="Times New Roman" panose="02020603050405020304" pitchFamily="18" charset="0"/>
                <a:cs typeface="Times New Roman" panose="02020603050405020304" pitchFamily="18" charset="0"/>
              </a:rPr>
              <a:t>     2018-2019 оқу жылындағы «Ғылым мен білімге ұмтылған жастар – келешегіміздің кемелі!» атты </a:t>
            </a:r>
            <a:endParaRPr lang="ru-RU" sz="1400" dirty="0" smtClean="0">
              <a:solidFill>
                <a:srgbClr val="00B0F0"/>
              </a:solidFill>
              <a:latin typeface="Times New Roman" panose="02020603050405020304" pitchFamily="18" charset="0"/>
              <a:cs typeface="Times New Roman" panose="02020603050405020304" pitchFamily="18" charset="0"/>
            </a:endParaRPr>
          </a:p>
          <a:p>
            <a:pPr algn="just"/>
            <a:r>
              <a:rPr lang="kk-KZ" sz="1400" dirty="0" smtClean="0">
                <a:solidFill>
                  <a:srgbClr val="00B0F0"/>
                </a:solidFill>
                <a:latin typeface="Times New Roman" panose="02020603050405020304" pitchFamily="18" charset="0"/>
                <a:cs typeface="Times New Roman" panose="02020603050405020304" pitchFamily="18" charset="0"/>
              </a:rPr>
              <a:t>Ү аймақтық  ғылыми –тәжірбиелік конференциясы 18 секция бойынша өткізілді, оған колледжімізден 11 студент  қатысып 2 студент жүлделі орынға ие болып, 9 студент алғыс хаттармен</a:t>
            </a:r>
          </a:p>
          <a:p>
            <a:pPr algn="just"/>
            <a:r>
              <a:rPr lang="kk-KZ" sz="1400" dirty="0">
                <a:solidFill>
                  <a:srgbClr val="00B0F0"/>
                </a:solidFill>
                <a:latin typeface="Times New Roman" panose="02020603050405020304" pitchFamily="18" charset="0"/>
                <a:cs typeface="Times New Roman" panose="02020603050405020304" pitchFamily="18" charset="0"/>
              </a:rPr>
              <a:t>м</a:t>
            </a:r>
            <a:r>
              <a:rPr lang="kk-KZ" sz="1400" dirty="0" smtClean="0">
                <a:solidFill>
                  <a:srgbClr val="00B0F0"/>
                </a:solidFill>
                <a:latin typeface="Times New Roman" panose="02020603050405020304" pitchFamily="18" charset="0"/>
                <a:cs typeface="Times New Roman" panose="02020603050405020304" pitchFamily="18" charset="0"/>
              </a:rPr>
              <a:t>арапатталды. Орын алған студенттерді атап айтатын болсақ, олар:</a:t>
            </a:r>
          </a:p>
          <a:p>
            <a:pPr algn="just"/>
            <a:r>
              <a:rPr lang="kk-KZ" sz="1400" dirty="0" smtClean="0">
                <a:solidFill>
                  <a:srgbClr val="FF0000"/>
                </a:solidFill>
                <a:latin typeface="Times New Roman" panose="02020603050405020304" pitchFamily="18" charset="0"/>
                <a:cs typeface="Times New Roman" panose="02020603050405020304" pitchFamily="18" charset="0"/>
              </a:rPr>
              <a:t>            -ІІ орын  Б.Алланиязова тақырыбы «Толық емес отбасындағы жасөспірімдердің психологиясы» жетекшісі А.К.Сейтова.</a:t>
            </a:r>
          </a:p>
          <a:p>
            <a:pPr algn="just"/>
            <a:r>
              <a:rPr lang="kk-KZ" sz="1400" dirty="0" smtClean="0">
                <a:solidFill>
                  <a:srgbClr val="FF0000"/>
                </a:solidFill>
                <a:latin typeface="Times New Roman" panose="02020603050405020304" pitchFamily="18" charset="0"/>
                <a:cs typeface="Times New Roman" panose="02020603050405020304" pitchFamily="18" charset="0"/>
              </a:rPr>
              <a:t>           ІІІ-орын Т.Қаймолда тақырыбы «Гинетикалық түрлендірілген ағзалардың пайдасы мен зияны» жетекшісі Ж.Қ.Илясова.</a:t>
            </a:r>
          </a:p>
          <a:p>
            <a:pPr algn="just"/>
            <a:r>
              <a:rPr lang="kk-KZ" sz="1400" dirty="0" smtClean="0">
                <a:solidFill>
                  <a:srgbClr val="00B0F0"/>
                </a:solidFill>
                <a:latin typeface="Times New Roman" panose="02020603050405020304" pitchFamily="18" charset="0"/>
                <a:cs typeface="Times New Roman" panose="02020603050405020304" pitchFamily="18" charset="0"/>
              </a:rPr>
              <a:t>     Алғыс хаттармен марапатталғандар қатарында, А.Қайырбеков тақырыбы «Малды азықтандыруда гинетикалық түрлендірілген ағзалардың пайдасы мен зияны» жетекшісі А.Умирзакова; «Пищевые красители и их тайны» тақырыбында Ф.Ауезова жетекшісі А.Ж.Есимова; «Балалар мен жасөспірімдер организімінің өсуі және дамуын зерттеу» Е.Сайлаубек жетекшісі Ж.Жумагулов; «Өмір-тәтті бүгін қолын жеткенде, удайы ащы – ертен тастап кеткенде» тақырыбында Д.Сұраншы жетекшісі А.К.Сеитова; «Өлкетану» тақырыбында  Ұ.Алтынбекова жетекшісі А.Т.Интина; «Қазақтың ою-өрнегі дәнекерлеу ісінде» тақырыбында А.Сапарбаев жетекшісі А.А. Камиева; «Табиғатты уран, пайдасы мен зияны» тақырыбында А.Гулимов жетекшісі  Б.Н.Кабиева; «Мен – өзімді өз еркіммен улаймын» тақырыбында С.Есмұрат жетекшісі А.Б.Мукашева.</a:t>
            </a:r>
          </a:p>
        </p:txBody>
      </p:sp>
    </p:spTree>
    <p:extLst>
      <p:ext uri="{BB962C8B-B14F-4D97-AF65-F5344CB8AC3E}">
        <p14:creationId xmlns:p14="http://schemas.microsoft.com/office/powerpoint/2010/main" val="270114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0" y="836712"/>
            <a:ext cx="1299715" cy="221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80" y="836712"/>
            <a:ext cx="1465905" cy="2211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1541" y="776394"/>
            <a:ext cx="1424319" cy="22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68314" y="332656"/>
            <a:ext cx="4116896" cy="307777"/>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285750" indent="-285750">
              <a:buFont typeface="Wingdings" panose="05000000000000000000" pitchFamily="2" charset="2"/>
              <a:buChar char="q"/>
            </a:pPr>
            <a:r>
              <a:rPr lang="ru-RU" sz="1400" dirty="0">
                <a:solidFill>
                  <a:srgbClr val="FF0000"/>
                </a:solidFill>
                <a:latin typeface="Times New Roman" panose="02020603050405020304" pitchFamily="18" charset="0"/>
                <a:cs typeface="Times New Roman" panose="02020603050405020304" pitchFamily="18" charset="0"/>
              </a:rPr>
              <a:t>КОЛЛЕДЖ ТЫНЫСЫ – БАСПАСӨЗ БЕТІНДЕ</a:t>
            </a:r>
          </a:p>
        </p:txBody>
      </p:sp>
      <p:sp>
        <p:nvSpPr>
          <p:cNvPr id="3" name="TextBox 2"/>
          <p:cNvSpPr txBox="1"/>
          <p:nvPr/>
        </p:nvSpPr>
        <p:spPr>
          <a:xfrm>
            <a:off x="307080" y="3323017"/>
            <a:ext cx="4881914" cy="2031325"/>
          </a:xfrm>
          <a:prstGeom prst="rect">
            <a:avLst/>
          </a:prstGeom>
          <a:noFill/>
        </p:spPr>
        <p:txBody>
          <a:bodyPr wrap="none" rtlCol="0">
            <a:spAutoFit/>
          </a:bodyPr>
          <a:lstStyle/>
          <a:p>
            <a:pPr algn="ctr"/>
            <a:r>
              <a:rPr lang="kk-KZ" sz="1400" dirty="0" smtClean="0">
                <a:solidFill>
                  <a:srgbClr val="00B0F0"/>
                </a:solidFill>
                <a:latin typeface="Times New Roman" panose="02020603050405020304" pitchFamily="18" charset="0"/>
                <a:cs typeface="Times New Roman" panose="02020603050405020304" pitchFamily="18" charset="0"/>
              </a:rPr>
              <a:t>     Мұра.</a:t>
            </a:r>
            <a:r>
              <a:rPr lang="en-US" sz="1400" dirty="0" smtClean="0">
                <a:solidFill>
                  <a:srgbClr val="00B0F0"/>
                </a:solidFill>
                <a:latin typeface="Times New Roman" panose="02020603050405020304" pitchFamily="18" charset="0"/>
                <a:cs typeface="Times New Roman" panose="02020603050405020304" pitchFamily="18" charset="0"/>
              </a:rPr>
              <a:t>KZ</a:t>
            </a:r>
            <a:r>
              <a:rPr lang="kk-KZ" sz="1400" dirty="0" smtClean="0">
                <a:solidFill>
                  <a:srgbClr val="00B0F0"/>
                </a:solidFill>
                <a:latin typeface="Times New Roman" panose="02020603050405020304" pitchFamily="18" charset="0"/>
                <a:cs typeface="Times New Roman" panose="02020603050405020304" pitchFamily="18" charset="0"/>
              </a:rPr>
              <a:t>.//Наследие Казахстана.  №12 (03) 2018. </a:t>
            </a:r>
          </a:p>
          <a:p>
            <a:pPr algn="ctr"/>
            <a:r>
              <a:rPr lang="kk-KZ" sz="1400" dirty="0" smtClean="0">
                <a:solidFill>
                  <a:srgbClr val="00B0F0"/>
                </a:solidFill>
                <a:latin typeface="Times New Roman" panose="02020603050405020304" pitchFamily="18" charset="0"/>
                <a:cs typeface="Times New Roman" panose="02020603050405020304" pitchFamily="18" charset="0"/>
              </a:rPr>
              <a:t>Республикалық ақпараттық-танымдық  журнал.</a:t>
            </a:r>
          </a:p>
          <a:p>
            <a:pPr algn="ctr"/>
            <a:r>
              <a:rPr lang="kk-KZ" sz="1400" dirty="0" smtClean="0">
                <a:solidFill>
                  <a:srgbClr val="00B0F0"/>
                </a:solidFill>
                <a:latin typeface="Times New Roman" panose="02020603050405020304" pitchFamily="18" charset="0"/>
                <a:cs typeface="Times New Roman" panose="02020603050405020304" pitchFamily="18" charset="0"/>
              </a:rPr>
              <a:t> Журналдың осы санында «Жамбыл  Ауданына 90 жыл»</a:t>
            </a:r>
          </a:p>
          <a:p>
            <a:pPr algn="ctr"/>
            <a:r>
              <a:rPr lang="kk-KZ" sz="1400" dirty="0" smtClean="0">
                <a:solidFill>
                  <a:srgbClr val="00B0F0"/>
                </a:solidFill>
                <a:latin typeface="Times New Roman" panose="02020603050405020304" pitchFamily="18" charset="0"/>
                <a:cs typeface="Times New Roman" panose="02020603050405020304" pitchFamily="18" charset="0"/>
              </a:rPr>
              <a:t> атты мерейтойлық нөмірі  ауданның қазіргі</a:t>
            </a:r>
          </a:p>
          <a:p>
            <a:pPr algn="ctr"/>
            <a:r>
              <a:rPr lang="kk-KZ" sz="1400" dirty="0" smtClean="0">
                <a:solidFill>
                  <a:srgbClr val="00B0F0"/>
                </a:solidFill>
                <a:latin typeface="Times New Roman" panose="02020603050405020304" pitchFamily="18" charset="0"/>
                <a:cs typeface="Times New Roman" panose="02020603050405020304" pitchFamily="18" charset="0"/>
              </a:rPr>
              <a:t>тыныс-тіршілігі, экономикалық және әлеуметтік қыры,</a:t>
            </a:r>
          </a:p>
          <a:p>
            <a:pPr algn="ctr"/>
            <a:r>
              <a:rPr lang="kk-KZ" sz="1400" dirty="0" smtClean="0">
                <a:solidFill>
                  <a:srgbClr val="00B0F0"/>
                </a:solidFill>
                <a:latin typeface="Times New Roman" panose="02020603050405020304" pitchFamily="18" charset="0"/>
                <a:cs typeface="Times New Roman" panose="02020603050405020304" pitchFamily="18" charset="0"/>
              </a:rPr>
              <a:t> білім мен мәдениет, ауыл шаруашылық салалары барынша </a:t>
            </a:r>
          </a:p>
          <a:p>
            <a:pPr algn="ctr"/>
            <a:r>
              <a:rPr lang="kk-KZ" sz="1400" dirty="0" smtClean="0">
                <a:solidFill>
                  <a:srgbClr val="00B0F0"/>
                </a:solidFill>
                <a:latin typeface="Times New Roman" panose="02020603050405020304" pitchFamily="18" charset="0"/>
                <a:cs typeface="Times New Roman" panose="02020603050405020304" pitchFamily="18" charset="0"/>
              </a:rPr>
              <a:t>көрсетілді. Осы санның 52-53 беттері біздің </a:t>
            </a:r>
          </a:p>
          <a:p>
            <a:pPr algn="ctr"/>
            <a:r>
              <a:rPr lang="kk-KZ" sz="1400" dirty="0" smtClean="0">
                <a:solidFill>
                  <a:srgbClr val="00B0F0"/>
                </a:solidFill>
                <a:latin typeface="Times New Roman" panose="02020603050405020304" pitchFamily="18" charset="0"/>
                <a:cs typeface="Times New Roman" panose="02020603050405020304" pitchFamily="18" charset="0"/>
              </a:rPr>
              <a:t>Жамбыл атындағы Ұзынағаш кәсіптік</a:t>
            </a:r>
          </a:p>
          <a:p>
            <a:pPr algn="ctr"/>
            <a:r>
              <a:rPr lang="kk-KZ" sz="1400" dirty="0">
                <a:solidFill>
                  <a:srgbClr val="00B0F0"/>
                </a:solidFill>
                <a:latin typeface="Times New Roman" panose="02020603050405020304" pitchFamily="18" charset="0"/>
                <a:cs typeface="Times New Roman" panose="02020603050405020304" pitchFamily="18" charset="0"/>
              </a:rPr>
              <a:t>к</a:t>
            </a:r>
            <a:r>
              <a:rPr lang="kk-KZ" sz="1400" dirty="0" smtClean="0">
                <a:solidFill>
                  <a:srgbClr val="00B0F0"/>
                </a:solidFill>
                <a:latin typeface="Times New Roman" panose="02020603050405020304" pitchFamily="18" charset="0"/>
                <a:cs typeface="Times New Roman" panose="02020603050405020304" pitchFamily="18" charset="0"/>
              </a:rPr>
              <a:t>олледж ұжымына арналады.</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749" y="288555"/>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188994" y="776393"/>
            <a:ext cx="3631478" cy="315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20042" y="4100348"/>
            <a:ext cx="3799738" cy="1169551"/>
          </a:xfrm>
          <a:prstGeom prst="rect">
            <a:avLst/>
          </a:prstGeom>
          <a:noFill/>
        </p:spPr>
        <p:txBody>
          <a:bodyPr wrap="square" rtlCol="0">
            <a:spAutoFit/>
          </a:bodyPr>
          <a:lstStyle/>
          <a:p>
            <a:pPr algn="ctr"/>
            <a:r>
              <a:rPr lang="ru-RU" sz="1400" dirty="0" smtClean="0">
                <a:solidFill>
                  <a:srgbClr val="00B0F0"/>
                </a:solidFill>
                <a:latin typeface="Times New Roman" panose="02020603050405020304" pitchFamily="18" charset="0"/>
                <a:cs typeface="Times New Roman" panose="02020603050405020304" pitchFamily="18" charset="0"/>
              </a:rPr>
              <a:t>24 </a:t>
            </a:r>
            <a:r>
              <a:rPr lang="kk-KZ" sz="1400" dirty="0" smtClean="0">
                <a:solidFill>
                  <a:srgbClr val="00B0F0"/>
                </a:solidFill>
                <a:latin typeface="Times New Roman" panose="02020603050405020304" pitchFamily="18" charset="0"/>
                <a:cs typeface="Times New Roman" panose="02020603050405020304" pitchFamily="18" charset="0"/>
              </a:rPr>
              <a:t>қантар 2019 жылы Алматы облысы Жамбыл ауданы Ұзынағаш Әділет басқармасының өкілі Жамбыл атындағы Ұзынағаш кәсіптік колледжінің ұжымымен кездесу өткізіп, көптеген сұрақтарға жауап берді. </a:t>
            </a:r>
            <a:endParaRPr lang="ru-RU" sz="1400" dirty="0">
              <a:solidFill>
                <a:srgbClr val="00B0F0"/>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6991" y="5445224"/>
            <a:ext cx="19319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79901" y="5421222"/>
            <a:ext cx="19319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2240" y="5340227"/>
            <a:ext cx="193198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06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579563" cy="92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83568" y="1628800"/>
            <a:ext cx="7920880" cy="3785652"/>
          </a:xfrm>
          <a:prstGeom prst="rect">
            <a:avLst/>
          </a:prstGeom>
        </p:spPr>
        <p:txBody>
          <a:bodyPr wrap="square">
            <a:spAutoFit/>
          </a:bodyPr>
          <a:lstStyle/>
          <a:p>
            <a:pPr algn="just"/>
            <a:r>
              <a:rPr lang="ru-RU" sz="1200" dirty="0">
                <a:solidFill>
                  <a:srgbClr val="00B0F0"/>
                </a:solidFill>
                <a:latin typeface="Times New Roman" panose="02020603050405020304" pitchFamily="18" charset="0"/>
                <a:cs typeface="Times New Roman" panose="02020603050405020304" pitchFamily="18" charset="0"/>
              </a:rPr>
              <a:t> </a:t>
            </a:r>
            <a:r>
              <a:rPr lang="ru-RU" sz="1200" dirty="0" smtClean="0">
                <a:solidFill>
                  <a:srgbClr val="00B0F0"/>
                </a:solidFill>
                <a:latin typeface="Times New Roman" panose="02020603050405020304" pitchFamily="18" charset="0"/>
                <a:cs typeface="Times New Roman" panose="02020603050405020304" pitchFamily="18" charset="0"/>
              </a:rPr>
              <a:t>       В </a:t>
            </a:r>
            <a:r>
              <a:rPr lang="ru-RU" sz="1200" dirty="0">
                <a:solidFill>
                  <a:srgbClr val="00B0F0"/>
                </a:solidFill>
                <a:latin typeface="Times New Roman" panose="02020603050405020304" pitchFamily="18" charset="0"/>
                <a:cs typeface="Times New Roman" panose="02020603050405020304" pitchFamily="18" charset="0"/>
              </a:rPr>
              <a:t>наш век атома и электроники порой высказываются мнения, что книгу вытесняет компьютер. И я как читатель с этим не согласна, книга есть и будет  лучшим другом человека во все времена. Есть книги, которые были способные изменить ход истории человечества, если в средние века книга «Молот ведьм» спровоцировало «охоту на ведьм» и унесла бесчисленное количество жизни ни в чем не повинных женщин, то книга Герберта Уэллса «Война миров» первой в литературе открыл тему вторжения из космоса. А в моей жизни книга, которую я не забуду никогда, увлекла меня в мир литературы, я прочитала </a:t>
            </a:r>
            <a:r>
              <a:rPr lang="ru-RU" sz="1200" dirty="0" smtClean="0">
                <a:solidFill>
                  <a:srgbClr val="00B0F0"/>
                </a:solidFill>
                <a:latin typeface="Times New Roman" panose="02020603050405020304" pitchFamily="18" charset="0"/>
                <a:cs typeface="Times New Roman" panose="02020603050405020304" pitchFamily="18" charset="0"/>
              </a:rPr>
              <a:t>ее на </a:t>
            </a:r>
            <a:r>
              <a:rPr lang="ru-RU" sz="1200" dirty="0">
                <a:solidFill>
                  <a:srgbClr val="00B0F0"/>
                </a:solidFill>
                <a:latin typeface="Times New Roman" panose="02020603050405020304" pitchFamily="18" charset="0"/>
                <a:cs typeface="Times New Roman" panose="02020603050405020304" pitchFamily="18" charset="0"/>
              </a:rPr>
              <a:t>одном дыханий от корки до корки,  она заставила влюбиться в себя, познать мир чтения, вдыхать аромат типографической краски и почувствовать себя счастливым читателем, это роман французского писателя Жюля Верна «Дети Капитана Гранта». Писатель, который изобрел подводную лодку, заставил двигаться целый остров и чуть не сдвинул земную ось.</a:t>
            </a:r>
          </a:p>
          <a:p>
            <a:pPr algn="just"/>
            <a:r>
              <a:rPr lang="ru-RU" sz="1200" dirty="0" smtClean="0">
                <a:solidFill>
                  <a:srgbClr val="00B0F0"/>
                </a:solidFill>
                <a:latin typeface="Times New Roman" panose="02020603050405020304" pitchFamily="18" charset="0"/>
                <a:cs typeface="Times New Roman" panose="02020603050405020304" pitchFamily="18" charset="0"/>
              </a:rPr>
              <a:t>      Книга </a:t>
            </a:r>
            <a:r>
              <a:rPr lang="ru-RU" sz="1200" dirty="0">
                <a:solidFill>
                  <a:srgbClr val="00B0F0"/>
                </a:solidFill>
                <a:latin typeface="Times New Roman" panose="02020603050405020304" pitchFamily="18" charset="0"/>
                <a:cs typeface="Times New Roman" panose="02020603050405020304" pitchFamily="18" charset="0"/>
              </a:rPr>
              <a:t>«Дети Капитана Гранта» незабываемое приключение по тридцать седьмой параллели в которой встречается тайна, романтика и прежде всего огромный массив информации. Все сведения которые приводятся в книге не загружают читателя, порой в некоторых книгах перелистываешь несколько страниц, опускаешь описание тех или иных событий, но не в этом случае. Кто еще не открывал эту книгу, можно пожалеть, как много он потерял на свете. В этой книге есть все, радость, благородство, красота, предательство, обман  и самое важное огромный пласт знаний о нашей планете. Сюжет книги завораживает, увлекает и хочется поскорее пройти всю тридцать седьмую параллель. История кругосветного путешествия начинается у берегов Шотландии. Герои произведения каждый по-своему уникален, они добры, отважны и честны, будь то лорд </a:t>
            </a:r>
            <a:r>
              <a:rPr lang="ru-RU" sz="1200" dirty="0" err="1">
                <a:solidFill>
                  <a:srgbClr val="00B0F0"/>
                </a:solidFill>
                <a:latin typeface="Times New Roman" panose="02020603050405020304" pitchFamily="18" charset="0"/>
                <a:cs typeface="Times New Roman" panose="02020603050405020304" pitchFamily="18" charset="0"/>
              </a:rPr>
              <a:t>Гленарван</a:t>
            </a:r>
            <a:r>
              <a:rPr lang="ru-RU" sz="1200" dirty="0">
                <a:solidFill>
                  <a:srgbClr val="00B0F0"/>
                </a:solidFill>
                <a:latin typeface="Times New Roman" panose="02020603050405020304" pitchFamily="18" charset="0"/>
                <a:cs typeface="Times New Roman" panose="02020603050405020304" pitchFamily="18" charset="0"/>
              </a:rPr>
              <a:t>, капитан Джон </a:t>
            </a:r>
            <a:r>
              <a:rPr lang="ru-RU" sz="1200" dirty="0" err="1">
                <a:solidFill>
                  <a:srgbClr val="00B0F0"/>
                </a:solidFill>
                <a:latin typeface="Times New Roman" panose="02020603050405020304" pitchFamily="18" charset="0"/>
                <a:cs typeface="Times New Roman" panose="02020603050405020304" pitchFamily="18" charset="0"/>
              </a:rPr>
              <a:t>Манглс</a:t>
            </a:r>
            <a:r>
              <a:rPr lang="ru-RU" sz="1200" dirty="0">
                <a:solidFill>
                  <a:srgbClr val="00B0F0"/>
                </a:solidFill>
                <a:latin typeface="Times New Roman" panose="02020603050405020304" pitchFamily="18" charset="0"/>
                <a:cs typeface="Times New Roman" panose="02020603050405020304" pitchFamily="18" charset="0"/>
              </a:rPr>
              <a:t> или майор Мак-</a:t>
            </a:r>
            <a:r>
              <a:rPr lang="ru-RU" sz="1200" dirty="0" err="1">
                <a:solidFill>
                  <a:srgbClr val="00B0F0"/>
                </a:solidFill>
                <a:latin typeface="Times New Roman" panose="02020603050405020304" pitchFamily="18" charset="0"/>
                <a:cs typeface="Times New Roman" panose="02020603050405020304" pitchFamily="18" charset="0"/>
              </a:rPr>
              <a:t>Наббс</a:t>
            </a:r>
            <a:r>
              <a:rPr lang="ru-RU" sz="1200" dirty="0">
                <a:solidFill>
                  <a:srgbClr val="00B0F0"/>
                </a:solidFill>
                <a:latin typeface="Times New Roman" panose="02020603050405020304" pitchFamily="18" charset="0"/>
                <a:cs typeface="Times New Roman" panose="02020603050405020304" pitchFamily="18" charset="0"/>
              </a:rPr>
              <a:t>. Они умеют ценить настоящую дружбу. Беря в руки книгу ни на минуту не задумываешься,  правда это или вымысел, такое ощущение, что герои книги идут рядом с нами, путешествуя бок о бок с нами  как в кинотеатре 3Д или в научно-познавательной программе «</a:t>
            </a:r>
            <a:r>
              <a:rPr lang="ru-RU" sz="1200" dirty="0" err="1">
                <a:solidFill>
                  <a:srgbClr val="00B0F0"/>
                </a:solidFill>
                <a:latin typeface="Times New Roman" panose="02020603050405020304" pitchFamily="18" charset="0"/>
                <a:cs typeface="Times New Roman" panose="02020603050405020304" pitchFamily="18" charset="0"/>
              </a:rPr>
              <a:t>Дискавери</a:t>
            </a:r>
            <a:r>
              <a:rPr lang="ru-RU" sz="1200" dirty="0">
                <a:solidFill>
                  <a:srgbClr val="00B0F0"/>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2747360" y="356165"/>
            <a:ext cx="3082960"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dirty="0">
                <a:solidFill>
                  <a:srgbClr val="FF0000"/>
                </a:solidFill>
                <a:latin typeface="Times New Roman" panose="02020603050405020304" pitchFamily="18" charset="0"/>
                <a:cs typeface="Times New Roman" panose="02020603050405020304" pitchFamily="18" charset="0"/>
              </a:rPr>
              <a:t>«Книга, которую я не забуду»</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 y="5589241"/>
            <a:ext cx="9139732" cy="136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288840" y="629980"/>
            <a:ext cx="4572000" cy="1107996"/>
          </a:xfrm>
          <a:prstGeom prst="rect">
            <a:avLst/>
          </a:prstGeom>
        </p:spPr>
        <p:txBody>
          <a:bodyPr>
            <a:spAutoFit/>
          </a:bodyPr>
          <a:lstStyle/>
          <a:p>
            <a:pPr algn="r"/>
            <a:r>
              <a:rPr lang="ru-RU" dirty="0"/>
              <a:t>	</a:t>
            </a:r>
            <a:r>
              <a:rPr lang="ru-RU" sz="1200" dirty="0">
                <a:solidFill>
                  <a:srgbClr val="92D050"/>
                </a:solidFill>
                <a:latin typeface="Times New Roman" panose="02020603050405020304" pitchFamily="18" charset="0"/>
                <a:cs typeface="Times New Roman" panose="02020603050405020304" pitchFamily="18" charset="0"/>
              </a:rPr>
              <a:t>Книги – корабли мысли, </a:t>
            </a:r>
            <a:r>
              <a:rPr lang="ru-RU" sz="1200" dirty="0" smtClean="0">
                <a:solidFill>
                  <a:srgbClr val="92D050"/>
                </a:solidFill>
                <a:latin typeface="Times New Roman" panose="02020603050405020304" pitchFamily="18" charset="0"/>
                <a:cs typeface="Times New Roman" panose="02020603050405020304" pitchFamily="18" charset="0"/>
              </a:rPr>
              <a:t>странствующие</a:t>
            </a:r>
          </a:p>
          <a:p>
            <a:pPr algn="r"/>
            <a:r>
              <a:rPr lang="ru-RU" sz="1200" dirty="0" smtClean="0">
                <a:solidFill>
                  <a:srgbClr val="92D050"/>
                </a:solidFill>
                <a:latin typeface="Times New Roman" panose="02020603050405020304" pitchFamily="18" charset="0"/>
                <a:cs typeface="Times New Roman" panose="02020603050405020304" pitchFamily="18" charset="0"/>
              </a:rPr>
              <a:t> </a:t>
            </a:r>
            <a:r>
              <a:rPr lang="ru-RU" sz="1200" dirty="0">
                <a:solidFill>
                  <a:srgbClr val="92D050"/>
                </a:solidFill>
                <a:latin typeface="Times New Roman" panose="02020603050405020304" pitchFamily="18" charset="0"/>
                <a:cs typeface="Times New Roman" panose="02020603050405020304" pitchFamily="18" charset="0"/>
              </a:rPr>
              <a:t>по волнам времени и бережно </a:t>
            </a:r>
            <a:r>
              <a:rPr lang="ru-RU" sz="1200" dirty="0" smtClean="0">
                <a:solidFill>
                  <a:srgbClr val="92D050"/>
                </a:solidFill>
                <a:latin typeface="Times New Roman" panose="02020603050405020304" pitchFamily="18" charset="0"/>
                <a:cs typeface="Times New Roman" panose="02020603050405020304" pitchFamily="18" charset="0"/>
              </a:rPr>
              <a:t>несущие</a:t>
            </a:r>
          </a:p>
          <a:p>
            <a:pPr algn="r"/>
            <a:r>
              <a:rPr lang="ru-RU" sz="1200" dirty="0" smtClean="0">
                <a:solidFill>
                  <a:srgbClr val="92D050"/>
                </a:solidFill>
                <a:latin typeface="Times New Roman" panose="02020603050405020304" pitchFamily="18" charset="0"/>
                <a:cs typeface="Times New Roman" panose="02020603050405020304" pitchFamily="18" charset="0"/>
              </a:rPr>
              <a:t> </a:t>
            </a:r>
            <a:r>
              <a:rPr lang="ru-RU" sz="1200" dirty="0">
                <a:solidFill>
                  <a:srgbClr val="92D050"/>
                </a:solidFill>
                <a:latin typeface="Times New Roman" panose="02020603050405020304" pitchFamily="18" charset="0"/>
                <a:cs typeface="Times New Roman" panose="02020603050405020304" pitchFamily="18" charset="0"/>
              </a:rPr>
              <a:t>свой драгоценный груз </a:t>
            </a:r>
            <a:endParaRPr lang="ru-RU" sz="1200" dirty="0" smtClean="0">
              <a:solidFill>
                <a:srgbClr val="92D050"/>
              </a:solidFill>
              <a:latin typeface="Times New Roman" panose="02020603050405020304" pitchFamily="18" charset="0"/>
              <a:cs typeface="Times New Roman" panose="02020603050405020304" pitchFamily="18" charset="0"/>
            </a:endParaRPr>
          </a:p>
          <a:p>
            <a:pPr algn="r"/>
            <a:r>
              <a:rPr lang="ru-RU" sz="1200" dirty="0" smtClean="0">
                <a:solidFill>
                  <a:srgbClr val="92D050"/>
                </a:solidFill>
                <a:latin typeface="Times New Roman" panose="02020603050405020304" pitchFamily="18" charset="0"/>
                <a:cs typeface="Times New Roman" panose="02020603050405020304" pitchFamily="18" charset="0"/>
              </a:rPr>
              <a:t>от </a:t>
            </a:r>
            <a:r>
              <a:rPr lang="ru-RU" sz="1200" dirty="0">
                <a:solidFill>
                  <a:srgbClr val="92D050"/>
                </a:solidFill>
                <a:latin typeface="Times New Roman" panose="02020603050405020304" pitchFamily="18" charset="0"/>
                <a:cs typeface="Times New Roman" panose="02020603050405020304" pitchFamily="18" charset="0"/>
              </a:rPr>
              <a:t>поколения к </a:t>
            </a:r>
            <a:r>
              <a:rPr lang="ru-RU" sz="1200" dirty="0" smtClean="0">
                <a:solidFill>
                  <a:srgbClr val="92D050"/>
                </a:solidFill>
                <a:latin typeface="Times New Roman" panose="02020603050405020304" pitchFamily="18" charset="0"/>
                <a:cs typeface="Times New Roman" panose="02020603050405020304" pitchFamily="18" charset="0"/>
              </a:rPr>
              <a:t>поколению.</a:t>
            </a:r>
            <a:endParaRPr lang="ru-RU" sz="1200" dirty="0">
              <a:solidFill>
                <a:srgbClr val="92D050"/>
              </a:solidFill>
              <a:latin typeface="Times New Roman" panose="02020603050405020304" pitchFamily="18" charset="0"/>
              <a:cs typeface="Times New Roman" panose="02020603050405020304" pitchFamily="18" charset="0"/>
            </a:endParaRPr>
          </a:p>
          <a:p>
            <a:pPr algn="r"/>
            <a:r>
              <a:rPr lang="ru-RU" sz="1200" dirty="0" smtClean="0">
                <a:solidFill>
                  <a:srgbClr val="92D050"/>
                </a:solidFill>
                <a:latin typeface="Times New Roman" panose="02020603050405020304" pitchFamily="18" charset="0"/>
                <a:cs typeface="Times New Roman" panose="02020603050405020304" pitchFamily="18" charset="0"/>
              </a:rPr>
              <a:t>                                                                                                     </a:t>
            </a:r>
            <a:r>
              <a:rPr lang="ru-RU" sz="1200" dirty="0" err="1">
                <a:solidFill>
                  <a:srgbClr val="92D050"/>
                </a:solidFill>
                <a:latin typeface="Times New Roman" panose="02020603050405020304" pitchFamily="18" charset="0"/>
                <a:cs typeface="Times New Roman" panose="02020603050405020304" pitchFamily="18" charset="0"/>
              </a:rPr>
              <a:t>Ф.Бэкон</a:t>
            </a:r>
            <a:endParaRPr lang="ru-RU" sz="1200"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62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5529263"/>
            <a:ext cx="4560887"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06687" y="260648"/>
            <a:ext cx="7113785" cy="4893647"/>
          </a:xfrm>
          <a:prstGeom prst="rect">
            <a:avLst/>
          </a:prstGeom>
        </p:spPr>
        <p:txBody>
          <a:bodyPr wrap="square">
            <a:spAutoFit/>
          </a:bodyPr>
          <a:lstStyle/>
          <a:p>
            <a:pPr algn="just"/>
            <a:r>
              <a:rPr lang="ru-RU" sz="1200" dirty="0" smtClean="0">
                <a:solidFill>
                  <a:srgbClr val="00B0F0"/>
                </a:solidFill>
                <a:latin typeface="Times New Roman" panose="02020603050405020304" pitchFamily="18" charset="0"/>
                <a:cs typeface="Times New Roman" panose="02020603050405020304" pitchFamily="18" charset="0"/>
              </a:rPr>
              <a:t>          Изобретательность автора ни с чем не сравнима, чтобы дать поток информации читателю, он использует прием как спор главных героев Жака </a:t>
            </a:r>
            <a:r>
              <a:rPr lang="ru-RU" sz="1200" dirty="0" err="1" smtClean="0">
                <a:solidFill>
                  <a:srgbClr val="00B0F0"/>
                </a:solidFill>
                <a:latin typeface="Times New Roman" panose="02020603050405020304" pitchFamily="18" charset="0"/>
                <a:cs typeface="Times New Roman" panose="02020603050405020304" pitchFamily="18" charset="0"/>
              </a:rPr>
              <a:t>Паганеля</a:t>
            </a:r>
            <a:r>
              <a:rPr lang="ru-RU" sz="1200" dirty="0" smtClean="0">
                <a:solidFill>
                  <a:srgbClr val="00B0F0"/>
                </a:solidFill>
                <a:latin typeface="Times New Roman" panose="02020603050405020304" pitchFamily="18" charset="0"/>
                <a:cs typeface="Times New Roman" panose="02020603050405020304" pitchFamily="18" charset="0"/>
              </a:rPr>
              <a:t> и майора Мак-</a:t>
            </a:r>
            <a:r>
              <a:rPr lang="ru-RU" sz="1200" dirty="0" err="1" smtClean="0">
                <a:solidFill>
                  <a:srgbClr val="00B0F0"/>
                </a:solidFill>
                <a:latin typeface="Times New Roman" panose="02020603050405020304" pitchFamily="18" charset="0"/>
                <a:cs typeface="Times New Roman" panose="02020603050405020304" pitchFamily="18" charset="0"/>
              </a:rPr>
              <a:t>Наббс</a:t>
            </a:r>
            <a:r>
              <a:rPr lang="ru-RU" sz="1200" dirty="0" smtClean="0">
                <a:solidFill>
                  <a:srgbClr val="00B0F0"/>
                </a:solidFill>
                <a:latin typeface="Times New Roman" panose="02020603050405020304" pitchFamily="18" charset="0"/>
                <a:cs typeface="Times New Roman" panose="02020603050405020304" pitchFamily="18" charset="0"/>
              </a:rPr>
              <a:t>. По тем временам Австралию исследовали более пятидесяти ученых и автор не только просвещает читателя, а дает полную картину происходившего имена и  даты. Следует отметить за этими скупыми словами, стоит огромный титанический труд прежде всего самого писателя. География любимый конек Жюль Верна, рассказывая об Аргентинских пампах приводит дополнительно, что это находится не только на тридцать седьмой параллели, но и простирается от тридцать четвертого до сорокового градуса южной широты и само слово «пампа» оно означает «равнина, проросшая травой».  Хитрое переплетение сюжетов, обостряет ситуацию и дальше влечет читателя не давая покоя ни на минуту. Каждый раз читатель переворачивает страницу книги с интересом, а что будет дальше, как развернется сюжет и смогут ли герой книги выйти с достоинством из следующих ситуации и в этом немало заслуг Жака </a:t>
            </a:r>
            <a:r>
              <a:rPr lang="ru-RU" sz="1200" dirty="0" err="1" smtClean="0">
                <a:solidFill>
                  <a:srgbClr val="00B0F0"/>
                </a:solidFill>
                <a:latin typeface="Times New Roman" panose="02020603050405020304" pitchFamily="18" charset="0"/>
                <a:cs typeface="Times New Roman" panose="02020603050405020304" pitchFamily="18" charset="0"/>
              </a:rPr>
              <a:t>Паганеля</a:t>
            </a:r>
            <a:r>
              <a:rPr lang="ru-RU" sz="1200" dirty="0" smtClean="0">
                <a:solidFill>
                  <a:srgbClr val="00B0F0"/>
                </a:solidFill>
                <a:latin typeface="Times New Roman" panose="02020603050405020304" pitchFamily="18" charset="0"/>
                <a:cs typeface="Times New Roman" panose="02020603050405020304" pitchFamily="18" charset="0"/>
              </a:rPr>
              <a:t> который рассказал о географии больше, чем любой учебник по школьной программе. Эрудиция</a:t>
            </a:r>
            <a:r>
              <a:rPr lang="ru-RU" sz="1200" dirty="0">
                <a:solidFill>
                  <a:srgbClr val="00B0F0"/>
                </a:solidFill>
                <a:latin typeface="Times New Roman" panose="02020603050405020304" pitchFamily="18" charset="0"/>
                <a:cs typeface="Times New Roman" panose="02020603050405020304" pitchFamily="18" charset="0"/>
              </a:rPr>
              <a:t>, начитанность, отзывчивость, доброта, рассеянность – вот основные качества, которыми был наделен наш герой. Рассеянность Жака </a:t>
            </a:r>
            <a:r>
              <a:rPr lang="ru-RU" sz="1200" dirty="0" err="1">
                <a:solidFill>
                  <a:srgbClr val="00B0F0"/>
                </a:solidFill>
                <a:latin typeface="Times New Roman" panose="02020603050405020304" pitchFamily="18" charset="0"/>
                <a:cs typeface="Times New Roman" panose="02020603050405020304" pitchFamily="18" charset="0"/>
              </a:rPr>
              <a:t>Паганеля</a:t>
            </a:r>
            <a:r>
              <a:rPr lang="ru-RU" sz="1200" dirty="0">
                <a:solidFill>
                  <a:srgbClr val="00B0F0"/>
                </a:solidFill>
                <a:latin typeface="Times New Roman" panose="02020603050405020304" pitchFamily="18" charset="0"/>
                <a:cs typeface="Times New Roman" panose="02020603050405020304" pitchFamily="18" charset="0"/>
              </a:rPr>
              <a:t> не приносить вреда никому, по стечении обстоятельств только помогает, как произошло это в письме путаница с Новой Зеландией. То изящество и юмор, с которым преподносить автор этого героя, не ставит в один ряд с отрицательными героями, наоборот используя литературный прием, смог донести до читателя все достижения науки и техники в увлекательной форме. Жак </a:t>
            </a:r>
            <a:r>
              <a:rPr lang="ru-RU" sz="1200" dirty="0" err="1">
                <a:solidFill>
                  <a:srgbClr val="00B0F0"/>
                </a:solidFill>
                <a:latin typeface="Times New Roman" panose="02020603050405020304" pitchFamily="18" charset="0"/>
                <a:cs typeface="Times New Roman" panose="02020603050405020304" pitchFamily="18" charset="0"/>
              </a:rPr>
              <a:t>Паганель</a:t>
            </a:r>
            <a:r>
              <a:rPr lang="ru-RU" sz="1200" dirty="0">
                <a:solidFill>
                  <a:srgbClr val="00B0F0"/>
                </a:solidFill>
                <a:latin typeface="Times New Roman" panose="02020603050405020304" pitchFamily="18" charset="0"/>
                <a:cs typeface="Times New Roman" panose="02020603050405020304" pitchFamily="18" charset="0"/>
              </a:rPr>
              <a:t> ученый – энциклопедист, живая книга – энциклопедия.</a:t>
            </a:r>
          </a:p>
          <a:p>
            <a:pPr algn="just"/>
            <a:r>
              <a:rPr lang="ru-RU" sz="1200" dirty="0" smtClean="0">
                <a:solidFill>
                  <a:srgbClr val="00B0F0"/>
                </a:solidFill>
                <a:latin typeface="Times New Roman" panose="02020603050405020304" pitchFamily="18" charset="0"/>
                <a:cs typeface="Times New Roman" panose="02020603050405020304" pitchFamily="18" charset="0"/>
              </a:rPr>
              <a:t>          В </a:t>
            </a:r>
            <a:r>
              <a:rPr lang="ru-RU" sz="1200" dirty="0">
                <a:solidFill>
                  <a:srgbClr val="00B0F0"/>
                </a:solidFill>
                <a:latin typeface="Times New Roman" panose="02020603050405020304" pitchFamily="18" charset="0"/>
                <a:cs typeface="Times New Roman" panose="02020603050405020304" pitchFamily="18" charset="0"/>
              </a:rPr>
              <a:t>этой книге есть огромная нежная любовь между супругами и молодыми людьми Мери Грант и Джоном </a:t>
            </a:r>
            <a:r>
              <a:rPr lang="ru-RU" sz="1200" dirty="0" err="1">
                <a:solidFill>
                  <a:srgbClr val="00B0F0"/>
                </a:solidFill>
                <a:latin typeface="Times New Roman" panose="02020603050405020304" pitchFamily="18" charset="0"/>
                <a:cs typeface="Times New Roman" panose="02020603050405020304" pitchFamily="18" charset="0"/>
              </a:rPr>
              <a:t>Манглосом</a:t>
            </a:r>
            <a:r>
              <a:rPr lang="ru-RU" sz="1200" dirty="0">
                <a:solidFill>
                  <a:srgbClr val="00B0F0"/>
                </a:solidFill>
                <a:latin typeface="Times New Roman" panose="02020603050405020304" pitchFamily="18" charset="0"/>
                <a:cs typeface="Times New Roman" panose="02020603050405020304" pitchFamily="18" charset="0"/>
              </a:rPr>
              <a:t>. Любовь это зародилась с первой минуты которую они бережно пронесли через все испытания. Хотя герой открыто не признаются в любви друг к другу все это выражено в их благородных поступках, жестах и даже в нежном молчании перед лицом </a:t>
            </a:r>
            <a:r>
              <a:rPr lang="ru-RU" sz="1200" dirty="0" smtClean="0">
                <a:solidFill>
                  <a:srgbClr val="00B0F0"/>
                </a:solidFill>
                <a:latin typeface="Times New Roman" panose="02020603050405020304" pitchFamily="18" charset="0"/>
                <a:cs typeface="Times New Roman" panose="02020603050405020304" pitchFamily="18" charset="0"/>
              </a:rPr>
              <a:t>опасности. Прочитав </a:t>
            </a:r>
            <a:r>
              <a:rPr lang="ru-RU" sz="1200" dirty="0">
                <a:solidFill>
                  <a:srgbClr val="00B0F0"/>
                </a:solidFill>
                <a:latin typeface="Times New Roman" panose="02020603050405020304" pitchFamily="18" charset="0"/>
                <a:cs typeface="Times New Roman" panose="02020603050405020304" pitchFamily="18" charset="0"/>
              </a:rPr>
              <a:t>эту книгу, я познала, что наш мир огромен, интересен, необычаен. Уже прошло больше века как эта книга вышла в свет и оно долгие годы была как клуб путешественников не одному поколению людей. Хочу пожелать своим читателям никогда не останавливайтесь на достигнутом, идите вперед, мечтайте, дерзайте и будьте отважными на своем пути к миру </a:t>
            </a:r>
            <a:r>
              <a:rPr lang="ru-RU" sz="1200" dirty="0" smtClean="0">
                <a:solidFill>
                  <a:srgbClr val="00B0F0"/>
                </a:solidFill>
                <a:latin typeface="Times New Roman" panose="02020603050405020304" pitchFamily="18" charset="0"/>
                <a:cs typeface="Times New Roman" panose="02020603050405020304" pitchFamily="18" charset="0"/>
              </a:rPr>
              <a:t>приключении.</a:t>
            </a:r>
            <a:endParaRPr lang="ru-RU" sz="1200" dirty="0">
              <a:solidFill>
                <a:srgbClr val="00B0F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4795" y="5154295"/>
            <a:ext cx="4138441" cy="276999"/>
          </a:xfrm>
          <a:prstGeom prst="rect">
            <a:avLst/>
          </a:prstGeom>
          <a:noFill/>
        </p:spPr>
        <p:txBody>
          <a:bodyPr wrap="none" rtlCol="0">
            <a:spAutoFit/>
          </a:bodyPr>
          <a:lstStyle/>
          <a:p>
            <a:r>
              <a:rPr lang="ru-RU" sz="1200" i="1" dirty="0" smtClean="0">
                <a:solidFill>
                  <a:srgbClr val="00B0F0"/>
                </a:solidFill>
                <a:latin typeface="Times New Roman" panose="02020603050405020304" pitchFamily="18" charset="0"/>
                <a:cs typeface="Times New Roman" panose="02020603050405020304" pitchFamily="18" charset="0"/>
              </a:rPr>
              <a:t>С добрыми пожеланиями к своим читателям библиотекарь.</a:t>
            </a:r>
            <a:endParaRPr lang="ru-RU" sz="1200" i="1" dirty="0">
              <a:solidFill>
                <a:srgbClr val="00B0F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rot="10800000" flipV="1">
            <a:off x="292032" y="5685799"/>
            <a:ext cx="283980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200" dirty="0">
                <a:latin typeface="Times New Roman" panose="02020603050405020304" pitchFamily="18" charset="0"/>
                <a:cs typeface="Times New Roman" panose="02020603050405020304" pitchFamily="18" charset="0"/>
              </a:rPr>
              <a:t> Директор-бас редактор</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Алтаев </a:t>
            </a:r>
            <a:r>
              <a:rPr lang="ru-RU" sz="1200" dirty="0">
                <a:latin typeface="Times New Roman" panose="02020603050405020304" pitchFamily="18" charset="0"/>
                <a:cs typeface="Times New Roman" panose="02020603050405020304" pitchFamily="18" charset="0"/>
              </a:rPr>
              <a:t>Б.Б.</a:t>
            </a:r>
            <a:br>
              <a:rPr lang="ru-RU" sz="1200" dirty="0">
                <a:latin typeface="Times New Roman" panose="02020603050405020304" pitchFamily="18" charset="0"/>
                <a:cs typeface="Times New Roman" panose="02020603050405020304" pitchFamily="18" charset="0"/>
              </a:rPr>
            </a:br>
            <a:r>
              <a:rPr lang="ru-RU" sz="1200" dirty="0" err="1">
                <a:latin typeface="Times New Roman" panose="02020603050405020304" pitchFamily="18" charset="0"/>
                <a:cs typeface="Times New Roman" panose="02020603050405020304" pitchFamily="18" charset="0"/>
              </a:rPr>
              <a:t>Мекен-жайымыз</a:t>
            </a:r>
            <a:r>
              <a:rPr lang="ru-RU" sz="1200" dirty="0">
                <a:latin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cs typeface="Times New Roman" panose="02020603050405020304" pitchFamily="18" charset="0"/>
              </a:rPr>
            </a:br>
            <a:r>
              <a:rPr lang="ru-RU" sz="1200" dirty="0">
                <a:latin typeface="Times New Roman" panose="02020603050405020304" pitchFamily="18" charset="0"/>
                <a:cs typeface="Times New Roman" panose="02020603050405020304" pitchFamily="18" charset="0"/>
              </a:rPr>
              <a:t>040600. </a:t>
            </a:r>
            <a:r>
              <a:rPr lang="ru-RU" sz="1200" dirty="0" err="1">
                <a:latin typeface="Times New Roman" panose="02020603050405020304" pitchFamily="18" charset="0"/>
                <a:cs typeface="Times New Roman" panose="02020603050405020304" pitchFamily="18" charset="0"/>
              </a:rPr>
              <a:t>Ұзынағаш</a:t>
            </a:r>
            <a:r>
              <a:rPr lang="ru-RU" sz="1200" dirty="0">
                <a:latin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cs typeface="Times New Roman" panose="02020603050405020304" pitchFamily="18" charset="0"/>
              </a:rPr>
            </a:br>
            <a:r>
              <a:rPr lang="ru-RU" sz="1200" dirty="0" err="1">
                <a:latin typeface="Times New Roman" panose="02020603050405020304" pitchFamily="18" charset="0"/>
                <a:cs typeface="Times New Roman" panose="02020603050405020304" pitchFamily="18" charset="0"/>
              </a:rPr>
              <a:t>Сарыбай</a:t>
            </a:r>
            <a:r>
              <a:rPr lang="ru-RU" sz="1200" dirty="0">
                <a:latin typeface="Times New Roman" panose="02020603050405020304" pitchFamily="18" charset="0"/>
                <a:cs typeface="Times New Roman" panose="02020603050405020304" pitchFamily="18" charset="0"/>
              </a:rPr>
              <a:t> би 71</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32" y="2913244"/>
            <a:ext cx="1630363" cy="154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66" y="4237341"/>
            <a:ext cx="1482696" cy="1291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65" y="1600380"/>
            <a:ext cx="1522496" cy="131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66" y="282755"/>
            <a:ext cx="152400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556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920</Words>
  <Application>Microsoft Office PowerPoint</Application>
  <PresentationFormat>Экран (4:3)</PresentationFormat>
  <Paragraphs>83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209</cp:revision>
  <dcterms:created xsi:type="dcterms:W3CDTF">2018-12-07T08:23:31Z</dcterms:created>
  <dcterms:modified xsi:type="dcterms:W3CDTF">2019-02-18T04:20:36Z</dcterms:modified>
</cp:coreProperties>
</file>