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8" r:id="rId3"/>
    <p:sldId id="260" r:id="rId4"/>
    <p:sldId id="261" r:id="rId5"/>
    <p:sldId id="262" r:id="rId6"/>
    <p:sldId id="259" r:id="rId7"/>
    <p:sldId id="269" r:id="rId8"/>
    <p:sldId id="258"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varScale="1">
        <p:scale>
          <a:sx n="80" d="100"/>
          <a:sy n="80" d="100"/>
        </p:scale>
        <p:origin x="-1445"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7219D-6B84-4391-9125-F73E235B8A86}" type="datetimeFigureOut">
              <a:rPr lang="ru-RU" smtClean="0"/>
              <a:t>04.11.2020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70084-20D1-4166-A4A6-DC1740525C6E}" type="slidenum">
              <a:rPr lang="ru-RU" smtClean="0"/>
              <a:t>‹#›</a:t>
            </a:fld>
            <a:endParaRPr lang="ru-RU"/>
          </a:p>
        </p:txBody>
      </p:sp>
    </p:spTree>
    <p:extLst>
      <p:ext uri="{BB962C8B-B14F-4D97-AF65-F5344CB8AC3E}">
        <p14:creationId xmlns:p14="http://schemas.microsoft.com/office/powerpoint/2010/main" val="1246205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a:t>
            </a:fld>
            <a:endParaRPr lang="ru-RU"/>
          </a:p>
        </p:txBody>
      </p:sp>
    </p:spTree>
    <p:extLst>
      <p:ext uri="{BB962C8B-B14F-4D97-AF65-F5344CB8AC3E}">
        <p14:creationId xmlns:p14="http://schemas.microsoft.com/office/powerpoint/2010/main" val="388194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8</a:t>
            </a:fld>
            <a:endParaRPr lang="ru-RU"/>
          </a:p>
        </p:txBody>
      </p:sp>
    </p:spTree>
    <p:extLst>
      <p:ext uri="{BB962C8B-B14F-4D97-AF65-F5344CB8AC3E}">
        <p14:creationId xmlns:p14="http://schemas.microsoft.com/office/powerpoint/2010/main" val="209351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04.11.2020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04.11.2020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04.11.2020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04.11.2020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04.11.2020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04.11.2020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04.11.2020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04.11.2020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04.11.2020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zhambylpk.kz/" TargetMode="External"/><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mailto:pl_shkola-6@mail.r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2.xml"/><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725044" y="882413"/>
            <a:ext cx="5904656" cy="650937"/>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07704" y="1620057"/>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n-US" sz="1050" dirty="0" smtClean="0">
                <a:hlinkClick r:id="rId3"/>
              </a:rPr>
              <a:t>http://zhambylpk.kz/</a:t>
            </a:r>
            <a:r>
              <a:rPr lang="en-US" sz="1050" dirty="0" smtClean="0"/>
              <a:t>      </a:t>
            </a:r>
            <a:r>
              <a:rPr lang="en-US" sz="1050" dirty="0">
                <a:solidFill>
                  <a:srgbClr val="00B0F0"/>
                </a:solidFill>
                <a:latin typeface="Times New Roman" pitchFamily="18" charset="0"/>
                <a:cs typeface="Times New Roman" pitchFamily="18" charset="0"/>
              </a:rPr>
              <a:t>@uzunagash_zhambyl_kolledzh</a:t>
            </a:r>
            <a:r>
              <a:rPr lang="en-US" sz="1050" dirty="0" smtClean="0">
                <a:solidFill>
                  <a:srgbClr val="00B0F0"/>
                </a:solidFill>
                <a:latin typeface="Times New Roman" pitchFamily="18" charset="0"/>
                <a:cs typeface="Times New Roman" pitchFamily="18" charset="0"/>
              </a:rPr>
              <a:t>       </a:t>
            </a:r>
            <a:r>
              <a:rPr lang="kk-KZ" sz="1050" dirty="0" smtClean="0">
                <a:solidFill>
                  <a:srgbClr val="0070C0"/>
                </a:solidFill>
              </a:rPr>
              <a:t>e-mail:</a:t>
            </a:r>
            <a:r>
              <a:rPr lang="kk-KZ" sz="1050" dirty="0" smtClean="0">
                <a:hlinkClick r:id="rId4"/>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3061" y="295908"/>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956376" y="1469652"/>
            <a:ext cx="1084586" cy="5078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1600" dirty="0" smtClean="0"/>
              <a:t>№10 (19)</a:t>
            </a:r>
          </a:p>
          <a:p>
            <a:pPr algn="ctr"/>
            <a:r>
              <a:rPr lang="kk-KZ" sz="1100" dirty="0" smtClean="0"/>
              <a:t> 2020 жыл</a:t>
            </a:r>
            <a:endParaRPr lang="ru-RU" sz="1100" dirty="0"/>
          </a:p>
        </p:txBody>
      </p:sp>
      <p:sp>
        <p:nvSpPr>
          <p:cNvPr id="10" name="TextBox 9"/>
          <p:cNvSpPr txBox="1"/>
          <p:nvPr/>
        </p:nvSpPr>
        <p:spPr>
          <a:xfrm>
            <a:off x="199504" y="1575617"/>
            <a:ext cx="127615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a:t>
            </a:r>
          </a:p>
          <a:p>
            <a:pPr algn="ctr"/>
            <a:r>
              <a:rPr lang="kk-KZ" sz="800" dirty="0" smtClean="0">
                <a:latin typeface="Times New Roman" pitchFamily="18" charset="0"/>
                <a:cs typeface="Times New Roman" pitchFamily="18" charset="0"/>
              </a:rPr>
              <a:t> бастап шығады</a:t>
            </a:r>
            <a:endParaRPr lang="ru-RU" sz="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696" y="198042"/>
            <a:ext cx="1286152" cy="127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User\Downloads\uzunagash_zhambyl_kolledzh33285690371 (1).jpg"/>
          <p:cNvPicPr>
            <a:picLocks noChangeAspect="1" noChangeArrowheads="1"/>
          </p:cNvPicPr>
          <p:nvPr/>
        </p:nvPicPr>
        <p:blipFill rotWithShape="1">
          <a:blip r:embed="rId7">
            <a:extLst>
              <a:ext uri="{28A0092B-C50C-407E-A947-70E740481C1C}">
                <a14:useLocalDpi xmlns:a14="http://schemas.microsoft.com/office/drawing/2010/main" val="0"/>
              </a:ext>
            </a:extLst>
          </a:blip>
          <a:srcRect l="1591" t="17588" r="6856" b="12870"/>
          <a:stretch/>
        </p:blipFill>
        <p:spPr bwMode="auto">
          <a:xfrm>
            <a:off x="1547663" y="2014367"/>
            <a:ext cx="6408713" cy="387891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77510" y="6032301"/>
            <a:ext cx="614901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dirty="0" smtClean="0">
                <a:solidFill>
                  <a:srgbClr val="FF0000"/>
                </a:solidFill>
                <a:latin typeface="Times New Roman" panose="02020603050405020304" pitchFamily="18" charset="0"/>
                <a:cs typeface="Times New Roman" panose="02020603050405020304" pitchFamily="18" charset="0"/>
              </a:rPr>
              <a:t>ЖАМБЫЛ АТЫНДАҒЫ ҰЗЫНАҒАШ КӘСІПТІК  КОЛЛЕДЖІНІҢ </a:t>
            </a:r>
            <a:r>
              <a:rPr lang="kk-KZ" dirty="0" smtClean="0">
                <a:solidFill>
                  <a:srgbClr val="FF0000"/>
                </a:solidFill>
                <a:latin typeface="Times New Roman" panose="02020603050405020304" pitchFamily="18" charset="0"/>
                <a:cs typeface="Times New Roman" panose="02020603050405020304" pitchFamily="18" charset="0"/>
              </a:rPr>
              <a:t>ҰЖЫМЫ</a:t>
            </a:r>
            <a:r>
              <a:rPr lang="ru-RU" dirty="0" smtClean="0">
                <a:solidFill>
                  <a:srgbClr val="FF0000"/>
                </a:solidFill>
                <a:latin typeface="Times New Roman" panose="02020603050405020304" pitchFamily="18" charset="0"/>
                <a:cs typeface="Times New Roman" panose="02020603050405020304" pitchFamily="18" charset="0"/>
              </a:rPr>
              <a:t> </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7172"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b="14207"/>
          <a:stretch/>
        </p:blipFill>
        <p:spPr bwMode="auto">
          <a:xfrm rot="5400000">
            <a:off x="-918357" y="3915308"/>
            <a:ext cx="3240360" cy="140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https://apf.mail.ru/cgi-bin/readmsg?id=16007610160860691406;0;1&amp;exif=1&amp;full=1&amp;x-email=aek_2013zh%40mail.r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6" descr="https://apf.mail.ru/cgi-bin/readmsg?id=16007610160860691406;0;1&amp;exif=1&amp;full=1&amp;x-email=aek_2013zh%40mail.r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6" name="Picture 2" descr="C:\Users\User\Downloads\20201020_13123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092" t="16343" r="6781" b="7266"/>
          <a:stretch/>
        </p:blipFill>
        <p:spPr bwMode="auto">
          <a:xfrm rot="5400000">
            <a:off x="34907" y="1190172"/>
            <a:ext cx="2579128"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60336"/>
            <a:ext cx="3687763" cy="46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0375" y="3429000"/>
            <a:ext cx="1722331" cy="646331"/>
          </a:xfrm>
          <a:prstGeom prst="rect">
            <a:avLst/>
          </a:prstGeom>
          <a:noFill/>
        </p:spPr>
        <p:txBody>
          <a:bodyPr wrap="none" rtlCol="0">
            <a:spAutoFit/>
          </a:bodyPr>
          <a:lstStyle/>
          <a:p>
            <a:pPr algn="ctr"/>
            <a:r>
              <a:rPr lang="kk-KZ" dirty="0" smtClean="0">
                <a:solidFill>
                  <a:srgbClr val="FF0000"/>
                </a:solidFill>
                <a:latin typeface="Times New Roman" panose="02020603050405020304" pitchFamily="18" charset="0"/>
                <a:cs typeface="Times New Roman" panose="02020603050405020304" pitchFamily="18" charset="0"/>
              </a:rPr>
              <a:t>Сәбит </a:t>
            </a:r>
          </a:p>
          <a:p>
            <a:pPr algn="ctr"/>
            <a:r>
              <a:rPr lang="kk-KZ" dirty="0" smtClean="0">
                <a:solidFill>
                  <a:srgbClr val="FF0000"/>
                </a:solidFill>
                <a:latin typeface="Times New Roman" panose="02020603050405020304" pitchFamily="18" charset="0"/>
                <a:cs typeface="Times New Roman" panose="02020603050405020304" pitchFamily="18" charset="0"/>
              </a:rPr>
              <a:t>Алдабергенұлы</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67744" y="822723"/>
            <a:ext cx="6768752" cy="5447645"/>
          </a:xfrm>
          <a:prstGeom prst="rect">
            <a:avLst/>
          </a:prstGeom>
          <a:noFill/>
        </p:spPr>
        <p:txBody>
          <a:bodyPr wrap="square" rtlCol="0">
            <a:spAutoFit/>
          </a:bodyPr>
          <a:lstStyle/>
          <a:p>
            <a:pPr algn="r"/>
            <a:r>
              <a:rPr lang="kk-KZ" sz="1400" i="1" dirty="0" smtClean="0">
                <a:solidFill>
                  <a:srgbClr val="FF0000"/>
                </a:solidFill>
                <a:latin typeface="Times New Roman" panose="02020603050405020304" pitchFamily="18" charset="0"/>
                <a:cs typeface="Times New Roman" panose="02020603050405020304" pitchFamily="18" charset="0"/>
              </a:rPr>
              <a:t>Дүниедегі мамандық атаулының төресі – ұстаздық. Мұғалім берген тәрбие әрбір жанның өміріне жол сілтер шамшырақ секілді. Ғылым иесі ғалым да, тілінен бал тамған ақын да, тегеурінді темір балқытқан ұста да бәрі-бәрі ұстаздан білім алған. Сондықтан парасатты педагогтарға барша адам баласы құрметпен бас иеді».</a:t>
            </a:r>
          </a:p>
          <a:p>
            <a:pPr algn="r"/>
            <a:r>
              <a:rPr lang="kk-KZ" sz="1400" i="1" dirty="0" smtClean="0">
                <a:solidFill>
                  <a:srgbClr val="FF0000"/>
                </a:solidFill>
                <a:latin typeface="Times New Roman" panose="02020603050405020304" pitchFamily="18" charset="0"/>
                <a:cs typeface="Times New Roman" panose="02020603050405020304" pitchFamily="18" charset="0"/>
              </a:rPr>
              <a:t>Сәбит Алдабергенұлы   </a:t>
            </a:r>
          </a:p>
          <a:p>
            <a:pPr algn="just"/>
            <a:r>
              <a:rPr lang="kk-KZ" sz="1400" dirty="0">
                <a:latin typeface="Times New Roman" panose="02020603050405020304" pitchFamily="18" charset="0"/>
                <a:cs typeface="Times New Roman" panose="02020603050405020304" pitchFamily="18" charset="0"/>
              </a:rPr>
              <a:t> </a:t>
            </a:r>
            <a:r>
              <a:rPr lang="kk-KZ" sz="1400" dirty="0" smtClean="0">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Сәбит ағамыз 1950 жылы Қарғалы аулдық округінде дүниеге келген. Осы ауылдағы</a:t>
            </a:r>
          </a:p>
          <a:p>
            <a:pPr algn="just"/>
            <a:r>
              <a:rPr lang="kk-KZ" sz="1400" dirty="0" smtClean="0">
                <a:solidFill>
                  <a:srgbClr val="00B0F0"/>
                </a:solidFill>
                <a:latin typeface="Times New Roman" panose="02020603050405020304" pitchFamily="18" charset="0"/>
                <a:cs typeface="Times New Roman" panose="02020603050405020304" pitchFamily="18" charset="0"/>
              </a:rPr>
              <a:t>№3 Қарғалы орта мектебінен білім алған. 1968 жылы Абай атындағы Қазақ педагогикалық институтының «Бейнелеу өнері және сызу» факультетін бітірді. Ұйымдастырушылық қабілетін бағалаған аудандық комсомол комитетінің бірінші хатшысы Шамшадин Төлемісов Сәбит ағамызды комсомол комитетіне жұмысқа шақырады. Көп ұзамай-ақ жас маман Жамбыл аудандық партия комитетінің нұсқаушысы қызметіне жоғарлады.</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Кейіннен Жамбыл атындағы Ұзынағаш кәсіптік колледжде хатшы, директордың оқу ісі жөніндегі орынбасары қызметін ойдағыдай атқарды. Ал, 2000 жылдан бастап осы аталмыш білім ордасында алғашқы әскери дайындық сабағынан колледж студенттеріне дәріс берді.</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Осы саладағы еселі еңбегі үшін 1995 жылы Қазақстан Республикасы «Білім беру ісінің үздігі» атанды. Сондай-ақ , Алматы облыстық білім басқармасының тарапынан ондаған мақтау қағаздарына және аудан, облыс әкімінің Құрмет грамотасы мен Алғыс хатына ие болды.</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Сәбит ағаны 70 жасқа толуымен шын жүректен құттықтаймыз! Көрер қызығы мен айтар сөзі, шертер сыры таусылмай, Жыр алыбы Жамбыл бабамыздың жасына жетсін дейміз.</a:t>
            </a:r>
          </a:p>
          <a:p>
            <a:pPr algn="just"/>
            <a:endParaRPr lang="kk-KZ" sz="1400" dirty="0" smtClean="0">
              <a:latin typeface="Times New Roman" panose="02020603050405020304" pitchFamily="18" charset="0"/>
              <a:cs typeface="Times New Roman" panose="02020603050405020304" pitchFamily="18" charset="0"/>
            </a:endParaRPr>
          </a:p>
          <a:p>
            <a:pPr algn="just"/>
            <a:r>
              <a:rPr lang="kk-KZ" sz="1200" i="1" dirty="0" smtClean="0">
                <a:solidFill>
                  <a:srgbClr val="00B0F0"/>
                </a:solidFill>
                <a:latin typeface="Times New Roman" panose="02020603050405020304" pitchFamily="18" charset="0"/>
                <a:cs typeface="Times New Roman" panose="02020603050405020304" pitchFamily="18" charset="0"/>
              </a:rPr>
              <a:t>Сілтеме: Атамекен.-2020.-19 қыркүйек.-6 бет.</a:t>
            </a:r>
            <a:endParaRPr lang="ru-RU" sz="1200" i="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338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40" t="17883" r="44788" b="32117"/>
          <a:stretch/>
        </p:blipFill>
        <p:spPr bwMode="auto">
          <a:xfrm>
            <a:off x="6285905" y="132532"/>
            <a:ext cx="2750591" cy="293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62" t="12778" r="44844" b="24583"/>
          <a:stretch/>
        </p:blipFill>
        <p:spPr bwMode="auto">
          <a:xfrm>
            <a:off x="467543" y="620688"/>
            <a:ext cx="2520281"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291644" y="5445224"/>
            <a:ext cx="3917118" cy="1169551"/>
          </a:xfrm>
          <a:prstGeom prst="rect">
            <a:avLst/>
          </a:prstGeom>
        </p:spPr>
        <p:txBody>
          <a:bodyPr wrap="square">
            <a:spAutoFit/>
          </a:bodyPr>
          <a:lstStyle/>
          <a:p>
            <a:pPr algn="just"/>
            <a:r>
              <a:rPr lang="ru-RU" sz="1400" dirty="0">
                <a:solidFill>
                  <a:srgbClr val="FF0000"/>
                </a:solidFill>
                <a:latin typeface="Times New Roman" panose="02020603050405020304" pitchFamily="18" charset="0"/>
                <a:cs typeface="Times New Roman" panose="02020603050405020304" pitchFamily="18" charset="0"/>
              </a:rPr>
              <a:t>Жамбыл </a:t>
            </a:r>
            <a:r>
              <a:rPr lang="ru-RU" sz="1400" dirty="0" err="1">
                <a:solidFill>
                  <a:srgbClr val="FF0000"/>
                </a:solidFill>
                <a:latin typeface="Times New Roman" panose="02020603050405020304" pitchFamily="18" charset="0"/>
                <a:cs typeface="Times New Roman" panose="02020603050405020304" pitchFamily="18" charset="0"/>
              </a:rPr>
              <a:t>атындағы</a:t>
            </a:r>
            <a:r>
              <a:rPr lang="ru-RU" sz="1400" dirty="0">
                <a:solidFill>
                  <a:srgbClr val="FF0000"/>
                </a:solidFill>
                <a:latin typeface="Times New Roman" panose="02020603050405020304" pitchFamily="18" charset="0"/>
                <a:cs typeface="Times New Roman" panose="02020603050405020304" pitchFamily="18" charset="0"/>
              </a:rPr>
              <a:t> к</a:t>
            </a:r>
            <a:r>
              <a:rPr lang="en-US" sz="1400" dirty="0">
                <a:solidFill>
                  <a:srgbClr val="FF0000"/>
                </a:solidFill>
                <a:latin typeface="Times New Roman" panose="02020603050405020304" pitchFamily="18" charset="0"/>
                <a:cs typeface="Times New Roman" panose="02020603050405020304" pitchFamily="18" charset="0"/>
              </a:rPr>
              <a:t>ə</a:t>
            </a:r>
            <a:r>
              <a:rPr lang="ru-RU" sz="1400" dirty="0" err="1">
                <a:solidFill>
                  <a:srgbClr val="FF0000"/>
                </a:solidFill>
                <a:latin typeface="Times New Roman" panose="02020603050405020304" pitchFamily="18" charset="0"/>
                <a:cs typeface="Times New Roman" panose="02020603050405020304" pitchFamily="18" charset="0"/>
              </a:rPr>
              <a:t>сіптік</a:t>
            </a:r>
            <a:r>
              <a:rPr lang="ru-RU" sz="1400" dirty="0">
                <a:solidFill>
                  <a:srgbClr val="FF0000"/>
                </a:solidFill>
                <a:latin typeface="Times New Roman" panose="02020603050405020304" pitchFamily="18" charset="0"/>
                <a:cs typeface="Times New Roman" panose="02020603050405020304" pitchFamily="18" charset="0"/>
              </a:rPr>
              <a:t> колледж </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ұжымын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a:solidFill>
                  <a:srgbClr val="FF0000"/>
                </a:solidFill>
                <a:latin typeface="Times New Roman" panose="02020603050405020304" pitchFamily="18" charset="0"/>
                <a:cs typeface="Times New Roman" panose="02020603050405020304" pitchFamily="18" charset="0"/>
              </a:rPr>
              <a:t>ж</a:t>
            </a:r>
            <a:r>
              <a:rPr lang="en-US" sz="1400" dirty="0">
                <a:solidFill>
                  <a:srgbClr val="FF0000"/>
                </a:solidFill>
                <a:latin typeface="Times New Roman" panose="02020603050405020304" pitchFamily="18" charset="0"/>
                <a:cs typeface="Times New Roman" panose="02020603050405020304" pitchFamily="18" charset="0"/>
              </a:rPr>
              <a:t>ə</a:t>
            </a:r>
            <a:r>
              <a:rPr lang="ru-RU" sz="1400" dirty="0">
                <a:solidFill>
                  <a:srgbClr val="FF0000"/>
                </a:solidFill>
                <a:latin typeface="Times New Roman" panose="02020603050405020304" pitchFamily="18" charset="0"/>
                <a:cs typeface="Times New Roman" panose="02020603050405020304" pitchFamily="18" charset="0"/>
              </a:rPr>
              <a:t>не </a:t>
            </a:r>
            <a:r>
              <a:rPr lang="ru-RU" sz="1400" dirty="0" err="1">
                <a:solidFill>
                  <a:srgbClr val="FF0000"/>
                </a:solidFill>
                <a:latin typeface="Times New Roman" panose="02020603050405020304" pitchFamily="18" charset="0"/>
                <a:cs typeface="Times New Roman" panose="02020603050405020304" pitchFamily="18" charset="0"/>
              </a:rPr>
              <a:t>мекеме</a:t>
            </a:r>
            <a:r>
              <a:rPr lang="ru-RU" sz="1400" dirty="0">
                <a:solidFill>
                  <a:srgbClr val="FF0000"/>
                </a:solidFill>
                <a:latin typeface="Times New Roman" panose="02020603050405020304" pitchFamily="18" charset="0"/>
                <a:cs typeface="Times New Roman" panose="02020603050405020304" pitchFamily="18" charset="0"/>
              </a:rPr>
              <a:t> директоры </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Болат</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Бекбосынұлы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Алтаевты</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осынау</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зор</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табысымен</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шын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жүректен</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құттықтаи</a:t>
            </a:r>
            <a:r>
              <a:rPr lang="ru-RU" sz="1400" dirty="0" err="1">
                <a:solidFill>
                  <a:srgbClr val="FF0000"/>
                </a:solidFill>
                <a:latin typeface="Times New Roman" panose="02020603050405020304" pitchFamily="18" charset="0"/>
                <a:cs typeface="Times New Roman" panose="02020603050405020304" pitchFamily="18" charset="0"/>
              </a:rPr>
              <a:t>̆</a:t>
            </a:r>
            <a:r>
              <a:rPr lang="ru-RU" sz="1400" dirty="0" err="1" smtClean="0">
                <a:solidFill>
                  <a:srgbClr val="FF0000"/>
                </a:solidFill>
                <a:latin typeface="Times New Roman" panose="02020603050405020304" pitchFamily="18" charset="0"/>
                <a:cs typeface="Times New Roman" panose="02020603050405020304" pitchFamily="18" charset="0"/>
              </a:rPr>
              <a:t>мыз</a:t>
            </a:r>
            <a:r>
              <a:rPr lang="ru-RU" sz="1400" dirty="0" smtClean="0">
                <a:solidFill>
                  <a:srgbClr val="FF0000"/>
                </a:solidFill>
                <a:latin typeface="Times New Roman" panose="02020603050405020304" pitchFamily="18" charset="0"/>
                <a:cs typeface="Times New Roman" panose="02020603050405020304" pitchFamily="18" charset="0"/>
              </a:rPr>
              <a:t>.  </a:t>
            </a:r>
          </a:p>
          <a:p>
            <a:pPr algn="just"/>
            <a:r>
              <a:rPr lang="ru-RU" sz="1400" dirty="0">
                <a:solidFill>
                  <a:srgbClr val="FF0000"/>
                </a:solidFill>
                <a:latin typeface="Times New Roman" panose="02020603050405020304" pitchFamily="18" charset="0"/>
                <a:cs typeface="Times New Roman" panose="02020603050405020304" pitchFamily="18" charset="0"/>
              </a:rPr>
              <a:t> </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Аудан</a:t>
            </a:r>
            <a:r>
              <a:rPr lang="ru-RU" sz="1400" dirty="0" smtClean="0">
                <a:solidFill>
                  <a:srgbClr val="FF0000"/>
                </a:solidFill>
                <a:latin typeface="Times New Roman" panose="02020603050405020304" pitchFamily="18" charset="0"/>
                <a:cs typeface="Times New Roman" panose="02020603050405020304" pitchFamily="18" charset="0"/>
              </a:rPr>
              <a:t> </a:t>
            </a:r>
            <a:r>
              <a:rPr lang="en-US" sz="1400" dirty="0">
                <a:solidFill>
                  <a:srgbClr val="FF0000"/>
                </a:solidFill>
                <a:latin typeface="Times New Roman" panose="02020603050405020304" pitchFamily="18" charset="0"/>
                <a:cs typeface="Times New Roman" panose="02020603050405020304" pitchFamily="18" charset="0"/>
              </a:rPr>
              <a:t>ə</a:t>
            </a:r>
            <a:r>
              <a:rPr lang="ru-RU" sz="1400" dirty="0" err="1">
                <a:solidFill>
                  <a:srgbClr val="FF0000"/>
                </a:solidFill>
                <a:latin typeface="Times New Roman" panose="02020603050405020304" pitchFamily="18" charset="0"/>
                <a:cs typeface="Times New Roman" panose="02020603050405020304" pitchFamily="18" charset="0"/>
              </a:rPr>
              <a:t>кімінің</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баспасөз</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қызметі</a:t>
            </a:r>
            <a:r>
              <a:rPr lang="ru-RU" sz="1400" dirty="0"/>
              <a:t>.</a:t>
            </a:r>
          </a:p>
        </p:txBody>
      </p:sp>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70" t="6896" r="9805" b="9769"/>
          <a:stretch/>
        </p:blipFill>
        <p:spPr bwMode="auto">
          <a:xfrm>
            <a:off x="213978" y="3129626"/>
            <a:ext cx="3096344" cy="3496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0322" y="3212977"/>
            <a:ext cx="267464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6156176" y="3212976"/>
            <a:ext cx="2720528" cy="1384995"/>
          </a:xfrm>
          <a:prstGeom prst="rect">
            <a:avLst/>
          </a:prstGeom>
        </p:spPr>
        <p:txBody>
          <a:bodyPr wrap="square">
            <a:spAutoFit/>
          </a:bodyPr>
          <a:lstStyle/>
          <a:p>
            <a:pPr marL="285750" indent="-285750" algn="just">
              <a:buFont typeface="Wingdings" panose="05000000000000000000" pitchFamily="2" charset="2"/>
              <a:buChar char="ü"/>
            </a:pPr>
            <a:r>
              <a:rPr lang="ru-RU" sz="1400" dirty="0" err="1">
                <a:solidFill>
                  <a:srgbClr val="00B0F0"/>
                </a:solidFill>
                <a:latin typeface="Times New Roman" panose="02020603050405020304" pitchFamily="18" charset="0"/>
                <a:cs typeface="Times New Roman" panose="02020603050405020304" pitchFamily="18" charset="0"/>
              </a:rPr>
              <a:t>Облыстық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үздік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кәсіптік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білім</a:t>
            </a:r>
            <a:r>
              <a:rPr lang="ru-RU" sz="1400" dirty="0">
                <a:solidFill>
                  <a:srgbClr val="00B0F0"/>
                </a:solidFill>
                <a:latin typeface="Times New Roman" panose="02020603050405020304" pitchFamily="18" charset="0"/>
                <a:cs typeface="Times New Roman" panose="02020603050405020304" pitchFamily="18" charset="0"/>
              </a:rPr>
              <a:t> беру </a:t>
            </a:r>
            <a:r>
              <a:rPr lang="ru-RU" sz="1400" dirty="0" err="1" smtClean="0">
                <a:solidFill>
                  <a:srgbClr val="00B0F0"/>
                </a:solidFill>
                <a:latin typeface="Times New Roman" panose="02020603050405020304" pitchFamily="18" charset="0"/>
                <a:cs typeface="Times New Roman" panose="02020603050405020304" pitchFamily="18" charset="0"/>
              </a:rPr>
              <a:t>ұйымы</a:t>
            </a:r>
            <a:r>
              <a:rPr lang="ru-RU" sz="1400" dirty="0" smtClean="0">
                <a:solidFill>
                  <a:srgbClr val="00B0F0"/>
                </a:solidFill>
                <a:latin typeface="Times New Roman" panose="02020603050405020304" pitchFamily="18" charset="0"/>
                <a:cs typeface="Times New Roman" panose="02020603050405020304" pitchFamily="18" charset="0"/>
              </a:rPr>
              <a:t> -2020 </a:t>
            </a:r>
            <a:r>
              <a:rPr lang="ru-RU" sz="1400" dirty="0" err="1">
                <a:solidFill>
                  <a:srgbClr val="00B0F0"/>
                </a:solidFill>
                <a:latin typeface="Times New Roman" panose="02020603050405020304" pitchFamily="18" charset="0"/>
                <a:cs typeface="Times New Roman" panose="02020603050405020304" pitchFamily="18" charset="0"/>
              </a:rPr>
              <a:t>байқауының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жеңімпазы</a:t>
            </a:r>
            <a:r>
              <a:rPr lang="ru-RU" sz="1400" dirty="0">
                <a:solidFill>
                  <a:srgbClr val="00B0F0"/>
                </a:solidFill>
                <a:latin typeface="Times New Roman" panose="02020603050405020304" pitchFamily="18" charset="0"/>
                <a:cs typeface="Times New Roman" panose="02020603050405020304" pitchFamily="18" charset="0"/>
              </a:rPr>
              <a:t> Жамбыл </a:t>
            </a:r>
            <a:r>
              <a:rPr lang="ru-RU" sz="1400" dirty="0" err="1">
                <a:solidFill>
                  <a:srgbClr val="00B0F0"/>
                </a:solidFill>
                <a:latin typeface="Times New Roman" panose="02020603050405020304" pitchFamily="18" charset="0"/>
                <a:cs typeface="Times New Roman" panose="02020603050405020304" pitchFamily="18" charset="0"/>
              </a:rPr>
              <a:t>атындағы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Ұзынағаш</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кәсіптік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колледжі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Суретте</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колледж </a:t>
            </a:r>
            <a:r>
              <a:rPr lang="ru-RU" sz="1400" dirty="0" err="1">
                <a:solidFill>
                  <a:srgbClr val="00B0F0"/>
                </a:solidFill>
                <a:latin typeface="Times New Roman" panose="02020603050405020304" pitchFamily="18" charset="0"/>
                <a:cs typeface="Times New Roman" panose="02020603050405020304" pitchFamily="18" charset="0"/>
              </a:rPr>
              <a:t>әкімшілігі</a:t>
            </a:r>
            <a:r>
              <a:rPr lang="ru-RU" sz="1400" dirty="0">
                <a:solidFill>
                  <a:srgbClr val="00B0F0"/>
                </a:solidFill>
                <a:latin typeface="Times New Roman" panose="02020603050405020304" pitchFamily="18" charset="0"/>
                <a:cs typeface="Times New Roman" panose="02020603050405020304" pitchFamily="18" charset="0"/>
              </a:rPr>
              <a:t>.</a:t>
            </a:r>
          </a:p>
        </p:txBody>
      </p:sp>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05" y="128712"/>
            <a:ext cx="62611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8762" y="4597972"/>
            <a:ext cx="1728192" cy="208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29027" t="35507" r="33223" b="24541"/>
          <a:stretch/>
        </p:blipFill>
        <p:spPr bwMode="auto">
          <a:xfrm>
            <a:off x="3155355" y="620688"/>
            <a:ext cx="284797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826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16" t="13889" r="37657" b="13194"/>
          <a:stretch/>
        </p:blipFill>
        <p:spPr bwMode="auto">
          <a:xfrm>
            <a:off x="411980" y="676849"/>
            <a:ext cx="315190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37" t="6250" r="16604" b="8611"/>
          <a:stretch/>
        </p:blipFill>
        <p:spPr bwMode="auto">
          <a:xfrm>
            <a:off x="411980" y="4467572"/>
            <a:ext cx="3151908" cy="21362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4628180" y="165278"/>
            <a:ext cx="3884452" cy="523220"/>
          </a:xfrm>
          <a:prstGeom prst="rect">
            <a:avLst/>
          </a:prstGeom>
        </p:spPr>
        <p:txBody>
          <a:bodyPr wrap="square">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С-11-20 </a:t>
            </a:r>
            <a:r>
              <a:rPr lang="ru-RU" sz="1400" dirty="0" err="1">
                <a:solidFill>
                  <a:srgbClr val="00B0F0"/>
                </a:solidFill>
                <a:latin typeface="Times New Roman" panose="02020603050405020304" pitchFamily="18" charset="0"/>
                <a:cs typeface="Times New Roman" panose="02020603050405020304" pitchFamily="18" charset="0"/>
              </a:rPr>
              <a:t>тобы</a:t>
            </a:r>
            <a:r>
              <a:rPr lang="ru-RU" sz="1400" dirty="0">
                <a:solidFill>
                  <a:srgbClr val="00B0F0"/>
                </a:solidFill>
                <a:latin typeface="Times New Roman" panose="02020603050405020304" pitchFamily="18" charset="0"/>
                <a:cs typeface="Times New Roman" panose="02020603050405020304" pitchFamily="18" charset="0"/>
              </a:rPr>
              <a:t> 1 курс "</a:t>
            </a:r>
            <a:r>
              <a:rPr lang="ru-RU" sz="1400" dirty="0" err="1">
                <a:solidFill>
                  <a:srgbClr val="00B0F0"/>
                </a:solidFill>
                <a:latin typeface="Times New Roman" panose="02020603050405020304" pitchFamily="18" charset="0"/>
                <a:cs typeface="Times New Roman" panose="02020603050405020304" pitchFamily="18" charset="0"/>
              </a:rPr>
              <a:t>Мейрімділік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жүректен</a:t>
            </a:r>
            <a:r>
              <a:rPr lang="ru-RU" sz="1400" dirty="0">
                <a:solidFill>
                  <a:srgbClr val="00B0F0"/>
                </a:solidFill>
                <a:latin typeface="Times New Roman" panose="02020603050405020304" pitchFamily="18" charset="0"/>
                <a:cs typeface="Times New Roman" panose="02020603050405020304" pitchFamily="18" charset="0"/>
              </a:rPr>
              <a:t>" </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err="1">
                <a:solidFill>
                  <a:srgbClr val="00B0F0"/>
                </a:solidFill>
                <a:latin typeface="Times New Roman" panose="02020603050405020304" pitchFamily="18" charset="0"/>
                <a:cs typeface="Times New Roman" panose="02020603050405020304" pitchFamily="18" charset="0"/>
              </a:rPr>
              <a:t>т</a:t>
            </a:r>
            <a:r>
              <a:rPr lang="ru-RU" sz="1400" dirty="0" err="1" smtClean="0">
                <a:solidFill>
                  <a:srgbClr val="00B0F0"/>
                </a:solidFill>
                <a:latin typeface="Times New Roman" panose="02020603050405020304" pitchFamily="18" charset="0"/>
                <a:cs typeface="Times New Roman" panose="02020603050405020304" pitchFamily="18" charset="0"/>
              </a:rPr>
              <a:t>ақырыбына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челлендж</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ұсынды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679" r="42691" b="10000"/>
          <a:stretch/>
        </p:blipFill>
        <p:spPr bwMode="auto">
          <a:xfrm>
            <a:off x="5796136" y="720653"/>
            <a:ext cx="1512168" cy="1963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000" r="42734" b="11500"/>
          <a:stretch/>
        </p:blipFill>
        <p:spPr bwMode="auto">
          <a:xfrm>
            <a:off x="3851920" y="720653"/>
            <a:ext cx="1656184" cy="1963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626" r="42890" b="11500"/>
          <a:stretch/>
        </p:blipFill>
        <p:spPr bwMode="auto">
          <a:xfrm>
            <a:off x="7524328" y="720654"/>
            <a:ext cx="1429611" cy="1963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62261" y="218252"/>
            <a:ext cx="2885726"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"МЕЙРІМДІЛІК ЖҮРЕКТЕН"</a:t>
            </a:r>
            <a:r>
              <a:rPr lang="ru-RU" dirty="0" smtClean="0"/>
              <a:t> </a:t>
            </a:r>
            <a:endParaRPr lang="ru-RU" dirty="0"/>
          </a:p>
        </p:txBody>
      </p:sp>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0406" y="2852936"/>
            <a:ext cx="2541587" cy="18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51921" y="2882035"/>
            <a:ext cx="2448272" cy="177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921" y="4782926"/>
            <a:ext cx="2448272" cy="1820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4208" y="4782924"/>
            <a:ext cx="2569022" cy="182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469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517232"/>
            <a:ext cx="8280920" cy="1169551"/>
          </a:xfrm>
          <a:prstGeom prst="rect">
            <a:avLst/>
          </a:prstGeom>
        </p:spPr>
        <p:txBody>
          <a:bodyPr wrap="square">
            <a:spAutoFit/>
          </a:bodyPr>
          <a:lstStyle/>
          <a:p>
            <a:pPr algn="just"/>
            <a:r>
              <a:rPr lang="ru-RU" sz="1400" dirty="0">
                <a:solidFill>
                  <a:srgbClr val="00B0F0"/>
                </a:solidFill>
                <a:latin typeface="Times New Roman" panose="02020603050405020304" pitchFamily="18" charset="0"/>
                <a:cs typeface="Times New Roman" panose="02020603050405020304" pitchFamily="18" charset="0"/>
              </a:rPr>
              <a:t>«</a:t>
            </a:r>
            <a:r>
              <a:rPr lang="ru-RU" sz="1400" dirty="0" err="1">
                <a:solidFill>
                  <a:srgbClr val="00B0F0"/>
                </a:solidFill>
                <a:latin typeface="Times New Roman" panose="02020603050405020304" pitchFamily="18" charset="0"/>
                <a:cs typeface="Times New Roman" panose="02020603050405020304" pitchFamily="18" charset="0"/>
              </a:rPr>
              <a:t>Жанашырлыққа</a:t>
            </a:r>
            <a:r>
              <a:rPr lang="ru-RU" sz="1400" dirty="0">
                <a:solidFill>
                  <a:srgbClr val="00B0F0"/>
                </a:solidFill>
                <a:latin typeface="Times New Roman" panose="02020603050405020304" pitchFamily="18" charset="0"/>
                <a:cs typeface="Times New Roman" panose="02020603050405020304" pitchFamily="18" charset="0"/>
              </a:rPr>
              <a:t> - </a:t>
            </a:r>
            <a:r>
              <a:rPr lang="ru-RU" sz="1400" dirty="0" err="1">
                <a:solidFill>
                  <a:srgbClr val="00B0F0"/>
                </a:solidFill>
                <a:latin typeface="Times New Roman" panose="02020603050405020304" pitchFamily="18" charset="0"/>
                <a:cs typeface="Times New Roman" panose="02020603050405020304" pitchFamily="18" charset="0"/>
              </a:rPr>
              <a:t>жан</a:t>
            </a:r>
            <a:r>
              <a:rPr lang="ru-RU" sz="1400" dirty="0">
                <a:solidFill>
                  <a:srgbClr val="00B0F0"/>
                </a:solidFill>
                <a:latin typeface="Times New Roman" panose="02020603050405020304" pitchFamily="18" charset="0"/>
                <a:cs typeface="Times New Roman" panose="02020603050405020304" pitchFamily="18" charset="0"/>
              </a:rPr>
              <a:t> риза» </a:t>
            </a:r>
            <a:r>
              <a:rPr lang="ru-RU" sz="1400" dirty="0" err="1">
                <a:solidFill>
                  <a:srgbClr val="00B0F0"/>
                </a:solidFill>
                <a:latin typeface="Times New Roman" panose="02020603050405020304" pitchFamily="18" charset="0"/>
                <a:cs typeface="Times New Roman" panose="02020603050405020304" pitchFamily="18" charset="0"/>
              </a:rPr>
              <a:t>дегендей</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кемтар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жетім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қамқорлыққа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алынған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адамдарға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жанашыр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қамқоршысы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болып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аялы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алақанын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тосып</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жүрек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жылуын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ұсыну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сауабы</a:t>
            </a:r>
            <a:r>
              <a:rPr lang="ru-RU" sz="1400" dirty="0">
                <a:solidFill>
                  <a:srgbClr val="00B0F0"/>
                </a:solidFill>
                <a:latin typeface="Times New Roman" panose="02020603050405020304" pitchFamily="18" charset="0"/>
                <a:cs typeface="Times New Roman" panose="02020603050405020304" pitchFamily="18" charset="0"/>
              </a:rPr>
              <a:t> мол </a:t>
            </a:r>
            <a:r>
              <a:rPr lang="ru-RU" sz="1400" dirty="0" err="1">
                <a:solidFill>
                  <a:srgbClr val="00B0F0"/>
                </a:solidFill>
                <a:latin typeface="Times New Roman" panose="02020603050405020304" pitchFamily="18" charset="0"/>
                <a:cs typeface="Times New Roman" panose="02020603050405020304" pitchFamily="18" charset="0"/>
              </a:rPr>
              <a:t>іске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ат</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салысу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әрбір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адамның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азаматтық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парызы</a:t>
            </a:r>
            <a:r>
              <a:rPr lang="ru-RU" sz="1400" dirty="0">
                <a:solidFill>
                  <a:srgbClr val="00B0F0"/>
                </a:solidFill>
                <a:latin typeface="Times New Roman" panose="02020603050405020304" pitchFamily="18" charset="0"/>
                <a:cs typeface="Times New Roman" panose="02020603050405020304" pitchFamily="18" charset="0"/>
              </a:rPr>
              <a:t>. Адам </a:t>
            </a:r>
            <a:r>
              <a:rPr lang="ru-RU" sz="1400" dirty="0" err="1">
                <a:solidFill>
                  <a:srgbClr val="00B0F0"/>
                </a:solidFill>
                <a:latin typeface="Times New Roman" panose="02020603050405020304" pitchFamily="18" charset="0"/>
                <a:cs typeface="Times New Roman" panose="02020603050405020304" pitchFamily="18" charset="0"/>
              </a:rPr>
              <a:t>өміріндегі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ең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игі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істерінің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бірі</a:t>
            </a:r>
            <a:r>
              <a:rPr lang="ru-RU" sz="1400" dirty="0">
                <a:solidFill>
                  <a:srgbClr val="00B0F0"/>
                </a:solidFill>
                <a:latin typeface="Times New Roman" panose="02020603050405020304" pitchFamily="18" charset="0"/>
                <a:cs typeface="Times New Roman" panose="02020603050405020304" pitchFamily="18" charset="0"/>
              </a:rPr>
              <a:t> – </a:t>
            </a:r>
            <a:r>
              <a:rPr lang="ru-RU" sz="1400" dirty="0" err="1">
                <a:solidFill>
                  <a:srgbClr val="00B0F0"/>
                </a:solidFill>
                <a:latin typeface="Times New Roman" panose="02020603050405020304" pitchFamily="18" charset="0"/>
                <a:cs typeface="Times New Roman" panose="02020603050405020304" pitchFamily="18" charset="0"/>
              </a:rPr>
              <a:t>мұқтаж</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жандарға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қамқорлық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жасау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Адамдар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бір</a:t>
            </a:r>
            <a:r>
              <a:rPr lang="ru-RU" sz="1400" dirty="0">
                <a:solidFill>
                  <a:srgbClr val="00B0F0"/>
                </a:solidFill>
                <a:latin typeface="Times New Roman" panose="02020603050405020304" pitchFamily="18" charset="0"/>
                <a:cs typeface="Times New Roman" panose="02020603050405020304" pitchFamily="18" charset="0"/>
              </a:rPr>
              <a:t> - </a:t>
            </a:r>
            <a:r>
              <a:rPr lang="ru-RU" sz="1400" dirty="0" err="1">
                <a:solidFill>
                  <a:srgbClr val="00B0F0"/>
                </a:solidFill>
                <a:latin typeface="Times New Roman" panose="02020603050405020304" pitchFamily="18" charset="0"/>
                <a:cs typeface="Times New Roman" panose="02020603050405020304" pitchFamily="18" charset="0"/>
              </a:rPr>
              <a:t>біріне</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қайырымдылық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мейірімділік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таныту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арқылы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жақсылық</a:t>
            </a:r>
            <a:r>
              <a:rPr lang="ru-RU" sz="1400" dirty="0">
                <a:solidFill>
                  <a:srgbClr val="00B0F0"/>
                </a:solidFill>
                <a:latin typeface="Times New Roman" panose="02020603050405020304" pitchFamily="18" charset="0"/>
                <a:cs typeface="Times New Roman" panose="02020603050405020304" pitchFamily="18" charset="0"/>
              </a:rPr>
              <a:t> жасайды.11 </a:t>
            </a:r>
            <a:r>
              <a:rPr lang="ru-RU" sz="1400" dirty="0" err="1">
                <a:solidFill>
                  <a:srgbClr val="00B0F0"/>
                </a:solidFill>
                <a:latin typeface="Times New Roman" panose="02020603050405020304" pitchFamily="18" charset="0"/>
                <a:cs typeface="Times New Roman" panose="02020603050405020304" pitchFamily="18" charset="0"/>
              </a:rPr>
              <a:t>қазан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мүгедектер</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күні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осыған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орай</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колледжіміздің</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Өзін-өзі</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басқару</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ұйымы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мүгедек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жандарға</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қолдау</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жасады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537370"/>
            <a:ext cx="3384376" cy="233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202684"/>
            <a:ext cx="2592288" cy="2666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202684"/>
            <a:ext cx="2376264" cy="2666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3068960"/>
            <a:ext cx="2376264" cy="2397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2996952"/>
            <a:ext cx="3384376" cy="2469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9912" y="2996953"/>
            <a:ext cx="2592288" cy="2468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13" y="37306"/>
            <a:ext cx="2981325"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180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3322"/>
          <a:stretch/>
        </p:blipFill>
        <p:spPr bwMode="auto">
          <a:xfrm>
            <a:off x="224739" y="516370"/>
            <a:ext cx="1826981" cy="1689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24739" y="6165304"/>
            <a:ext cx="8712968" cy="584775"/>
          </a:xfrm>
          <a:prstGeom prst="rect">
            <a:avLst/>
          </a:prstGeom>
        </p:spPr>
        <p:txBody>
          <a:bodyPr wrap="square">
            <a:spAutoFit/>
          </a:bodyPr>
          <a:lstStyle/>
          <a:p>
            <a:pPr algn="ctr"/>
            <a:r>
              <a:rPr lang="en-US" sz="1600" dirty="0" smtClean="0">
                <a:solidFill>
                  <a:srgbClr val="00B0F0"/>
                </a:solidFill>
                <a:latin typeface="Times New Roman" panose="02020603050405020304" pitchFamily="18" charset="0"/>
                <a:cs typeface="Times New Roman" panose="02020603050405020304" pitchFamily="18" charset="0"/>
              </a:rPr>
              <a:t>"</a:t>
            </a:r>
            <a:r>
              <a:rPr lang="ru-RU" sz="1600" dirty="0" err="1">
                <a:solidFill>
                  <a:srgbClr val="00B0F0"/>
                </a:solidFill>
                <a:latin typeface="Times New Roman" panose="02020603050405020304" pitchFamily="18" charset="0"/>
                <a:cs typeface="Times New Roman" panose="02020603050405020304" pitchFamily="18" charset="0"/>
              </a:rPr>
              <a:t>Сыбайлас</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жемқорлықсыз</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мемлекет</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құрамыз</a:t>
            </a:r>
            <a:r>
              <a:rPr lang="ru-RU" sz="1600" dirty="0" smtClean="0">
                <a:solidFill>
                  <a:srgbClr val="00B0F0"/>
                </a:solidFill>
                <a:latin typeface="Times New Roman" panose="02020603050405020304" pitchFamily="18" charset="0"/>
                <a:cs typeface="Times New Roman" panose="02020603050405020304" pitchFamily="18" charset="0"/>
              </a:rPr>
              <a:t>!»</a:t>
            </a:r>
          </a:p>
          <a:p>
            <a:pPr algn="ct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атты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аудан</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тұрғындары</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арасында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бейнероликтер</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a:solidFill>
                  <a:srgbClr val="00B0F0"/>
                </a:solidFill>
                <a:latin typeface="Times New Roman" panose="02020603050405020304" pitchFamily="18" charset="0"/>
                <a:cs typeface="Times New Roman" panose="02020603050405020304" pitchFamily="18" charset="0"/>
              </a:rPr>
              <a:t>байқауына</a:t>
            </a:r>
            <a:r>
              <a:rPr lang="ru-RU" sz="1600" dirty="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қатысушылары</a:t>
            </a:r>
            <a:r>
              <a:rPr lang="ru-RU" sz="1600" dirty="0" smtClean="0">
                <a:solidFill>
                  <a:srgbClr val="00B0F0"/>
                </a:solidFill>
                <a:latin typeface="Times New Roman" panose="02020603050405020304" pitchFamily="18" charset="0"/>
                <a:cs typeface="Times New Roman" panose="02020603050405020304" pitchFamily="18" charset="0"/>
              </a:rPr>
              <a:t>.</a:t>
            </a:r>
            <a:endParaRPr lang="ru-RU" sz="1600" dirty="0">
              <a:solidFill>
                <a:srgbClr val="00B0F0"/>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79" r="37428"/>
          <a:stretch/>
        </p:blipFill>
        <p:spPr bwMode="auto">
          <a:xfrm>
            <a:off x="2200746" y="516369"/>
            <a:ext cx="2083221" cy="168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48" r="34447"/>
          <a:stretch/>
        </p:blipFill>
        <p:spPr bwMode="auto">
          <a:xfrm>
            <a:off x="4401177" y="516369"/>
            <a:ext cx="2115039" cy="168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853" r="36612"/>
          <a:stretch/>
        </p:blipFill>
        <p:spPr bwMode="auto">
          <a:xfrm>
            <a:off x="107504" y="2310123"/>
            <a:ext cx="1944216" cy="172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335" r="39609" b="32361"/>
          <a:stretch/>
        </p:blipFill>
        <p:spPr bwMode="auto">
          <a:xfrm>
            <a:off x="2200746" y="2310123"/>
            <a:ext cx="2083221" cy="17212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421" r="38438" b="23473"/>
          <a:stretch/>
        </p:blipFill>
        <p:spPr bwMode="auto">
          <a:xfrm>
            <a:off x="6732241" y="2310123"/>
            <a:ext cx="2086955" cy="1776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697" r="40390" b="11689"/>
          <a:stretch/>
        </p:blipFill>
        <p:spPr bwMode="auto">
          <a:xfrm>
            <a:off x="6732240" y="110660"/>
            <a:ext cx="2086955" cy="2094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698" r="39766" b="12917"/>
          <a:stretch/>
        </p:blipFill>
        <p:spPr bwMode="auto">
          <a:xfrm>
            <a:off x="4418831" y="2310124"/>
            <a:ext cx="2097385" cy="172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453" r="39767" b="14028"/>
          <a:stretch/>
        </p:blipFill>
        <p:spPr bwMode="auto">
          <a:xfrm>
            <a:off x="107505" y="4173310"/>
            <a:ext cx="1944215" cy="199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610" r="39767" b="14722"/>
          <a:stretch/>
        </p:blipFill>
        <p:spPr bwMode="auto">
          <a:xfrm>
            <a:off x="2200746" y="4221088"/>
            <a:ext cx="2083221" cy="194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9296" r="39768" b="14722"/>
          <a:stretch/>
        </p:blipFill>
        <p:spPr bwMode="auto">
          <a:xfrm>
            <a:off x="4401177" y="4197199"/>
            <a:ext cx="2115039" cy="199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160" r="40625" b="16401"/>
          <a:stretch/>
        </p:blipFill>
        <p:spPr bwMode="auto">
          <a:xfrm>
            <a:off x="6732240" y="4173312"/>
            <a:ext cx="2086956" cy="199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07505" y="110659"/>
            <a:ext cx="5328591"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buFont typeface="Wingdings" panose="05000000000000000000" pitchFamily="2" charset="2"/>
              <a:buChar char="q"/>
            </a:pPr>
            <a:r>
              <a:rPr lang="ru-RU" sz="1400" dirty="0" smtClean="0">
                <a:solidFill>
                  <a:srgbClr val="FF0000"/>
                </a:solidFill>
                <a:latin typeface="Times New Roman" panose="02020603050405020304" pitchFamily="18" charset="0"/>
                <a:cs typeface="Times New Roman" panose="02020603050405020304" pitchFamily="18" charset="0"/>
              </a:rPr>
              <a:t>"СЫБАЙЛАС ЖЕМҚОРЛЫҚСЫЗ МЕМЛЕКЕТ ҚҰРАМЫЗ!" </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478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948" t="4709" r="15457" b="2579"/>
          <a:stretch/>
        </p:blipFill>
        <p:spPr bwMode="auto">
          <a:xfrm>
            <a:off x="179512" y="1181983"/>
            <a:ext cx="4657998" cy="28950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45" t="3800" r="37421" b="10695"/>
          <a:stretch/>
        </p:blipFill>
        <p:spPr bwMode="auto">
          <a:xfrm>
            <a:off x="5148065" y="4077072"/>
            <a:ext cx="3744416" cy="24886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16" t="3800" r="31562" b="10834"/>
          <a:stretch/>
        </p:blipFill>
        <p:spPr bwMode="auto">
          <a:xfrm>
            <a:off x="179513" y="4221088"/>
            <a:ext cx="4644380" cy="24886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260647"/>
            <a:ext cx="3744416" cy="360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147911"/>
            <a:ext cx="2162895" cy="9258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Прямоугольник 3"/>
          <p:cNvSpPr/>
          <p:nvPr/>
        </p:nvSpPr>
        <p:spPr>
          <a:xfrm>
            <a:off x="179511" y="139071"/>
            <a:ext cx="23221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indent="-285750" algn="ctr">
              <a:buFont typeface="Wingdings" panose="05000000000000000000" pitchFamily="2" charset="2"/>
              <a:buChar char="q"/>
            </a:pPr>
            <a:r>
              <a:rPr lang="ru-RU" sz="1200" dirty="0" smtClean="0">
                <a:solidFill>
                  <a:srgbClr val="FF0000"/>
                </a:solidFill>
                <a:latin typeface="Times New Roman" panose="02020603050405020304" pitchFamily="18" charset="0"/>
                <a:cs typeface="Times New Roman" panose="02020603050405020304" pitchFamily="18" charset="0"/>
              </a:rPr>
              <a:t>«ҚАЗАҚСТАН РЕСПУБЛИКАСЫ КОЛЛЕДЖДЕРІНІҢ</a:t>
            </a:r>
          </a:p>
          <a:p>
            <a:pPr algn="ctr"/>
            <a:r>
              <a:rPr lang="ru-RU" sz="1200" dirty="0">
                <a:solidFill>
                  <a:srgbClr val="FF0000"/>
                </a:solidFill>
                <a:latin typeface="Times New Roman" panose="02020603050405020304" pitchFamily="18" charset="0"/>
                <a:cs typeface="Times New Roman" panose="02020603050405020304" pitchFamily="18" charset="0"/>
              </a:rPr>
              <a:t> </a:t>
            </a:r>
            <a:r>
              <a:rPr lang="ru-RU" sz="1200" dirty="0" smtClean="0">
                <a:solidFill>
                  <a:srgbClr val="FF0000"/>
                </a:solidFill>
                <a:latin typeface="Times New Roman" panose="02020603050405020304" pitchFamily="18" charset="0"/>
                <a:cs typeface="Times New Roman" panose="02020603050405020304" pitchFamily="18" charset="0"/>
              </a:rPr>
              <a:t> </a:t>
            </a:r>
            <a:r>
              <a:rPr lang="ru-RU" sz="1200" dirty="0">
                <a:solidFill>
                  <a:srgbClr val="FF0000"/>
                </a:solidFill>
                <a:latin typeface="Times New Roman" panose="02020603050405020304" pitchFamily="18" charset="0"/>
                <a:cs typeface="Times New Roman" panose="02020603050405020304" pitchFamily="18" charset="0"/>
              </a:rPr>
              <a:t>ТОП-100 СТУДЕНТІ» жобасы</a:t>
            </a:r>
          </a:p>
        </p:txBody>
      </p:sp>
    </p:spTree>
    <p:extLst>
      <p:ext uri="{BB962C8B-B14F-4D97-AF65-F5344CB8AC3E}">
        <p14:creationId xmlns:p14="http://schemas.microsoft.com/office/powerpoint/2010/main" val="3493943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rot="10800000" flipV="1">
            <a:off x="262042" y="5733256"/>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sp>
        <p:nvSpPr>
          <p:cNvPr id="9" name="TextBox 8"/>
          <p:cNvSpPr txBox="1"/>
          <p:nvPr/>
        </p:nvSpPr>
        <p:spPr>
          <a:xfrm>
            <a:off x="4570404" y="5589240"/>
            <a:ext cx="4464496"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kk-KZ" sz="1200" dirty="0" smtClean="0">
                <a:latin typeface="Times New Roman" pitchFamily="18" charset="0"/>
                <a:cs typeface="Times New Roman" pitchFamily="18" charset="0"/>
              </a:rPr>
              <a:t>Бас редактордың орынбасары:</a:t>
            </a:r>
          </a:p>
          <a:p>
            <a:pPr algn="ctr"/>
            <a:r>
              <a:rPr lang="kk-KZ" sz="1200" dirty="0" smtClean="0">
                <a:latin typeface="Times New Roman" pitchFamily="18" charset="0"/>
                <a:cs typeface="Times New Roman" pitchFamily="18" charset="0"/>
              </a:rPr>
              <a:t>Намазбаева А.Ж</a:t>
            </a:r>
            <a:endParaRPr lang="ru-RU" sz="1200" dirty="0" smtClean="0">
              <a:latin typeface="Times New Roman" pitchFamily="18" charset="0"/>
              <a:cs typeface="Times New Roman" pitchFamily="18" charset="0"/>
            </a:endParaRPr>
          </a:p>
          <a:p>
            <a:pPr algn="ctr"/>
            <a:r>
              <a:rPr lang="ru-RU" sz="1200" dirty="0" err="1" smtClean="0">
                <a:latin typeface="Times New Roman" pitchFamily="18" charset="0"/>
                <a:cs typeface="Times New Roman" pitchFamily="18" charset="0"/>
              </a:rPr>
              <a:t>Менш</a:t>
            </a:r>
            <a:r>
              <a:rPr lang="kk-KZ" sz="1200" dirty="0" smtClean="0">
                <a:latin typeface="Times New Roman" pitchFamily="18" charset="0"/>
                <a:cs typeface="Times New Roman" pitchFamily="18" charset="0"/>
              </a:rPr>
              <a:t>ікті тілшілер:</a:t>
            </a:r>
          </a:p>
          <a:p>
            <a:pPr algn="ct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Ораз</a:t>
            </a:r>
            <a:r>
              <a:rPr lang="ru-RU" sz="1200" dirty="0" smtClean="0">
                <a:latin typeface="Times New Roman" pitchFamily="18" charset="0"/>
                <a:cs typeface="Times New Roman" pitchFamily="18" charset="0"/>
              </a:rPr>
              <a:t> Б, Жакенова Ж.З. </a:t>
            </a:r>
          </a:p>
          <a:p>
            <a:pPr marL="171450" indent="-171450">
              <a:buFont typeface="Wingdings" pitchFamily="2" charset="2"/>
              <a:buChar char="q"/>
            </a:pPr>
            <a:r>
              <a:rPr lang="ru-RU" sz="1200" i="1" dirty="0" err="1" smtClean="0">
                <a:latin typeface="Times New Roman" pitchFamily="18" charset="0"/>
                <a:cs typeface="Times New Roman" pitchFamily="18" charset="0"/>
              </a:rPr>
              <a:t>Газетт</a:t>
            </a:r>
            <a:r>
              <a:rPr lang="kk-KZ" sz="1200" i="1" dirty="0" smtClean="0">
                <a:latin typeface="Times New Roman" pitchFamily="18" charset="0"/>
                <a:cs typeface="Times New Roman" pitchFamily="18" charset="0"/>
              </a:rPr>
              <a:t>ің электрондық нұсқасымен колледждің сайтынан таныса аласыздар</a:t>
            </a:r>
            <a:endParaRPr lang="ru-RU" sz="1200" i="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37" y="116632"/>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3397244" y="116632"/>
            <a:ext cx="5567244" cy="30777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ru-RU" sz="1400" dirty="0">
                <a:solidFill>
                  <a:srgbClr val="FF0000"/>
                </a:solidFill>
                <a:latin typeface="Times New Roman" panose="02020603050405020304" pitchFamily="18" charset="0"/>
                <a:cs typeface="Times New Roman" panose="02020603050405020304" pitchFamily="18" charset="0"/>
              </a:rPr>
              <a:t>«Кітапхана әлеміне саяхат</a:t>
            </a:r>
            <a:r>
              <a:rPr lang="ru-RU" sz="1400" dirty="0" smtClean="0">
                <a:solidFill>
                  <a:srgbClr val="FF0000"/>
                </a:solidFill>
                <a:latin typeface="Times New Roman" panose="02020603050405020304" pitchFamily="18" charset="0"/>
                <a:cs typeface="Times New Roman" panose="02020603050405020304" pitchFamily="18" charset="0"/>
              </a:rPr>
              <a:t>»//«Библиотека территория творчества»</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5361" y="4108007"/>
            <a:ext cx="2088232" cy="140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7943" y="584386"/>
            <a:ext cx="1872208" cy="1346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803" y="2132856"/>
            <a:ext cx="245225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753" y="3861048"/>
            <a:ext cx="2497965"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800" y="584387"/>
            <a:ext cx="2160188" cy="1346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41979" y="2070649"/>
            <a:ext cx="1224136" cy="191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1800" y="2060849"/>
            <a:ext cx="1353304" cy="192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2280" y="576624"/>
            <a:ext cx="1872208" cy="135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01185" y="2034202"/>
            <a:ext cx="1137543" cy="194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31987" y="4109495"/>
            <a:ext cx="1870663" cy="140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753" y="547192"/>
            <a:ext cx="2471300" cy="151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71800" y="4108007"/>
            <a:ext cx="2016224" cy="140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32241" y="2074171"/>
            <a:ext cx="1080120" cy="194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04203" y="2074171"/>
            <a:ext cx="1148764" cy="1910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13432</TotalTime>
  <Words>490</Words>
  <Application>Microsoft Office PowerPoint</Application>
  <PresentationFormat>Экран (4:3)</PresentationFormat>
  <Paragraphs>44</Paragraphs>
  <Slides>8</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2471</cp:revision>
  <dcterms:created xsi:type="dcterms:W3CDTF">2018-12-07T08:23:31Z</dcterms:created>
  <dcterms:modified xsi:type="dcterms:W3CDTF">2020-11-04T03:00:18Z</dcterms:modified>
</cp:coreProperties>
</file>