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02" r:id="rId3"/>
    <p:sldId id="275" r:id="rId4"/>
    <p:sldId id="284" r:id="rId5"/>
    <p:sldId id="276" r:id="rId6"/>
    <p:sldId id="285" r:id="rId7"/>
    <p:sldId id="259" r:id="rId8"/>
    <p:sldId id="260" r:id="rId9"/>
    <p:sldId id="264" r:id="rId10"/>
    <p:sldId id="293" r:id="rId11"/>
    <p:sldId id="265" r:id="rId12"/>
    <p:sldId id="295" r:id="rId13"/>
    <p:sldId id="301" r:id="rId14"/>
    <p:sldId id="297" r:id="rId15"/>
    <p:sldId id="304" r:id="rId16"/>
    <p:sldId id="299" r:id="rId17"/>
    <p:sldId id="298" r:id="rId18"/>
    <p:sldId id="258"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80" d="100"/>
          <a:sy n="80" d="100"/>
        </p:scale>
        <p:origin x="-1445"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07.10.2020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18</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07.10.2020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07.10.2020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pl_shkola-6@mail.ru" TargetMode="External"/><Relationship Id="rId4" Type="http://schemas.openxmlformats.org/officeDocument/2006/relationships/hyperlink" Target="http://zhambylpk.kz/"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366" y="2708921"/>
            <a:ext cx="2510884" cy="203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050" dirty="0" smtClean="0">
                <a:hlinkClick r:id="rId4"/>
              </a:rPr>
              <a:t>http://zhambylpk.kz/</a:t>
            </a:r>
            <a:r>
              <a:rPr lang="en-US" sz="1050" dirty="0" smtClean="0"/>
              <a:t>      </a:t>
            </a:r>
            <a:r>
              <a:rPr lang="en-US" sz="1050" dirty="0">
                <a:solidFill>
                  <a:srgbClr val="00B0F0"/>
                </a:solidFill>
                <a:latin typeface="Times New Roman" pitchFamily="18" charset="0"/>
                <a:cs typeface="Times New Roman" pitchFamily="18" charset="0"/>
              </a:rPr>
              <a:t>@uzunagash_zhambyl_kolledzh</a:t>
            </a:r>
            <a:r>
              <a:rPr lang="en-US" sz="1050" dirty="0" smtClean="0">
                <a:solidFill>
                  <a:srgbClr val="00B0F0"/>
                </a:solidFill>
                <a:latin typeface="Times New Roman" pitchFamily="18" charset="0"/>
                <a:cs typeface="Times New Roman" pitchFamily="18" charset="0"/>
              </a:rPr>
              <a:t>       </a:t>
            </a:r>
            <a:r>
              <a:rPr lang="kk-KZ" sz="1050" dirty="0" smtClean="0">
                <a:solidFill>
                  <a:srgbClr val="0070C0"/>
                </a:solidFill>
              </a:rPr>
              <a:t>e-mail:</a:t>
            </a:r>
            <a:r>
              <a:rPr lang="kk-KZ" sz="1050" dirty="0" smtClean="0">
                <a:hlinkClick r:id="rId5"/>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600" dirty="0" smtClean="0"/>
              <a:t>№9 (18)</a:t>
            </a:r>
          </a:p>
          <a:p>
            <a:pPr algn="ctr"/>
            <a:r>
              <a:rPr lang="kk-KZ" sz="1100" dirty="0" smtClean="0"/>
              <a:t> 2020 жыл</a:t>
            </a:r>
            <a:endParaRPr lang="ru-RU" sz="1100" dirty="0"/>
          </a:p>
        </p:txBody>
      </p:sp>
      <p:sp>
        <p:nvSpPr>
          <p:cNvPr id="10" name="TextBox 9"/>
          <p:cNvSpPr txBox="1"/>
          <p:nvPr/>
        </p:nvSpPr>
        <p:spPr>
          <a:xfrm>
            <a:off x="199504" y="1575617"/>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696" y="290922"/>
            <a:ext cx="1286152" cy="12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720480" y="2070363"/>
            <a:ext cx="6159122"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«ЕҢ ҮЗДІК КӘСІПТІК БІЛІМ БЕРУ ҰЙЫМЫ-2020» ОНЛАЙН-БАЙҚАУ</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2636913"/>
            <a:ext cx="3528392" cy="388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960" y="2636913"/>
            <a:ext cx="3024336" cy="21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067944" y="4861520"/>
            <a:ext cx="4806844" cy="1754326"/>
          </a:xfrm>
          <a:prstGeom prst="rect">
            <a:avLst/>
          </a:prstGeom>
        </p:spPr>
        <p:txBody>
          <a:bodyPr wrap="square">
            <a:spAutoFit/>
          </a:bodyPr>
          <a:lstStyle/>
          <a:p>
            <a:pPr algn="just"/>
            <a:r>
              <a:rPr lang="ru-RU" dirty="0" smtClean="0">
                <a:solidFill>
                  <a:srgbClr val="00B0F0"/>
                </a:solidFill>
                <a:latin typeface="Times New Roman" panose="02020603050405020304" pitchFamily="18" charset="0"/>
                <a:cs typeface="Times New Roman" panose="02020603050405020304" pitchFamily="18" charset="0"/>
              </a:rPr>
              <a:t>     Алматы </a:t>
            </a:r>
            <a:r>
              <a:rPr lang="ru-RU" dirty="0" err="1">
                <a:solidFill>
                  <a:srgbClr val="00B0F0"/>
                </a:solidFill>
                <a:latin typeface="Times New Roman" panose="02020603050405020304" pitchFamily="18" charset="0"/>
                <a:cs typeface="Times New Roman" panose="02020603050405020304" pitchFamily="18" charset="0"/>
              </a:rPr>
              <a:t>облысының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әкімі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А.Г.Баталовтың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облыстық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ең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үздік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кәсіптік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беру </a:t>
            </a:r>
            <a:r>
              <a:rPr lang="ru-RU" dirty="0" err="1">
                <a:solidFill>
                  <a:srgbClr val="00B0F0"/>
                </a:solidFill>
                <a:latin typeface="Times New Roman" panose="02020603050405020304" pitchFamily="18" charset="0"/>
                <a:cs typeface="Times New Roman" panose="02020603050405020304" pitchFamily="18" charset="0"/>
              </a:rPr>
              <a:t>ұйымының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бірінші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орын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жүлдегері</a:t>
            </a:r>
            <a:r>
              <a:rPr lang="ru-RU" dirty="0">
                <a:solidFill>
                  <a:srgbClr val="00B0F0"/>
                </a:solidFill>
                <a:latin typeface="Times New Roman" panose="02020603050405020304" pitchFamily="18" charset="0"/>
                <a:cs typeface="Times New Roman" panose="02020603050405020304" pitchFamily="18" charset="0"/>
              </a:rPr>
              <a:t> Жамбыл </a:t>
            </a:r>
            <a:r>
              <a:rPr lang="ru-RU" dirty="0" err="1">
                <a:solidFill>
                  <a:srgbClr val="00B0F0"/>
                </a:solidFill>
                <a:latin typeface="Times New Roman" panose="02020603050405020304" pitchFamily="18" charset="0"/>
                <a:cs typeface="Times New Roman" panose="02020603050405020304" pitchFamily="18" charset="0"/>
              </a:rPr>
              <a:t>атындағы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Ұзынағаш</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кәсіптік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колледжінің</a:t>
            </a:r>
            <a:r>
              <a:rPr lang="ru-RU" dirty="0">
                <a:solidFill>
                  <a:srgbClr val="00B0F0"/>
                </a:solidFill>
                <a:latin typeface="Times New Roman" panose="02020603050405020304" pitchFamily="18" charset="0"/>
                <a:cs typeface="Times New Roman" panose="02020603050405020304" pitchFamily="18" charset="0"/>
              </a:rPr>
              <a:t> директоры Алтаев </a:t>
            </a:r>
            <a:r>
              <a:rPr lang="ru-RU" dirty="0" err="1">
                <a:solidFill>
                  <a:srgbClr val="00B0F0"/>
                </a:solidFill>
                <a:latin typeface="Times New Roman" panose="02020603050405020304" pitchFamily="18" charset="0"/>
                <a:cs typeface="Times New Roman" panose="02020603050405020304" pitchFamily="18" charset="0"/>
              </a:rPr>
              <a:t>Болат</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Бекбосынұлын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марапаттау</a:t>
            </a:r>
            <a:r>
              <a:rPr lang="ru-RU" dirty="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сәті</a:t>
            </a:r>
            <a:r>
              <a:rPr lang="ru-RU" dirty="0" smtClean="0">
                <a:solidFill>
                  <a:srgbClr val="00B0F0"/>
                </a:solidFill>
                <a:latin typeface="Times New Roman" panose="02020603050405020304" pitchFamily="18" charset="0"/>
                <a:cs typeface="Times New Roman" panose="02020603050405020304" pitchFamily="18" charset="0"/>
              </a:rPr>
              <a:t>.</a:t>
            </a:r>
            <a:endParaRPr lang="ru-RU"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4080"/>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0648"/>
            <a:ext cx="3280860" cy="22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882" y="2780928"/>
            <a:ext cx="3262976" cy="225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0112" y="5172024"/>
            <a:ext cx="3280860" cy="1169551"/>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Облыстық «Ұлт қазынасы» атты қашықтық зияткерлік сайысында ІІІ орынды иеленген Сейтқали Елдос пен Ұзақбай Елдос ІІІ дәрежелі Дипломмен марапатталды, жетекшісі Сеитова А.К</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764704"/>
            <a:ext cx="424847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67544" y="5038960"/>
            <a:ext cx="4572000" cy="1569660"/>
          </a:xfrm>
          <a:prstGeom prst="rect">
            <a:avLst/>
          </a:prstGeom>
        </p:spPr>
        <p:txBody>
          <a:bodyPr>
            <a:spAutoFit/>
          </a:bodyPr>
          <a:lstStyle/>
          <a:p>
            <a:pPr algn="just"/>
            <a:r>
              <a:rPr lang="ru-RU" sz="1600" dirty="0" smtClean="0">
                <a:solidFill>
                  <a:srgbClr val="00B0F0"/>
                </a:solidFill>
                <a:latin typeface="Times New Roman" panose="02020603050405020304" pitchFamily="18" charset="0"/>
                <a:cs typeface="Times New Roman" panose="02020603050405020304" pitchFamily="18" charset="0"/>
              </a:rPr>
              <a:t>       Жамбыл </a:t>
            </a:r>
            <a:r>
              <a:rPr lang="ru-RU" sz="1600" dirty="0" err="1">
                <a:solidFill>
                  <a:srgbClr val="00B0F0"/>
                </a:solidFill>
                <a:latin typeface="Times New Roman" panose="02020603050405020304" pitchFamily="18" charset="0"/>
                <a:cs typeface="Times New Roman" panose="02020603050405020304" pitchFamily="18" charset="0"/>
              </a:rPr>
              <a:t>Жабаевтың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туылғанына</a:t>
            </a:r>
            <a:r>
              <a:rPr lang="ru-RU" sz="1600" dirty="0">
                <a:solidFill>
                  <a:srgbClr val="00B0F0"/>
                </a:solidFill>
                <a:latin typeface="Times New Roman" panose="02020603050405020304" pitchFamily="18" charset="0"/>
                <a:cs typeface="Times New Roman" panose="02020603050405020304" pitchFamily="18" charset="0"/>
              </a:rPr>
              <a:t> 175 </a:t>
            </a:r>
            <a:r>
              <a:rPr lang="ru-RU" sz="1600" dirty="0" err="1">
                <a:solidFill>
                  <a:srgbClr val="00B0F0"/>
                </a:solidFill>
                <a:latin typeface="Times New Roman" panose="02020603050405020304" pitchFamily="18" charset="0"/>
                <a:cs typeface="Times New Roman" panose="02020603050405020304" pitchFamily="18" charset="0"/>
              </a:rPr>
              <a:t>жыл</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толуына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орай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өзге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ұлт</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өкілдерінің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арасында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өткен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аудандық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байқаудан</a:t>
            </a:r>
            <a:r>
              <a:rPr lang="ru-RU" sz="1600" dirty="0">
                <a:solidFill>
                  <a:srgbClr val="00B0F0"/>
                </a:solidFill>
                <a:latin typeface="Times New Roman" panose="02020603050405020304" pitchFamily="18" charset="0"/>
                <a:cs typeface="Times New Roman" panose="02020603050405020304" pitchFamily="18" charset="0"/>
              </a:rPr>
              <a:t> гран при </a:t>
            </a:r>
            <a:r>
              <a:rPr lang="ru-RU" sz="1600" dirty="0" err="1">
                <a:solidFill>
                  <a:srgbClr val="00B0F0"/>
                </a:solidFill>
                <a:latin typeface="Times New Roman" panose="02020603050405020304" pitchFamily="18" charset="0"/>
                <a:cs typeface="Times New Roman" panose="02020603050405020304" pitchFamily="18" charset="0"/>
              </a:rPr>
              <a:t>Крашинин</a:t>
            </a:r>
            <a:r>
              <a:rPr lang="ru-RU" sz="1600" dirty="0">
                <a:solidFill>
                  <a:srgbClr val="00B0F0"/>
                </a:solidFill>
                <a:latin typeface="Times New Roman" panose="02020603050405020304" pitchFamily="18" charset="0"/>
                <a:cs typeface="Times New Roman" panose="02020603050405020304" pitchFamily="18" charset="0"/>
              </a:rPr>
              <a:t> Виктор, 1 </a:t>
            </a:r>
            <a:r>
              <a:rPr lang="ru-RU" sz="1600" dirty="0" err="1">
                <a:solidFill>
                  <a:srgbClr val="00B0F0"/>
                </a:solidFill>
                <a:latin typeface="Times New Roman" panose="02020603050405020304" pitchFamily="18" charset="0"/>
                <a:cs typeface="Times New Roman" panose="02020603050405020304" pitchFamily="18" charset="0"/>
              </a:rPr>
              <a:t>орын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Сраждин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Дильназ</a:t>
            </a:r>
            <a:r>
              <a:rPr lang="ru-RU" sz="1600" dirty="0">
                <a:solidFill>
                  <a:srgbClr val="00B0F0"/>
                </a:solidFill>
                <a:latin typeface="Times New Roman" panose="02020603050405020304" pitchFamily="18" charset="0"/>
                <a:cs typeface="Times New Roman" panose="02020603050405020304" pitchFamily="18" charset="0"/>
              </a:rPr>
              <a:t>, 2 </a:t>
            </a:r>
            <a:r>
              <a:rPr lang="ru-RU" sz="1600" dirty="0" err="1">
                <a:solidFill>
                  <a:srgbClr val="00B0F0"/>
                </a:solidFill>
                <a:latin typeface="Times New Roman" panose="02020603050405020304" pitchFamily="18" charset="0"/>
                <a:cs typeface="Times New Roman" panose="02020603050405020304" pitchFamily="18" charset="0"/>
              </a:rPr>
              <a:t>орын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Поцепун</a:t>
            </a:r>
            <a:r>
              <a:rPr lang="ru-RU" sz="1600" dirty="0">
                <a:solidFill>
                  <a:srgbClr val="00B0F0"/>
                </a:solidFill>
                <a:latin typeface="Times New Roman" panose="02020603050405020304" pitchFamily="18" charset="0"/>
                <a:cs typeface="Times New Roman" panose="02020603050405020304" pitchFamily="18" charset="0"/>
              </a:rPr>
              <a:t> Екатерина, 3 </a:t>
            </a:r>
            <a:r>
              <a:rPr lang="ru-RU" sz="1600" dirty="0" err="1">
                <a:solidFill>
                  <a:srgbClr val="00B0F0"/>
                </a:solidFill>
                <a:latin typeface="Times New Roman" panose="02020603050405020304" pitchFamily="18" charset="0"/>
                <a:cs typeface="Times New Roman" panose="02020603050405020304" pitchFamily="18" charset="0"/>
              </a:rPr>
              <a:t>орын</a:t>
            </a:r>
            <a:r>
              <a:rPr lang="ru-RU" sz="1600" dirty="0">
                <a:solidFill>
                  <a:srgbClr val="00B0F0"/>
                </a:solidFill>
                <a:latin typeface="Times New Roman" panose="02020603050405020304" pitchFamily="18" charset="0"/>
                <a:cs typeface="Times New Roman" panose="02020603050405020304" pitchFamily="18" charset="0"/>
              </a:rPr>
              <a:t> Пан Вадим </a:t>
            </a:r>
            <a:r>
              <a:rPr lang="ru-RU" sz="1600" dirty="0" err="1">
                <a:solidFill>
                  <a:srgbClr val="00B0F0"/>
                </a:solidFill>
                <a:latin typeface="Times New Roman" panose="02020603050405020304" pitchFamily="18" charset="0"/>
                <a:cs typeface="Times New Roman" panose="02020603050405020304" pitchFamily="18" charset="0"/>
              </a:rPr>
              <a:t>жүлдели</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сыйлықтарға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ие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болды</a:t>
            </a:r>
            <a:r>
              <a:rPr lang="ru-RU" sz="1600"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5677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565666"/>
            <a:ext cx="2690151" cy="243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45024"/>
            <a:ext cx="2232248" cy="2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342" y="3649707"/>
            <a:ext cx="2111328" cy="235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1" y="3598396"/>
            <a:ext cx="1826055" cy="235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3649706"/>
            <a:ext cx="1900134" cy="235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8577" y="106431"/>
            <a:ext cx="1198213"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МАРАПАТ</a:t>
            </a:r>
            <a:endParaRPr lang="ru-RU" sz="12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591492"/>
            <a:ext cx="2736304" cy="240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19872" y="6249923"/>
            <a:ext cx="2205797" cy="369332"/>
          </a:xfrm>
          <a:prstGeom prst="rect">
            <a:avLst/>
          </a:prstGeom>
          <a:noFill/>
        </p:spPr>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ҚҰТТЫҚТАЙМЫЗ!</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848" y="591492"/>
            <a:ext cx="2678259" cy="240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52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255" y="2846834"/>
            <a:ext cx="2016224" cy="189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255" y="634182"/>
            <a:ext cx="2016224" cy="212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639490"/>
            <a:ext cx="2160241" cy="221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2873127"/>
            <a:ext cx="2016224" cy="186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4797152"/>
            <a:ext cx="1496669" cy="184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3" y="188640"/>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181" y="4904397"/>
            <a:ext cx="3039835" cy="1631216"/>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«ЗИЯТКЕР» Республикалық қосымша білім беру оқу-әдістемелік орталығы өткізген Республикалық интернет-байқауына қатысқан үшін және тәрбие жұмыстарды жандандыруға қосқан үлес үшін кітапхананың марапаттары.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198165"/>
            <a:ext cx="4103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0050" y="1944563"/>
            <a:ext cx="3496406"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5180049" y="884439"/>
            <a:ext cx="3319636" cy="861774"/>
          </a:xfrm>
          <a:prstGeom prst="rect">
            <a:avLst/>
          </a:prstGeom>
        </p:spPr>
        <p:txBody>
          <a:bodyPr wrap="square">
            <a:spAutoFit/>
          </a:bodyPr>
          <a:lstStyle/>
          <a:p>
            <a:pPr algn="ctr"/>
            <a:r>
              <a:rPr lang="ru-RU" sz="1600" dirty="0" err="1" smtClean="0">
                <a:solidFill>
                  <a:srgbClr val="00B0F0"/>
                </a:solidFill>
                <a:latin typeface="Times New Roman" panose="02020603050405020304" pitchFamily="18" charset="0"/>
                <a:cs typeface="Times New Roman" panose="02020603050405020304" pitchFamily="18" charset="0"/>
              </a:rPr>
              <a:t>Сеиітова</a:t>
            </a:r>
            <a:r>
              <a:rPr lang="ru-RU" sz="1600" dirty="0" smtClean="0">
                <a:solidFill>
                  <a:srgbClr val="00B0F0"/>
                </a:solidFill>
                <a:latin typeface="Times New Roman" panose="02020603050405020304" pitchFamily="18" charset="0"/>
                <a:cs typeface="Times New Roman" panose="02020603050405020304" pitchFamily="18" charset="0"/>
              </a:rPr>
              <a:t> А. </a:t>
            </a:r>
            <a:r>
              <a:rPr lang="ru-RU" sz="1600" dirty="0" err="1" smtClean="0">
                <a:solidFill>
                  <a:srgbClr val="00B0F0"/>
                </a:solidFill>
                <a:latin typeface="Times New Roman" panose="02020603050405020304" pitchFamily="18" charset="0"/>
                <a:cs typeface="Times New Roman" panose="02020603050405020304" pitchFamily="18" charset="0"/>
              </a:rPr>
              <a:t>Жүлделі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орыннан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көрінді</a:t>
            </a:r>
            <a:r>
              <a:rPr lang="ru-RU" sz="1600" dirty="0" smtClean="0">
                <a:solidFill>
                  <a:srgbClr val="00B0F0"/>
                </a:solidFill>
                <a:latin typeface="Times New Roman" panose="02020603050405020304" pitchFamily="18" charset="0"/>
                <a:cs typeface="Times New Roman" panose="02020603050405020304" pitchFamily="18" charset="0"/>
              </a:rPr>
              <a:t>//</a:t>
            </a:r>
            <a:r>
              <a:rPr lang="ru-RU" sz="1600" dirty="0">
                <a:solidFill>
                  <a:srgbClr val="00B0F0"/>
                </a:solidFill>
                <a:latin typeface="Times New Roman" panose="02020603050405020304" pitchFamily="18" charset="0"/>
                <a:cs typeface="Times New Roman" panose="02020603050405020304" pitchFamily="18" charset="0"/>
              </a:rPr>
              <a:t>Атамекен</a:t>
            </a:r>
            <a:r>
              <a:rPr lang="ru-RU" sz="1600" dirty="0" smtClean="0">
                <a:solidFill>
                  <a:srgbClr val="00B0F0"/>
                </a:solidFill>
                <a:latin typeface="Times New Roman" panose="02020603050405020304" pitchFamily="18" charset="0"/>
                <a:cs typeface="Times New Roman" panose="02020603050405020304" pitchFamily="18" charset="0"/>
              </a:rPr>
              <a:t>.-</a:t>
            </a:r>
            <a:r>
              <a:rPr lang="ru-RU" sz="1600" dirty="0">
                <a:solidFill>
                  <a:srgbClr val="00B0F0"/>
                </a:solidFill>
                <a:latin typeface="Times New Roman" panose="02020603050405020304" pitchFamily="18" charset="0"/>
                <a:cs typeface="Times New Roman" panose="02020603050405020304" pitchFamily="18" charset="0"/>
              </a:rPr>
              <a:t>2020.-26 қыркүйек</a:t>
            </a:r>
            <a:r>
              <a:rPr lang="ru-RU" sz="1600" dirty="0" smtClean="0">
                <a:solidFill>
                  <a:srgbClr val="00B0F0"/>
                </a:solidFill>
                <a:latin typeface="Times New Roman" panose="02020603050405020304" pitchFamily="18" charset="0"/>
                <a:cs typeface="Times New Roman" panose="02020603050405020304" pitchFamily="18" charset="0"/>
              </a:rPr>
              <a:t>.-3 бет.</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035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9" y="552673"/>
            <a:ext cx="2448272" cy="201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9819" y="552673"/>
            <a:ext cx="2426277" cy="201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797113"/>
            <a:ext cx="244827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9819" y="2797113"/>
            <a:ext cx="242627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7" y="5301208"/>
            <a:ext cx="4824535" cy="830997"/>
          </a:xfrm>
          <a:prstGeom prst="rect">
            <a:avLst/>
          </a:prstGeom>
          <a:noFill/>
        </p:spPr>
        <p:txBody>
          <a:bodyPr wrap="squar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Халықаралық қарттар күніне орай «Арлагерлерімізді ардақтайық!» акциясына қатысқандарыңыз үшін ерекше алғыс хаттар иелерін құттықтаймыз!</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899" y="2132857"/>
            <a:ext cx="3163887" cy="440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4122" y="139874"/>
            <a:ext cx="4103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652120" y="764704"/>
            <a:ext cx="3168352" cy="1169551"/>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Е.Еркін. Жеңімпаздар марапатталды//Атамекен.</a:t>
            </a:r>
          </a:p>
          <a:p>
            <a:pPr algn="ctr"/>
            <a:r>
              <a:rPr lang="kk-KZ" sz="1400" dirty="0" smtClean="0">
                <a:solidFill>
                  <a:srgbClr val="00B0F0"/>
                </a:solidFill>
                <a:latin typeface="Times New Roman" panose="02020603050405020304" pitchFamily="18" charset="0"/>
                <a:cs typeface="Times New Roman" panose="02020603050405020304" pitchFamily="18" charset="0"/>
              </a:rPr>
              <a:t>-2020.-26 қыркүйек.-1 бет.- (Ұлы Жамбылдың 175 жылдық мерейтойы қарсанында)</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52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40" y="587921"/>
            <a:ext cx="2589584" cy="193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9" y="587921"/>
            <a:ext cx="2634976" cy="193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800" y="260648"/>
            <a:ext cx="2763688"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240" y="2708920"/>
            <a:ext cx="258958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9" y="2708920"/>
            <a:ext cx="263497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0800" y="2708920"/>
            <a:ext cx="276368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8240" y="5381927"/>
            <a:ext cx="8352928" cy="1169551"/>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1 </a:t>
            </a:r>
            <a:r>
              <a:rPr lang="ru-RU" sz="1400" dirty="0" err="1">
                <a:solidFill>
                  <a:srgbClr val="00B0F0"/>
                </a:solidFill>
                <a:latin typeface="Times New Roman" panose="02020603050405020304" pitchFamily="18" charset="0"/>
                <a:cs typeface="Times New Roman" panose="02020603050405020304" pitchFamily="18" charset="0"/>
              </a:rPr>
              <a:t>қазан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Қарттар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ораи</a:t>
            </a:r>
            <a:r>
              <a:rPr lang="ru-RU" sz="1400" dirty="0">
                <a:solidFill>
                  <a:srgbClr val="00B0F0"/>
                </a:solidFill>
                <a:latin typeface="Times New Roman" panose="02020603050405020304" pitchFamily="18" charset="0"/>
                <a:cs typeface="Times New Roman" panose="02020603050405020304" pitchFamily="18" charset="0"/>
              </a:rPr>
              <a:t>̆ "Жамбыл </a:t>
            </a:r>
            <a:r>
              <a:rPr lang="ru-RU" sz="1400" dirty="0" err="1">
                <a:solidFill>
                  <a:srgbClr val="00B0F0"/>
                </a:solidFill>
                <a:latin typeface="Times New Roman" panose="02020603050405020304" pitchFamily="18" charset="0"/>
                <a:cs typeface="Times New Roman" panose="02020603050405020304" pitchFamily="18" charset="0"/>
              </a:rPr>
              <a:t>ауданының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жастар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ресурстық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орталығы</a:t>
            </a:r>
            <a:r>
              <a:rPr lang="ru-RU" sz="1400" dirty="0">
                <a:solidFill>
                  <a:srgbClr val="00B0F0"/>
                </a:solidFill>
                <a:latin typeface="Times New Roman" panose="02020603050405020304" pitchFamily="18" charset="0"/>
                <a:cs typeface="Times New Roman" panose="02020603050405020304" pitchFamily="18" charset="0"/>
              </a:rPr>
              <a:t>", "</a:t>
            </a:r>
            <a:r>
              <a:rPr lang="en-US" sz="1400" dirty="0">
                <a:solidFill>
                  <a:srgbClr val="00B0F0"/>
                </a:solidFill>
                <a:latin typeface="Times New Roman" panose="02020603050405020304" pitchFamily="18" charset="0"/>
                <a:cs typeface="Times New Roman" panose="02020603050405020304" pitchFamily="18" charset="0"/>
              </a:rPr>
              <a:t>Jas </a:t>
            </a:r>
            <a:r>
              <a:rPr lang="en-US" sz="1400" dirty="0" err="1">
                <a:solidFill>
                  <a:srgbClr val="00B0F0"/>
                </a:solidFill>
                <a:latin typeface="Times New Roman" panose="02020603050405020304" pitchFamily="18" charset="0"/>
                <a:cs typeface="Times New Roman" panose="02020603050405020304" pitchFamily="18" charset="0"/>
              </a:rPr>
              <a:t>Otan</a:t>
            </a:r>
            <a:r>
              <a:rPr lang="en-US"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жастар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қанаты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ерікті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жастарымен</a:t>
            </a:r>
            <a:r>
              <a:rPr lang="ru-RU" sz="1400" dirty="0">
                <a:solidFill>
                  <a:srgbClr val="00B0F0"/>
                </a:solidFill>
                <a:latin typeface="Times New Roman" panose="02020603050405020304" pitchFamily="18" charset="0"/>
                <a:cs typeface="Times New Roman" panose="02020603050405020304" pitchFamily="18" charset="0"/>
              </a:rPr>
              <a:t> б</a:t>
            </a:r>
            <a:r>
              <a:rPr lang="en-US" sz="1400" dirty="0" err="1">
                <a:solidFill>
                  <a:srgbClr val="00B0F0"/>
                </a:solidFill>
                <a:latin typeface="Times New Roman" panose="02020603050405020304" pitchFamily="18" charset="0"/>
                <a:cs typeface="Times New Roman" panose="02020603050405020304" pitchFamily="18" charset="0"/>
              </a:rPr>
              <a:t>i</a:t>
            </a:r>
            <a:r>
              <a:rPr lang="ru-RU" sz="1400" dirty="0" err="1">
                <a:solidFill>
                  <a:srgbClr val="00B0F0"/>
                </a:solidFill>
                <a:latin typeface="Times New Roman" panose="02020603050405020304" pitchFamily="18" charset="0"/>
                <a:cs typeface="Times New Roman" panose="02020603050405020304" pitchFamily="18" charset="0"/>
              </a:rPr>
              <a:t>рлес</a:t>
            </a:r>
            <a:r>
              <a:rPr lang="en-US" sz="1400" dirty="0" err="1">
                <a:solidFill>
                  <a:srgbClr val="00B0F0"/>
                </a:solidFill>
                <a:latin typeface="Times New Roman" panose="02020603050405020304" pitchFamily="18" charset="0"/>
                <a:cs typeface="Times New Roman" panose="02020603050405020304" pitchFamily="18" charset="0"/>
              </a:rPr>
              <a:t>i</a:t>
            </a:r>
            <a:r>
              <a:rPr lang="ru-RU" sz="1400" dirty="0">
                <a:solidFill>
                  <a:srgbClr val="00B0F0"/>
                </a:solidFill>
                <a:latin typeface="Times New Roman" panose="02020603050405020304" pitchFamily="18" charset="0"/>
                <a:cs typeface="Times New Roman" panose="02020603050405020304" pitchFamily="18" charset="0"/>
              </a:rPr>
              <a:t>п </a:t>
            </a:r>
            <a:r>
              <a:rPr lang="ru-RU" sz="1400" dirty="0" err="1">
                <a:solidFill>
                  <a:srgbClr val="00B0F0"/>
                </a:solidFill>
                <a:latin typeface="Times New Roman" panose="02020603050405020304" pitchFamily="18" charset="0"/>
                <a:cs typeface="Times New Roman" panose="02020603050405020304" pitchFamily="18" charset="0"/>
              </a:rPr>
              <a:t>аудандағы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ардагер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қарияларымызды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айтулы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мерекесімен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құттықтап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азық-түлік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себетін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таратты</a:t>
            </a:r>
            <a:r>
              <a:rPr lang="ru-RU" sz="1400" dirty="0">
                <a:solidFill>
                  <a:srgbClr val="00B0F0"/>
                </a:solidFill>
                <a:latin typeface="Times New Roman" panose="02020603050405020304" pitchFamily="18" charset="0"/>
                <a:cs typeface="Times New Roman" panose="02020603050405020304" pitchFamily="18" charset="0"/>
              </a:rPr>
              <a:t>. Шара </a:t>
            </a:r>
            <a:r>
              <a:rPr lang="ru-RU" sz="1400" dirty="0" err="1">
                <a:solidFill>
                  <a:srgbClr val="00B0F0"/>
                </a:solidFill>
                <a:latin typeface="Times New Roman" panose="02020603050405020304" pitchFamily="18" charset="0"/>
                <a:cs typeface="Times New Roman" panose="02020603050405020304" pitchFamily="18" charset="0"/>
              </a:rPr>
              <a:t>барысында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студенттер</a:t>
            </a:r>
            <a:r>
              <a:rPr lang="en-US" sz="1400" dirty="0" err="1">
                <a:solidFill>
                  <a:srgbClr val="00B0F0"/>
                </a:solidFill>
                <a:latin typeface="Times New Roman" panose="02020603050405020304" pitchFamily="18" charset="0"/>
                <a:cs typeface="Times New Roman" panose="02020603050405020304" pitchFamily="18" charset="0"/>
              </a:rPr>
              <a:t>i</a:t>
            </a:r>
            <a:r>
              <a:rPr lang="ru-RU" sz="1400" dirty="0">
                <a:solidFill>
                  <a:srgbClr val="00B0F0"/>
                </a:solidFill>
                <a:latin typeface="Times New Roman" panose="02020603050405020304" pitchFamily="18" charset="0"/>
                <a:cs typeface="Times New Roman" panose="02020603050405020304" pitchFamily="18" charset="0"/>
              </a:rPr>
              <a:t>м</a:t>
            </a:r>
            <a:r>
              <a:rPr lang="en-US" sz="1400" dirty="0" err="1">
                <a:solidFill>
                  <a:srgbClr val="00B0F0"/>
                </a:solidFill>
                <a:latin typeface="Times New Roman" panose="02020603050405020304" pitchFamily="18" charset="0"/>
                <a:cs typeface="Times New Roman" panose="02020603050405020304" pitchFamily="18" charset="0"/>
              </a:rPr>
              <a:t>i</a:t>
            </a:r>
            <a:r>
              <a:rPr lang="ru-RU" sz="1400" dirty="0">
                <a:solidFill>
                  <a:srgbClr val="00B0F0"/>
                </a:solidFill>
                <a:latin typeface="Times New Roman" panose="02020603050405020304" pitchFamily="18" charset="0"/>
                <a:cs typeface="Times New Roman" panose="02020603050405020304" pitchFamily="18" charset="0"/>
              </a:rPr>
              <a:t>з </a:t>
            </a:r>
            <a:r>
              <a:rPr lang="ru-RU" sz="1400" dirty="0" err="1">
                <a:solidFill>
                  <a:srgbClr val="00B0F0"/>
                </a:solidFill>
                <a:latin typeface="Times New Roman" panose="02020603050405020304" pitchFamily="18" charset="0"/>
                <a:cs typeface="Times New Roman" panose="02020603050405020304" pitchFamily="18" charset="0"/>
              </a:rPr>
              <a:t>өздерінің</a:t>
            </a:r>
            <a:r>
              <a:rPr lang="ru-RU" sz="1400" dirty="0">
                <a:solidFill>
                  <a:srgbClr val="00B0F0"/>
                </a:solidFill>
                <a:latin typeface="Times New Roman" panose="02020603050405020304" pitchFamily="18" charset="0"/>
                <a:cs typeface="Times New Roman" panose="02020603050405020304" pitchFamily="18" charset="0"/>
              </a:rPr>
              <a:t> құттықтау </a:t>
            </a:r>
            <a:r>
              <a:rPr lang="ru-RU" sz="1400" dirty="0" err="1">
                <a:solidFill>
                  <a:srgbClr val="00B0F0"/>
                </a:solidFill>
                <a:latin typeface="Times New Roman" panose="02020603050405020304" pitchFamily="18" charset="0"/>
                <a:cs typeface="Times New Roman" panose="02020603050405020304" pitchFamily="18" charset="0"/>
              </a:rPr>
              <a:t>өлең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жолдарын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оқып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шашуларын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жолдап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сәтке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болсын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қазыналы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қарттарымыздың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көңілін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көтерді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Қарияларымыз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жастарға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батасын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беріп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ризашылықтарын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білдірді</a:t>
            </a:r>
            <a:r>
              <a:rPr lang="ru-RU" sz="1400" dirty="0">
                <a:solidFill>
                  <a:srgbClr val="00B0F0"/>
                </a:solidFill>
                <a:latin typeface="Times New Roman" panose="02020603050405020304" pitchFamily="18" charset="0"/>
                <a:cs typeface="Times New Roman" panose="02020603050405020304" pitchFamily="18" charset="0"/>
              </a:rPr>
              <a:t>.</a:t>
            </a:r>
          </a:p>
        </p:txBody>
      </p:sp>
      <p:sp>
        <p:nvSpPr>
          <p:cNvPr id="10" name="Прямоугольник 9"/>
          <p:cNvSpPr/>
          <p:nvPr/>
        </p:nvSpPr>
        <p:spPr>
          <a:xfrm>
            <a:off x="107504" y="137318"/>
            <a:ext cx="346592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en-US" sz="1400" dirty="0" smtClean="0">
                <a:solidFill>
                  <a:srgbClr val="FF0000"/>
                </a:solidFill>
                <a:latin typeface="Times New Roman" panose="02020603050405020304" pitchFamily="18" charset="0"/>
                <a:cs typeface="Times New Roman" panose="02020603050405020304" pitchFamily="18" charset="0"/>
              </a:rPr>
              <a:t>"</a:t>
            </a:r>
            <a:r>
              <a:rPr lang="ru-RU" sz="1400" dirty="0" smtClean="0">
                <a:solidFill>
                  <a:srgbClr val="FF0000"/>
                </a:solidFill>
                <a:latin typeface="Times New Roman" panose="02020603050405020304" pitchFamily="18" charset="0"/>
                <a:cs typeface="Times New Roman" panose="02020603050405020304" pitchFamily="18" charset="0"/>
              </a:rPr>
              <a:t>ҚАРТТАРЫМЫЗ- ҚАЗЫНАМЫЗ"</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575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8504" y="3359894"/>
            <a:ext cx="4572000" cy="1077218"/>
          </a:xfrm>
          <a:prstGeom prst="rect">
            <a:avLst/>
          </a:prstGeom>
        </p:spPr>
        <p:txBody>
          <a:bodyPr>
            <a:spAutoFit/>
          </a:bodyPr>
          <a:lstStyle/>
          <a:p>
            <a:pPr algn="just"/>
            <a:r>
              <a:rPr lang="en-US" sz="1600" dirty="0" smtClean="0">
                <a:solidFill>
                  <a:srgbClr val="00B0F0"/>
                </a:solidFill>
                <a:latin typeface="Times New Roman" pitchFamily="18" charset="0"/>
                <a:cs typeface="Times New Roman" pitchFamily="18" charset="0"/>
              </a:rPr>
              <a:t>    </a:t>
            </a:r>
            <a:r>
              <a:rPr lang="ru-RU" sz="1600" dirty="0" smtClean="0">
                <a:solidFill>
                  <a:srgbClr val="00B0F0"/>
                </a:solidFill>
                <a:latin typeface="Times New Roman" pitchFamily="18" charset="0"/>
                <a:cs typeface="Times New Roman" pitchFamily="18" charset="0"/>
              </a:rPr>
              <a:t>22 </a:t>
            </a:r>
            <a:r>
              <a:rPr lang="ru-RU" sz="1600" dirty="0" err="1">
                <a:solidFill>
                  <a:srgbClr val="00B0F0"/>
                </a:solidFill>
                <a:latin typeface="Times New Roman" pitchFamily="18" charset="0"/>
                <a:cs typeface="Times New Roman" pitchFamily="18" charset="0"/>
              </a:rPr>
              <a:t>қыркүйек</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тілдер</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мерекесіне</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ораи</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барлық</a:t>
            </a:r>
            <a:r>
              <a:rPr lang="ru-RU" sz="1600" dirty="0">
                <a:solidFill>
                  <a:srgbClr val="00B0F0"/>
                </a:solidFill>
                <a:latin typeface="Times New Roman" pitchFamily="18" charset="0"/>
                <a:cs typeface="Times New Roman" pitchFamily="18" charset="0"/>
              </a:rPr>
              <a:t> 1,2,3 курс топ </a:t>
            </a:r>
            <a:r>
              <a:rPr lang="ru-RU" sz="1600" dirty="0" err="1">
                <a:solidFill>
                  <a:srgbClr val="00B0F0"/>
                </a:solidFill>
                <a:latin typeface="Times New Roman" pitchFamily="18" charset="0"/>
                <a:cs typeface="Times New Roman" pitchFamily="18" charset="0"/>
              </a:rPr>
              <a:t>кураторлары</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топтарымен</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Атадан</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қалсыз</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асыл</a:t>
            </a:r>
            <a:r>
              <a:rPr lang="ru-RU" sz="1600" dirty="0">
                <a:solidFill>
                  <a:srgbClr val="00B0F0"/>
                </a:solidFill>
                <a:latin typeface="Times New Roman" pitchFamily="18" charset="0"/>
                <a:cs typeface="Times New Roman" pitchFamily="18" charset="0"/>
              </a:rPr>
              <a:t> </a:t>
            </a:r>
            <a:r>
              <a:rPr lang="ru-RU" sz="1600" dirty="0" err="1" smtClean="0">
                <a:solidFill>
                  <a:srgbClr val="00B0F0"/>
                </a:solidFill>
                <a:latin typeface="Times New Roman" pitchFamily="18" charset="0"/>
                <a:cs typeface="Times New Roman" pitchFamily="18" charset="0"/>
              </a:rPr>
              <a:t>сөз</a:t>
            </a:r>
            <a:r>
              <a:rPr lang="ru-RU" sz="1600" dirty="0" smtClean="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тақырыбында</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кураторлық</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сағаттар</a:t>
            </a:r>
            <a:r>
              <a:rPr lang="ru-RU" sz="1600" dirty="0">
                <a:solidFill>
                  <a:srgbClr val="00B0F0"/>
                </a:solidFill>
                <a:latin typeface="Times New Roman" pitchFamily="18" charset="0"/>
                <a:cs typeface="Times New Roman" pitchFamily="18" charset="0"/>
              </a:rPr>
              <a:t> </a:t>
            </a:r>
            <a:r>
              <a:rPr lang="ru-RU" sz="1600" dirty="0" err="1">
                <a:solidFill>
                  <a:srgbClr val="00B0F0"/>
                </a:solidFill>
                <a:latin typeface="Times New Roman" pitchFamily="18" charset="0"/>
                <a:cs typeface="Times New Roman" pitchFamily="18" charset="0"/>
              </a:rPr>
              <a:t>өткізді</a:t>
            </a:r>
            <a:r>
              <a:rPr lang="ru-RU" sz="1600" dirty="0">
                <a:solidFill>
                  <a:srgbClr val="00B0F0"/>
                </a:solidFill>
                <a:latin typeface="Times New Roman" pitchFamily="18" charset="0"/>
                <a:cs typeface="Times New Roman" pitchFamily="18"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08" y="838203"/>
            <a:ext cx="2364395" cy="223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520" y="260648"/>
            <a:ext cx="2069797"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itchFamily="2" charset="2"/>
              <a:buChar char="q"/>
            </a:pPr>
            <a:r>
              <a:rPr lang="ru-RU" sz="1400" dirty="0" smtClean="0">
                <a:solidFill>
                  <a:srgbClr val="FF0000"/>
                </a:solidFill>
                <a:latin typeface="Times New Roman" pitchFamily="18" charset="0"/>
                <a:cs typeface="Times New Roman" pitchFamily="18" charset="0"/>
              </a:rPr>
              <a:t>ТІЛДЕР МЕРЕКЕСІ</a:t>
            </a:r>
            <a:endParaRPr lang="ru-RU" sz="1400" dirty="0">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185936"/>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362" y="764705"/>
            <a:ext cx="309634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296" y="2708920"/>
            <a:ext cx="308041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0701"/>
          <a:stretch/>
        </p:blipFill>
        <p:spPr bwMode="auto">
          <a:xfrm>
            <a:off x="2915816" y="838203"/>
            <a:ext cx="2232248" cy="222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0550"/>
          <a:stretch/>
        </p:blipFill>
        <p:spPr bwMode="auto">
          <a:xfrm>
            <a:off x="467544" y="4581128"/>
            <a:ext cx="2236960" cy="171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092" r="12147"/>
          <a:stretch/>
        </p:blipFill>
        <p:spPr bwMode="auto">
          <a:xfrm>
            <a:off x="2892189" y="4581128"/>
            <a:ext cx="2255875" cy="171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296" y="4581128"/>
            <a:ext cx="3080410" cy="185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13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978"/>
          <a:stretch/>
        </p:blipFill>
        <p:spPr bwMode="auto">
          <a:xfrm>
            <a:off x="6012160" y="188640"/>
            <a:ext cx="2808312" cy="217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19" y="2564904"/>
            <a:ext cx="2699810" cy="180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199"/>
          <a:stretch/>
        </p:blipFill>
        <p:spPr bwMode="auto">
          <a:xfrm>
            <a:off x="348207" y="4509120"/>
            <a:ext cx="2660322" cy="192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33872" y="260648"/>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171450" indent="-171450">
              <a:buFont typeface="Wingdings" pitchFamily="2" charset="2"/>
              <a:buChar char="q"/>
            </a:pPr>
            <a:r>
              <a:rPr lang="ru-RU" sz="1200" dirty="0" smtClean="0">
                <a:solidFill>
                  <a:srgbClr val="FF0000"/>
                </a:solidFill>
                <a:latin typeface="Times New Roman" pitchFamily="18" charset="0"/>
                <a:cs typeface="Times New Roman" pitchFamily="18" charset="0"/>
              </a:rPr>
              <a:t>"АМАНАТ ЖҮГІН КӨТЕРГЕН-ҰСТАЗДЫҚ ОҢАЙ ІС ЕМЕС"</a:t>
            </a:r>
            <a:endParaRPr lang="ru-RU" sz="1200"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5685" y="747609"/>
            <a:ext cx="2664296" cy="161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540" y="2514432"/>
            <a:ext cx="2658442" cy="185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p:cNvPicPr/>
          <p:nvPr/>
        </p:nvPicPr>
        <p:blipFill>
          <a:blip r:embed="rId7"/>
          <a:stretch>
            <a:fillRect/>
          </a:stretch>
        </p:blipFill>
        <p:spPr>
          <a:xfrm>
            <a:off x="3141540" y="4509120"/>
            <a:ext cx="2658441" cy="1924868"/>
          </a:xfrm>
          <a:prstGeom prst="rect">
            <a:avLst/>
          </a:prstGeom>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225" y="747609"/>
            <a:ext cx="2736304" cy="161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2160" y="2564904"/>
            <a:ext cx="2808312" cy="180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6433" y="4509120"/>
            <a:ext cx="273475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994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48680"/>
            <a:ext cx="424847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ru-RU" sz="1400" dirty="0">
                <a:solidFill>
                  <a:srgbClr val="FF0000"/>
                </a:solidFill>
                <a:latin typeface="Times New Roman" panose="02020603050405020304" pitchFamily="18" charset="0"/>
                <a:cs typeface="Times New Roman" panose="02020603050405020304" pitchFamily="18" charset="0"/>
              </a:rPr>
              <a:t>«Ұстаздарға мың алғыс</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ата-аналар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құттықтауы</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7078"/>
          <a:stretch/>
        </p:blipFill>
        <p:spPr bwMode="auto">
          <a:xfrm>
            <a:off x="251520" y="620688"/>
            <a:ext cx="273630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921"/>
          <a:stretch/>
        </p:blipFill>
        <p:spPr bwMode="auto">
          <a:xfrm>
            <a:off x="3203848" y="620688"/>
            <a:ext cx="26642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311"/>
          <a:stretch/>
        </p:blipFill>
        <p:spPr bwMode="auto">
          <a:xfrm>
            <a:off x="6012160" y="148680"/>
            <a:ext cx="2880320" cy="299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582"/>
          <a:stretch/>
        </p:blipFill>
        <p:spPr bwMode="auto">
          <a:xfrm>
            <a:off x="214598" y="3356992"/>
            <a:ext cx="2715741" cy="273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4687"/>
          <a:stretch/>
        </p:blipFill>
        <p:spPr bwMode="auto">
          <a:xfrm>
            <a:off x="3131840" y="3389362"/>
            <a:ext cx="2736304" cy="270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6072"/>
          <a:stretch/>
        </p:blipFill>
        <p:spPr bwMode="auto">
          <a:xfrm>
            <a:off x="6051574" y="3423641"/>
            <a:ext cx="2801491" cy="266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803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73389">
            <a:off x="4288578" y="3195641"/>
            <a:ext cx="1271253" cy="190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rot="10800000" flipV="1">
            <a:off x="341412" y="5661248"/>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506" y="567482"/>
            <a:ext cx="370671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116632"/>
            <a:ext cx="12858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657810" y="4234070"/>
            <a:ext cx="3296409" cy="954107"/>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Биылғы оқу жылында 1 курсқа қабылданған «АЙНАЛАЙЫН» балалар үйінін тәрбиеленушісі Коваленко Евгений 16 жасқа толды.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72000" y="5373216"/>
            <a:ext cx="446449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200" dirty="0" smtClean="0">
                <a:latin typeface="Times New Roman" pitchFamily="18" charset="0"/>
                <a:cs typeface="Times New Roman" pitchFamily="18" charset="0"/>
              </a:rPr>
              <a:t>Бас редактордың орынбасары:</a:t>
            </a:r>
          </a:p>
          <a:p>
            <a:pPr algn="ctr"/>
            <a:r>
              <a:rPr lang="kk-KZ" sz="1200" dirty="0" smtClean="0">
                <a:latin typeface="Times New Roman" pitchFamily="18" charset="0"/>
                <a:cs typeface="Times New Roman" pitchFamily="18" charset="0"/>
              </a:rPr>
              <a:t>Намазбаева А.Ж</a:t>
            </a:r>
            <a:endParaRPr lang="ru-RU" sz="1200" dirty="0" smtClean="0">
              <a:latin typeface="Times New Roman" pitchFamily="18" charset="0"/>
              <a:cs typeface="Times New Roman" pitchFamily="18" charset="0"/>
            </a:endParaRPr>
          </a:p>
          <a:p>
            <a:pPr algn="ctr"/>
            <a:r>
              <a:rPr lang="ru-RU" sz="1200" dirty="0" err="1" smtClean="0">
                <a:latin typeface="Times New Roman" pitchFamily="18" charset="0"/>
                <a:cs typeface="Times New Roman" pitchFamily="18" charset="0"/>
              </a:rPr>
              <a:t>Менш</a:t>
            </a:r>
            <a:r>
              <a:rPr lang="kk-KZ" sz="1200" dirty="0" smtClean="0">
                <a:latin typeface="Times New Roman" pitchFamily="18" charset="0"/>
                <a:cs typeface="Times New Roman" pitchFamily="18" charset="0"/>
              </a:rPr>
              <a:t>ікті тілшілер:</a:t>
            </a:r>
          </a:p>
          <a:p>
            <a:pPr algn="ct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Ораз</a:t>
            </a:r>
            <a:r>
              <a:rPr lang="ru-RU" sz="1200" dirty="0" smtClean="0">
                <a:latin typeface="Times New Roman" pitchFamily="18" charset="0"/>
                <a:cs typeface="Times New Roman" pitchFamily="18" charset="0"/>
              </a:rPr>
              <a:t> Б, </a:t>
            </a:r>
            <a:r>
              <a:rPr lang="ru-RU" sz="1200" dirty="0" smtClean="0">
                <a:latin typeface="Times New Roman" pitchFamily="18" charset="0"/>
                <a:cs typeface="Times New Roman" pitchFamily="18" charset="0"/>
              </a:rPr>
              <a:t>Жакенова Ж.З. </a:t>
            </a:r>
          </a:p>
          <a:p>
            <a:pPr marL="171450" indent="-171450">
              <a:buFont typeface="Wingdings" pitchFamily="2" charset="2"/>
              <a:buChar char="q"/>
            </a:pPr>
            <a:r>
              <a:rPr lang="ru-RU" sz="1200" i="1" dirty="0" err="1" smtClean="0">
                <a:latin typeface="Times New Roman" pitchFamily="18" charset="0"/>
                <a:cs typeface="Times New Roman" pitchFamily="18" charset="0"/>
              </a:rPr>
              <a:t>Газетт</a:t>
            </a:r>
            <a:r>
              <a:rPr lang="kk-KZ" sz="1200" i="1" dirty="0" smtClean="0">
                <a:latin typeface="Times New Roman" pitchFamily="18" charset="0"/>
                <a:cs typeface="Times New Roman" pitchFamily="18" charset="0"/>
              </a:rPr>
              <a:t>ің электрондық нұсқасымен колледждің сайтынан таныса аласыздар</a:t>
            </a:r>
            <a:endParaRPr lang="ru-RU" sz="1200" i="1" dirty="0">
              <a:latin typeface="Times New Roman" pitchFamily="18" charset="0"/>
              <a:cs typeface="Times New Roman" pitchFamily="18" charset="0"/>
            </a:endParaRPr>
          </a:p>
        </p:txBody>
      </p:sp>
      <p:sp>
        <p:nvSpPr>
          <p:cNvPr id="12" name="Прямоугольник 11"/>
          <p:cNvSpPr/>
          <p:nvPr/>
        </p:nvSpPr>
        <p:spPr>
          <a:xfrm>
            <a:off x="334516" y="144364"/>
            <a:ext cx="4237484" cy="954107"/>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Ауданымызда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өткізіліп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жатқан</a:t>
            </a:r>
            <a:r>
              <a:rPr lang="ru-RU" sz="1400" dirty="0">
                <a:solidFill>
                  <a:srgbClr val="00B0F0"/>
                </a:solidFill>
                <a:latin typeface="Times New Roman" panose="02020603050405020304" pitchFamily="18" charset="0"/>
                <a:cs typeface="Times New Roman" panose="02020603050405020304" pitchFamily="18" charset="0"/>
              </a:rPr>
              <a:t> "Спорт </a:t>
            </a:r>
            <a:r>
              <a:rPr lang="ru-RU" sz="1400" dirty="0" err="1">
                <a:solidFill>
                  <a:srgbClr val="00B0F0"/>
                </a:solidFill>
                <a:latin typeface="Times New Roman" panose="02020603050405020304" pitchFamily="18" charset="0"/>
                <a:cs typeface="Times New Roman" panose="02020603050405020304" pitchFamily="18" charset="0"/>
              </a:rPr>
              <a:t>денсаулық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кепілі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қатысушы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біздің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студенттерімізді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қолдайық</a:t>
            </a:r>
            <a:r>
              <a:rPr lang="ru-RU" sz="1400" dirty="0">
                <a:solidFill>
                  <a:srgbClr val="00B0F0"/>
                </a:solidFill>
                <a:latin typeface="Times New Roman" panose="02020603050405020304" pitchFamily="18" charset="0"/>
                <a:cs typeface="Times New Roman" panose="02020603050405020304" pitchFamily="18" charset="0"/>
              </a:rPr>
              <a:t> 2 курс 45 топ </a:t>
            </a:r>
            <a:r>
              <a:rPr lang="ru-RU" sz="1400" dirty="0" err="1">
                <a:solidFill>
                  <a:srgbClr val="00B0F0"/>
                </a:solidFill>
                <a:latin typeface="Times New Roman" panose="02020603050405020304" pitchFamily="18" charset="0"/>
                <a:cs typeface="Times New Roman" panose="02020603050405020304" pitchFamily="18" charset="0"/>
              </a:rPr>
              <a:t>Серікұлы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Қайрат</a:t>
            </a:r>
            <a:r>
              <a:rPr lang="ru-RU" sz="1400" dirty="0">
                <a:solidFill>
                  <a:srgbClr val="00B0F0"/>
                </a:solidFill>
                <a:latin typeface="Times New Roman" panose="02020603050405020304" pitchFamily="18" charset="0"/>
                <a:cs typeface="Times New Roman" panose="02020603050405020304" pitchFamily="18" charset="0"/>
              </a:rPr>
              <a:t>, 1курс ТЭ-12-20 Коваленко </a:t>
            </a:r>
            <a:r>
              <a:rPr lang="ru-RU" sz="1400" dirty="0" smtClean="0">
                <a:solidFill>
                  <a:srgbClr val="00B0F0"/>
                </a:solidFill>
                <a:latin typeface="Times New Roman" panose="02020603050405020304" pitchFamily="18" charset="0"/>
                <a:cs typeface="Times New Roman" panose="02020603050405020304" pitchFamily="18" charset="0"/>
              </a:rPr>
              <a:t>Евгений.</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104970"/>
            <a:ext cx="3335337"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3" y="2683371"/>
            <a:ext cx="3335337" cy="146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1" y="4234070"/>
            <a:ext cx="3335337"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264046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1-ҚЫРКҮЙЕК БІЛІМ КҮНІ</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4674" y="764704"/>
            <a:ext cx="4824536" cy="5755422"/>
          </a:xfrm>
          <a:prstGeom prst="rect">
            <a:avLst/>
          </a:prstGeom>
          <a:noFill/>
        </p:spPr>
        <p:txBody>
          <a:bodyPr wrap="square" rtlCol="0">
            <a:spAutoFit/>
          </a:bodyPr>
          <a:lstStyle/>
          <a:p>
            <a:pPr algn="ctr"/>
            <a:r>
              <a:rPr lang="kk-KZ" sz="1600" b="1" dirty="0" smtClean="0">
                <a:solidFill>
                  <a:srgbClr val="00B0F0"/>
                </a:solidFill>
                <a:latin typeface="Times New Roman" panose="02020603050405020304" pitchFamily="18" charset="0"/>
                <a:cs typeface="Times New Roman" panose="02020603050405020304" pitchFamily="18" charset="0"/>
              </a:rPr>
              <a:t>Қадірлі Ұстаздар!</a:t>
            </a:r>
          </a:p>
          <a:p>
            <a:pPr algn="just"/>
            <a:r>
              <a:rPr lang="kk-KZ" sz="1600" dirty="0" smtClean="0">
                <a:solidFill>
                  <a:srgbClr val="00B0F0"/>
                </a:solidFill>
                <a:latin typeface="Times New Roman" panose="02020603050405020304" pitchFamily="18" charset="0"/>
                <a:cs typeface="Times New Roman" panose="02020603050405020304" pitchFamily="18" charset="0"/>
              </a:rPr>
              <a:t>     Жер жүзін жайлаған індет өкінішке қарай білім саласын сырт айналып өтпеді, шәкірттерді қашықтан оқытуға мәжбүр болудамыз. Короновирус пандемиясы кезінде де білім саласына мемлекеттік деңгейде көңіл бөлініп, жас ұрпақтың алаңсыз білім алуына барлық жағдай жасалуда.  Саналы да саламатты ұрпақ тәрбиелеу жолындағы еңбектеріңізге табыс тілеймін!</a:t>
            </a:r>
          </a:p>
          <a:p>
            <a:pPr algn="just"/>
            <a:r>
              <a:rPr lang="kk-KZ" sz="1600" dirty="0" smtClean="0">
                <a:solidFill>
                  <a:srgbClr val="00B0F0"/>
                </a:solidFill>
                <a:latin typeface="Times New Roman" panose="02020603050405020304" pitchFamily="18" charset="0"/>
                <a:cs typeface="Times New Roman" panose="02020603050405020304" pitchFamily="18" charset="0"/>
              </a:rPr>
              <a:t>      Береке-бірлігіміз бұзылмай, әріптестігіміз арта берсін. Жаңа оқу жылы 1 курс С-10-20 топ, Ш-11-20 топ, ТЭ-12-20 топ, Д-13-20 топ, Д-14-20 топ, А-15-20 топ,А-16-20 топ,  </a:t>
            </a:r>
            <a:r>
              <a:rPr lang="kk-KZ" sz="1600" dirty="0">
                <a:solidFill>
                  <a:srgbClr val="00B0F0"/>
                </a:solidFill>
                <a:latin typeface="Times New Roman" panose="02020603050405020304" pitchFamily="18" charset="0"/>
                <a:cs typeface="Times New Roman" panose="02020603050405020304" pitchFamily="18" charset="0"/>
              </a:rPr>
              <a:t>Ф-17-20 </a:t>
            </a:r>
            <a:r>
              <a:rPr lang="kk-KZ" sz="1600" dirty="0" smtClean="0">
                <a:solidFill>
                  <a:srgbClr val="00B0F0"/>
                </a:solidFill>
                <a:latin typeface="Times New Roman" panose="02020603050405020304" pitchFamily="18" charset="0"/>
                <a:cs typeface="Times New Roman" panose="02020603050405020304" pitchFamily="18" charset="0"/>
              </a:rPr>
              <a:t>топ студенттеріне сәттілік тілеймін, қадамдарын құтты болсын.</a:t>
            </a:r>
          </a:p>
          <a:p>
            <a:pPr algn="just"/>
            <a:r>
              <a:rPr lang="kk-KZ" sz="1600" dirty="0" smtClean="0">
                <a:solidFill>
                  <a:srgbClr val="00B0F0"/>
                </a:solidFill>
                <a:latin typeface="Times New Roman" panose="02020603050405020304" pitchFamily="18" charset="0"/>
                <a:cs typeface="Times New Roman" panose="02020603050405020304" pitchFamily="18" charset="0"/>
              </a:rPr>
              <a:t>       Сіздерді қазан айымен қанаттаса келетін ұстаздар күні мерекесімен құттықтаймын. Мамандығын мақтаныш ететін ұстаздардың еңбегіне толайым табыс, бақ пен береке тілеймін.</a:t>
            </a:r>
          </a:p>
          <a:p>
            <a:pPr algn="just"/>
            <a:r>
              <a:rPr lang="kk-KZ" sz="1600" dirty="0" smtClean="0">
                <a:solidFill>
                  <a:srgbClr val="00B0F0"/>
                </a:solidFill>
                <a:latin typeface="Times New Roman" panose="02020603050405020304" pitchFamily="18" charset="0"/>
                <a:cs typeface="Times New Roman" panose="02020603050405020304" pitchFamily="18" charset="0"/>
              </a:rPr>
              <a:t>                Жаңа оқу жылы жемісті болсын!.</a:t>
            </a:r>
            <a:endParaRPr lang="kk-KZ" sz="1600" dirty="0">
              <a:solidFill>
                <a:srgbClr val="00B0F0"/>
              </a:solidFill>
              <a:latin typeface="Times New Roman" panose="02020603050405020304" pitchFamily="18" charset="0"/>
              <a:cs typeface="Times New Roman" panose="02020603050405020304" pitchFamily="18" charset="0"/>
            </a:endParaRPr>
          </a:p>
          <a:p>
            <a:pPr algn="r"/>
            <a:endParaRPr lang="kk-KZ" sz="1600" i="1" dirty="0" smtClean="0">
              <a:solidFill>
                <a:srgbClr val="00B0F0"/>
              </a:solidFill>
              <a:latin typeface="Times New Roman" pitchFamily="18" charset="0"/>
              <a:cs typeface="Times New Roman" pitchFamily="18" charset="0"/>
            </a:endParaRPr>
          </a:p>
          <a:p>
            <a:pPr algn="r"/>
            <a:r>
              <a:rPr lang="kk-KZ" sz="1600" i="1" dirty="0" smtClean="0">
                <a:solidFill>
                  <a:srgbClr val="00B0F0"/>
                </a:solidFill>
                <a:latin typeface="Times New Roman" pitchFamily="18" charset="0"/>
                <a:cs typeface="Times New Roman" pitchFamily="18" charset="0"/>
              </a:rPr>
              <a:t>Жамбыл </a:t>
            </a:r>
            <a:r>
              <a:rPr lang="kk-KZ" sz="1600" i="1" dirty="0">
                <a:solidFill>
                  <a:srgbClr val="00B0F0"/>
                </a:solidFill>
                <a:latin typeface="Times New Roman" pitchFamily="18" charset="0"/>
                <a:cs typeface="Times New Roman" pitchFamily="18" charset="0"/>
              </a:rPr>
              <a:t>атындағы                                                                                                         Ұзынағаш кәсіптік колледж директоры</a:t>
            </a:r>
          </a:p>
          <a:p>
            <a:pPr algn="just"/>
            <a:r>
              <a:rPr lang="kk-KZ" sz="1600" i="1" dirty="0">
                <a:solidFill>
                  <a:srgbClr val="00B0F0"/>
                </a:solidFill>
                <a:latin typeface="Times New Roman" pitchFamily="18" charset="0"/>
                <a:cs typeface="Times New Roman" pitchFamily="18" charset="0"/>
              </a:rPr>
              <a:t>                         </a:t>
            </a:r>
            <a:r>
              <a:rPr lang="kk-KZ" sz="1600" i="1" dirty="0" smtClean="0">
                <a:solidFill>
                  <a:srgbClr val="00B0F0"/>
                </a:solidFill>
                <a:latin typeface="Times New Roman" pitchFamily="18" charset="0"/>
                <a:cs typeface="Times New Roman" pitchFamily="18" charset="0"/>
              </a:rPr>
              <a:t>                                        </a:t>
            </a:r>
            <a:r>
              <a:rPr lang="kk-KZ" sz="1600" i="1" dirty="0">
                <a:solidFill>
                  <a:srgbClr val="00B0F0"/>
                </a:solidFill>
                <a:latin typeface="Times New Roman" pitchFamily="18" charset="0"/>
                <a:cs typeface="Times New Roman" pitchFamily="18" charset="0"/>
              </a:rPr>
              <a:t>Алтаев Б.Б</a:t>
            </a:r>
            <a:r>
              <a:rPr lang="kk-KZ" sz="1600" i="1" dirty="0" smtClean="0">
                <a:solidFill>
                  <a:srgbClr val="00B0F0"/>
                </a:solidFill>
                <a:latin typeface="Times New Roman" pitchFamily="18" charset="0"/>
                <a:cs typeface="Times New Roman"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5002476"/>
            <a:ext cx="3600400" cy="1517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2080" y="414536"/>
            <a:ext cx="3733397" cy="4401205"/>
          </a:xfrm>
          <a:prstGeom prst="rect">
            <a:avLst/>
          </a:prstGeom>
          <a:noFill/>
        </p:spPr>
        <p:txBody>
          <a:bodyPr wrap="square" rtlCol="0">
            <a:spAutoFit/>
          </a:bodyPr>
          <a:lstStyle/>
          <a:p>
            <a:pPr algn="just"/>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Мен үшін жақсы мұғалім бәрінен де артық, өйткені мұғалім-мектептің жүрегі.</a:t>
            </a:r>
          </a:p>
          <a:p>
            <a:pPr algn="just"/>
            <a:r>
              <a:rPr lang="kk-KZ" sz="1400" i="1" dirty="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                                                Ы.Алтынсарин.</a:t>
            </a:r>
          </a:p>
          <a:p>
            <a:r>
              <a:rPr lang="kk-KZ" sz="1400" i="1" dirty="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                  </a:t>
            </a:r>
          </a:p>
          <a:p>
            <a:endParaRPr lang="kk-KZ" sz="1400" i="1" dirty="0" smtClean="0">
              <a:solidFill>
                <a:srgbClr val="FF0000"/>
              </a:solidFill>
              <a:latin typeface="Times New Roman" panose="02020603050405020304" pitchFamily="18" charset="0"/>
              <a:cs typeface="Times New Roman" panose="02020603050405020304" pitchFamily="18" charset="0"/>
            </a:endParaRPr>
          </a:p>
          <a:p>
            <a:pPr algn="just"/>
            <a:r>
              <a:rPr lang="kk-KZ" sz="1400" i="1" dirty="0" smtClean="0">
                <a:solidFill>
                  <a:srgbClr val="FF0000"/>
                </a:solidFill>
                <a:latin typeface="Times New Roman" panose="02020603050405020304" pitchFamily="18" charset="0"/>
                <a:cs typeface="Times New Roman" panose="02020603050405020304" pitchFamily="18" charset="0"/>
              </a:rPr>
              <a:t>      Мектептің жаңы – мұғалім. Мұғалім қандай болса, мектеп сондай болмақшы. Яғни, мұғалім білімді болса, ол мектептен балалар көбірек білім алып шықпақшы. Солай болған соң, ең әуелі мектепке  керегі - білімді, педагогика, методикадан хабардар, жақсы оқыта білетін мұғалім.</a:t>
            </a:r>
          </a:p>
          <a:p>
            <a:pPr algn="just"/>
            <a:r>
              <a:rPr lang="kk-KZ" sz="1400" i="1" dirty="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                                        А.Байтұрсынов.</a:t>
            </a:r>
          </a:p>
          <a:p>
            <a:r>
              <a:rPr lang="kk-KZ" sz="1400" i="1" dirty="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       </a:t>
            </a:r>
          </a:p>
          <a:p>
            <a:r>
              <a:rPr lang="kk-KZ" sz="1400" i="1" dirty="0" smtClean="0">
                <a:solidFill>
                  <a:srgbClr val="FF0000"/>
                </a:solidFill>
                <a:latin typeface="Times New Roman" panose="02020603050405020304" pitchFamily="18" charset="0"/>
                <a:cs typeface="Times New Roman" panose="02020603050405020304" pitchFamily="18" charset="0"/>
              </a:rPr>
              <a:t>           </a:t>
            </a:r>
          </a:p>
          <a:p>
            <a:r>
              <a:rPr lang="kk-KZ" sz="1400" i="1" dirty="0" smtClean="0">
                <a:solidFill>
                  <a:srgbClr val="FF0000"/>
                </a:solidFill>
                <a:latin typeface="Times New Roman" panose="02020603050405020304" pitchFamily="18" charset="0"/>
                <a:cs typeface="Times New Roman" panose="02020603050405020304" pitchFamily="18" charset="0"/>
              </a:rPr>
              <a:t>         Жай  мұғалім хабарлайды,</a:t>
            </a:r>
          </a:p>
          <a:p>
            <a:r>
              <a:rPr lang="kk-KZ" sz="1400" i="1" dirty="0" smtClean="0">
                <a:solidFill>
                  <a:srgbClr val="FF0000"/>
                </a:solidFill>
                <a:latin typeface="Times New Roman" panose="02020603050405020304" pitchFamily="18" charset="0"/>
                <a:cs typeface="Times New Roman" panose="02020603050405020304" pitchFamily="18" charset="0"/>
              </a:rPr>
              <a:t>         Жақсы мұғалім түсіндіреді,</a:t>
            </a:r>
          </a:p>
          <a:p>
            <a:r>
              <a:rPr lang="kk-KZ" sz="1400" i="1" dirty="0" smtClean="0">
                <a:solidFill>
                  <a:srgbClr val="FF0000"/>
                </a:solidFill>
                <a:latin typeface="Times New Roman" panose="02020603050405020304" pitchFamily="18" charset="0"/>
                <a:cs typeface="Times New Roman" panose="02020603050405020304" pitchFamily="18" charset="0"/>
              </a:rPr>
              <a:t>         Керемет мұғалім көрсетеді,</a:t>
            </a:r>
          </a:p>
          <a:p>
            <a:r>
              <a:rPr lang="kk-KZ" sz="1400" i="1" dirty="0" smtClean="0">
                <a:solidFill>
                  <a:srgbClr val="FF0000"/>
                </a:solidFill>
                <a:latin typeface="Times New Roman" panose="02020603050405020304" pitchFamily="18" charset="0"/>
                <a:cs typeface="Times New Roman" panose="02020603050405020304" pitchFamily="18" charset="0"/>
              </a:rPr>
              <a:t>         Ұлы мұғалім шабыттандырады.</a:t>
            </a:r>
          </a:p>
          <a:p>
            <a:r>
              <a:rPr lang="kk-KZ" sz="1400" i="1" dirty="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                                              Уильм Уорд</a:t>
            </a:r>
            <a:endParaRPr lang="ru-RU"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12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764704"/>
            <a:ext cx="8496944" cy="1477328"/>
          </a:xfrm>
          <a:prstGeom prst="rect">
            <a:avLst/>
          </a:prstGeom>
        </p:spPr>
        <p:txBody>
          <a:bodyPr wrap="square">
            <a:spAutoFit/>
          </a:bodyPr>
          <a:lstStyle/>
          <a:p>
            <a:pPr algn="just"/>
            <a:r>
              <a:rPr lang="ru-RU" dirty="0" smtClean="0">
                <a:solidFill>
                  <a:srgbClr val="00B0F0"/>
                </a:solidFill>
                <a:latin typeface="Times New Roman" panose="02020603050405020304" pitchFamily="18" charset="0"/>
                <a:cs typeface="Times New Roman" panose="02020603050405020304" pitchFamily="18" charset="0"/>
              </a:rPr>
              <a:t>     Алматы </a:t>
            </a:r>
            <a:r>
              <a:rPr lang="ru-RU" dirty="0" err="1">
                <a:solidFill>
                  <a:srgbClr val="00B0F0"/>
                </a:solidFill>
                <a:latin typeface="Times New Roman" panose="02020603050405020304" pitchFamily="18" charset="0"/>
                <a:cs typeface="Times New Roman" panose="02020603050405020304" pitchFamily="18" charset="0"/>
              </a:rPr>
              <a:t>облысы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басқармасы</a:t>
            </a:r>
            <a:r>
              <a:rPr lang="ru-RU" dirty="0">
                <a:solidFill>
                  <a:srgbClr val="00B0F0"/>
                </a:solidFill>
                <a:latin typeface="Times New Roman" panose="02020603050405020304" pitchFamily="18" charset="0"/>
                <a:cs typeface="Times New Roman" panose="02020603050405020304" pitchFamily="18" charset="0"/>
              </a:rPr>
              <a:t> 2020 </a:t>
            </a:r>
            <a:r>
              <a:rPr lang="ru-RU" dirty="0" err="1">
                <a:solidFill>
                  <a:srgbClr val="00B0F0"/>
                </a:solidFill>
                <a:latin typeface="Times New Roman" panose="02020603050405020304" pitchFamily="18" charset="0"/>
                <a:cs typeface="Times New Roman" panose="02020603050405020304" pitchFamily="18" charset="0"/>
              </a:rPr>
              <a:t>жылдың</a:t>
            </a:r>
            <a:r>
              <a:rPr lang="ru-RU" dirty="0">
                <a:solidFill>
                  <a:srgbClr val="00B0F0"/>
                </a:solidFill>
                <a:latin typeface="Times New Roman" panose="02020603050405020304" pitchFamily="18" charset="0"/>
                <a:cs typeface="Times New Roman" panose="02020603050405020304" pitchFamily="18" charset="0"/>
              </a:rPr>
              <a:t> 29 </a:t>
            </a:r>
            <a:r>
              <a:rPr lang="ru-RU" dirty="0" err="1">
                <a:solidFill>
                  <a:srgbClr val="00B0F0"/>
                </a:solidFill>
                <a:latin typeface="Times New Roman" panose="02020603050405020304" pitchFamily="18" charset="0"/>
                <a:cs typeface="Times New Roman" panose="02020603050405020304" pitchFamily="18" charset="0"/>
              </a:rPr>
              <a:t>қыркүйегінде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облыс</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әкімінің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қолдауымен</a:t>
            </a:r>
            <a:r>
              <a:rPr lang="ru-RU" dirty="0">
                <a:solidFill>
                  <a:srgbClr val="00B0F0"/>
                </a:solidFill>
                <a:latin typeface="Times New Roman" panose="02020603050405020304" pitchFamily="18" charset="0"/>
                <a:cs typeface="Times New Roman" panose="02020603050405020304" pitchFamily="18" charset="0"/>
              </a:rPr>
              <a:t> колледж </a:t>
            </a:r>
            <a:r>
              <a:rPr lang="ru-RU" dirty="0" err="1">
                <a:solidFill>
                  <a:srgbClr val="00B0F0"/>
                </a:solidFill>
                <a:latin typeface="Times New Roman" panose="02020603050405020304" pitchFamily="18" charset="0"/>
                <a:cs typeface="Times New Roman" panose="02020603050405020304" pitchFamily="18" charset="0"/>
              </a:rPr>
              <a:t>ұжымының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инновациялық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шығармашылық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қызметін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айқындау</a:t>
            </a:r>
            <a:r>
              <a:rPr lang="ru-RU" dirty="0">
                <a:solidFill>
                  <a:srgbClr val="00B0F0"/>
                </a:solidFill>
                <a:latin typeface="Times New Roman" panose="02020603050405020304" pitchFamily="18" charset="0"/>
                <a:cs typeface="Times New Roman" panose="02020603050405020304" pitchFamily="18" charset="0"/>
              </a:rPr>
              <a:t> және </a:t>
            </a:r>
            <a:r>
              <a:rPr lang="ru-RU" dirty="0" err="1">
                <a:solidFill>
                  <a:srgbClr val="00B0F0"/>
                </a:solidFill>
                <a:latin typeface="Times New Roman" panose="02020603050405020304" pitchFamily="18" charset="0"/>
                <a:cs typeface="Times New Roman" panose="02020603050405020304" pitchFamily="18" charset="0"/>
              </a:rPr>
              <a:t>қолдау</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көрсету</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мақсатында</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Ең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үздік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кәсіптік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беру ұйымы-2020» </a:t>
            </a:r>
            <a:r>
              <a:rPr lang="ru-RU" dirty="0" err="1">
                <a:solidFill>
                  <a:srgbClr val="00B0F0"/>
                </a:solidFill>
                <a:latin typeface="Times New Roman" panose="02020603050405020304" pitchFamily="18" charset="0"/>
                <a:cs typeface="Times New Roman" panose="02020603050405020304" pitchFamily="18" charset="0"/>
              </a:rPr>
              <a:t>байқауын</a:t>
            </a:r>
            <a:r>
              <a:rPr lang="ru-RU" dirty="0">
                <a:solidFill>
                  <a:srgbClr val="00B0F0"/>
                </a:solidFill>
                <a:latin typeface="Times New Roman" panose="02020603050405020304" pitchFamily="18" charset="0"/>
                <a:cs typeface="Times New Roman" panose="02020603050405020304" pitchFamily="18" charset="0"/>
              </a:rPr>
              <a:t> онлайн </a:t>
            </a:r>
            <a:r>
              <a:rPr lang="ru-RU" dirty="0" err="1">
                <a:solidFill>
                  <a:srgbClr val="00B0F0"/>
                </a:solidFill>
                <a:latin typeface="Times New Roman" panose="02020603050405020304" pitchFamily="18" charset="0"/>
                <a:cs typeface="Times New Roman" panose="02020603050405020304" pitchFamily="18" charset="0"/>
              </a:rPr>
              <a:t>режимінде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өткізді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Облыстық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кезеңге</a:t>
            </a:r>
            <a:r>
              <a:rPr lang="ru-RU" dirty="0">
                <a:solidFill>
                  <a:srgbClr val="00B0F0"/>
                </a:solidFill>
                <a:latin typeface="Times New Roman" panose="02020603050405020304" pitchFamily="18" charset="0"/>
                <a:cs typeface="Times New Roman" panose="02020603050405020304" pitchFamily="18" charset="0"/>
              </a:rPr>
              <a:t> 9 колледж </a:t>
            </a:r>
            <a:r>
              <a:rPr lang="ru-RU" dirty="0" err="1">
                <a:solidFill>
                  <a:srgbClr val="00B0F0"/>
                </a:solidFill>
                <a:latin typeface="Times New Roman" panose="02020603050405020304" pitchFamily="18" charset="0"/>
                <a:cs typeface="Times New Roman" panose="02020603050405020304" pitchFamily="18" charset="0"/>
              </a:rPr>
              <a:t>қатысты</a:t>
            </a:r>
            <a:r>
              <a:rPr lang="ru-RU" dirty="0">
                <a:solidFill>
                  <a:srgbClr val="00B0F0"/>
                </a:solidFill>
                <a:latin typeface="Times New Roman" panose="02020603050405020304" pitchFamily="18" charset="0"/>
                <a:cs typeface="Times New Roman" panose="02020603050405020304" pitchFamily="18" charset="0"/>
              </a:rPr>
              <a:t>. 2-турда колледж </a:t>
            </a:r>
            <a:r>
              <a:rPr lang="ru-RU" dirty="0" err="1">
                <a:solidFill>
                  <a:srgbClr val="00B0F0"/>
                </a:solidFill>
                <a:latin typeface="Times New Roman" panose="02020603050405020304" pitchFamily="18" charset="0"/>
                <a:cs typeface="Times New Roman" panose="02020603050405020304" pitchFamily="18" charset="0"/>
              </a:rPr>
              <a:t>моделі</a:t>
            </a:r>
            <a:r>
              <a:rPr lang="ru-RU" dirty="0">
                <a:solidFill>
                  <a:srgbClr val="00B0F0"/>
                </a:solidFill>
                <a:latin typeface="Times New Roman" panose="02020603050405020304" pitchFamily="18" charset="0"/>
                <a:cs typeface="Times New Roman" panose="02020603050405020304" pitchFamily="18" charset="0"/>
              </a:rPr>
              <a:t> мен </a:t>
            </a:r>
            <a:r>
              <a:rPr lang="ru-RU" dirty="0" err="1">
                <a:solidFill>
                  <a:srgbClr val="00B0F0"/>
                </a:solidFill>
                <a:latin typeface="Times New Roman" panose="02020603050405020304" pitchFamily="18" charset="0"/>
                <a:cs typeface="Times New Roman" panose="02020603050405020304" pitchFamily="18" charset="0"/>
              </a:rPr>
              <a:t>оның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жұмыс</a:t>
            </a:r>
            <a:r>
              <a:rPr lang="ru-RU" dirty="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нәтижесі</a:t>
            </a:r>
            <a:r>
              <a:rPr lang="ru-RU" dirty="0" smtClean="0">
                <a:solidFill>
                  <a:srgbClr val="00B0F0"/>
                </a:solidFill>
                <a:latin typeface="Times New Roman" panose="02020603050405020304" pitchFamily="18" charset="0"/>
                <a:cs typeface="Times New Roman" panose="02020603050405020304" pitchFamily="18" charset="0"/>
              </a:rPr>
              <a:t> </a:t>
            </a:r>
            <a:r>
              <a:rPr lang="kk-KZ" dirty="0" smtClean="0">
                <a:solidFill>
                  <a:srgbClr val="00B0F0"/>
                </a:solidFill>
                <a:latin typeface="Times New Roman" panose="02020603050405020304" pitchFamily="18" charset="0"/>
                <a:cs typeface="Times New Roman" panose="02020603050405020304" pitchFamily="18" charset="0"/>
              </a:rPr>
              <a:t>көрсетілді.</a:t>
            </a:r>
            <a:endParaRPr lang="ru-RU" dirty="0">
              <a:solidFill>
                <a:srgbClr val="00B0F0"/>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1342"/>
          <a:stretch/>
        </p:blipFill>
        <p:spPr bwMode="auto">
          <a:xfrm>
            <a:off x="911049" y="2348880"/>
            <a:ext cx="714667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23528" y="188640"/>
            <a:ext cx="6159122"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«ЕҢ ҮЗДІК КӘСІПТІК БІЛІМ БЕРУ ҰЙЫМЫ-2020» ОНЛАЙН-БАЙҚАУ</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309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662" y="692696"/>
            <a:ext cx="8568952" cy="1754326"/>
          </a:xfrm>
          <a:prstGeom prst="rect">
            <a:avLst/>
          </a:prstGeom>
        </p:spPr>
        <p:txBody>
          <a:bodyPr wrap="square">
            <a:spAutoFit/>
          </a:bodyPr>
          <a:lstStyle/>
          <a:p>
            <a:pPr algn="just"/>
            <a:r>
              <a:rPr lang="ru-RU" dirty="0" smtClean="0">
                <a:solidFill>
                  <a:srgbClr val="00B0F0"/>
                </a:solidFill>
                <a:latin typeface="Times New Roman" panose="02020603050405020304" pitchFamily="18" charset="0"/>
                <a:cs typeface="Times New Roman" panose="02020603050405020304" pitchFamily="18" charset="0"/>
              </a:rPr>
              <a:t>      Алматы </a:t>
            </a:r>
            <a:r>
              <a:rPr lang="ru-RU" dirty="0" err="1">
                <a:solidFill>
                  <a:srgbClr val="00B0F0"/>
                </a:solidFill>
                <a:latin typeface="Times New Roman" panose="02020603050405020304" pitchFamily="18" charset="0"/>
                <a:cs typeface="Times New Roman" panose="02020603050405020304" pitchFamily="18" charset="0"/>
              </a:rPr>
              <a:t>облысы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басқармасы</a:t>
            </a:r>
            <a:r>
              <a:rPr lang="ru-RU" dirty="0">
                <a:solidFill>
                  <a:srgbClr val="00B0F0"/>
                </a:solidFill>
                <a:latin typeface="Times New Roman" panose="02020603050405020304" pitchFamily="18" charset="0"/>
                <a:cs typeface="Times New Roman" panose="02020603050405020304" pitchFamily="18" charset="0"/>
              </a:rPr>
              <a:t> 2020 </a:t>
            </a:r>
            <a:r>
              <a:rPr lang="ru-RU" dirty="0" err="1">
                <a:solidFill>
                  <a:srgbClr val="00B0F0"/>
                </a:solidFill>
                <a:latin typeface="Times New Roman" panose="02020603050405020304" pitchFamily="18" charset="0"/>
                <a:cs typeface="Times New Roman" panose="02020603050405020304" pitchFamily="18" charset="0"/>
              </a:rPr>
              <a:t>жылдың</a:t>
            </a:r>
            <a:r>
              <a:rPr lang="ru-RU" dirty="0">
                <a:solidFill>
                  <a:srgbClr val="00B0F0"/>
                </a:solidFill>
                <a:latin typeface="Times New Roman" panose="02020603050405020304" pitchFamily="18" charset="0"/>
                <a:cs typeface="Times New Roman" panose="02020603050405020304" pitchFamily="18" charset="0"/>
              </a:rPr>
              <a:t> 29 </a:t>
            </a:r>
            <a:r>
              <a:rPr lang="ru-RU" dirty="0" err="1">
                <a:solidFill>
                  <a:srgbClr val="00B0F0"/>
                </a:solidFill>
                <a:latin typeface="Times New Roman" panose="02020603050405020304" pitchFamily="18" charset="0"/>
                <a:cs typeface="Times New Roman" panose="02020603050405020304" pitchFamily="18" charset="0"/>
              </a:rPr>
              <a:t>қыркүйегінде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облыс</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әкімінің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қолдауымен</a:t>
            </a:r>
            <a:r>
              <a:rPr lang="ru-RU" dirty="0">
                <a:solidFill>
                  <a:srgbClr val="00B0F0"/>
                </a:solidFill>
                <a:latin typeface="Times New Roman" panose="02020603050405020304" pitchFamily="18" charset="0"/>
                <a:cs typeface="Times New Roman" panose="02020603050405020304" pitchFamily="18" charset="0"/>
              </a:rPr>
              <a:t> колледж </a:t>
            </a:r>
            <a:r>
              <a:rPr lang="ru-RU" dirty="0" err="1">
                <a:solidFill>
                  <a:srgbClr val="00B0F0"/>
                </a:solidFill>
                <a:latin typeface="Times New Roman" panose="02020603050405020304" pitchFamily="18" charset="0"/>
                <a:cs typeface="Times New Roman" panose="02020603050405020304" pitchFamily="18" charset="0"/>
              </a:rPr>
              <a:t>ұжымының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инновациялық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шығармашылық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қызметін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айқындау</a:t>
            </a:r>
            <a:r>
              <a:rPr lang="ru-RU" dirty="0">
                <a:solidFill>
                  <a:srgbClr val="00B0F0"/>
                </a:solidFill>
                <a:latin typeface="Times New Roman" panose="02020603050405020304" pitchFamily="18" charset="0"/>
                <a:cs typeface="Times New Roman" panose="02020603050405020304" pitchFamily="18" charset="0"/>
              </a:rPr>
              <a:t> және </a:t>
            </a:r>
            <a:r>
              <a:rPr lang="ru-RU" dirty="0" err="1">
                <a:solidFill>
                  <a:srgbClr val="00B0F0"/>
                </a:solidFill>
                <a:latin typeface="Times New Roman" panose="02020603050405020304" pitchFamily="18" charset="0"/>
                <a:cs typeface="Times New Roman" panose="02020603050405020304" pitchFamily="18" charset="0"/>
              </a:rPr>
              <a:t>қолдау</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көрсету</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мақсатында</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Ең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үздік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кәсіптік</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беру ұйымы-2020» </a:t>
            </a:r>
            <a:r>
              <a:rPr lang="ru-RU" dirty="0" err="1">
                <a:solidFill>
                  <a:srgbClr val="00B0F0"/>
                </a:solidFill>
                <a:latin typeface="Times New Roman" panose="02020603050405020304" pitchFamily="18" charset="0"/>
                <a:cs typeface="Times New Roman" panose="02020603050405020304" pitchFamily="18" charset="0"/>
              </a:rPr>
              <a:t>байқауын</a:t>
            </a:r>
            <a:r>
              <a:rPr lang="ru-RU" dirty="0">
                <a:solidFill>
                  <a:srgbClr val="00B0F0"/>
                </a:solidFill>
                <a:latin typeface="Times New Roman" panose="02020603050405020304" pitchFamily="18" charset="0"/>
                <a:cs typeface="Times New Roman" panose="02020603050405020304" pitchFamily="18" charset="0"/>
              </a:rPr>
              <a:t> онлайн </a:t>
            </a:r>
            <a:r>
              <a:rPr lang="ru-RU" dirty="0" err="1">
                <a:solidFill>
                  <a:srgbClr val="00B0F0"/>
                </a:solidFill>
                <a:latin typeface="Times New Roman" panose="02020603050405020304" pitchFamily="18" charset="0"/>
                <a:cs typeface="Times New Roman" panose="02020603050405020304" pitchFamily="18" charset="0"/>
              </a:rPr>
              <a:t>режимінде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өткізді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Облыстық</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кезеңге</a:t>
            </a:r>
            <a:r>
              <a:rPr lang="ru-RU" dirty="0">
                <a:solidFill>
                  <a:srgbClr val="00B0F0"/>
                </a:solidFill>
                <a:latin typeface="Times New Roman" panose="02020603050405020304" pitchFamily="18" charset="0"/>
                <a:cs typeface="Times New Roman" panose="02020603050405020304" pitchFamily="18" charset="0"/>
              </a:rPr>
              <a:t> 9 колледж </a:t>
            </a:r>
            <a:r>
              <a:rPr lang="ru-RU" dirty="0" err="1">
                <a:solidFill>
                  <a:srgbClr val="00B0F0"/>
                </a:solidFill>
                <a:latin typeface="Times New Roman" panose="02020603050405020304" pitchFamily="18" charset="0"/>
                <a:cs typeface="Times New Roman" panose="02020603050405020304" pitchFamily="18" charset="0"/>
              </a:rPr>
              <a:t>қатысты</a:t>
            </a:r>
            <a:r>
              <a:rPr lang="ru-RU" dirty="0">
                <a:solidFill>
                  <a:srgbClr val="00B0F0"/>
                </a:solidFill>
                <a:latin typeface="Times New Roman" panose="02020603050405020304" pitchFamily="18" charset="0"/>
                <a:cs typeface="Times New Roman" panose="02020603050405020304" pitchFamily="18" charset="0"/>
              </a:rPr>
              <a:t>. 1-турда </a:t>
            </a:r>
            <a:r>
              <a:rPr lang="ru-RU" dirty="0" err="1">
                <a:solidFill>
                  <a:srgbClr val="00B0F0"/>
                </a:solidFill>
                <a:latin typeface="Times New Roman" panose="02020603050405020304" pitchFamily="18" charset="0"/>
                <a:cs typeface="Times New Roman" panose="02020603050405020304" pitchFamily="18" charset="0"/>
              </a:rPr>
              <a:t>білім</a:t>
            </a:r>
            <a:r>
              <a:rPr lang="ru-RU" dirty="0">
                <a:solidFill>
                  <a:srgbClr val="00B0F0"/>
                </a:solidFill>
                <a:latin typeface="Times New Roman" panose="02020603050405020304" pitchFamily="18" charset="0"/>
                <a:cs typeface="Times New Roman" panose="02020603050405020304" pitchFamily="18" charset="0"/>
              </a:rPr>
              <a:t> беру </a:t>
            </a:r>
            <a:r>
              <a:rPr lang="ru-RU" dirty="0" err="1">
                <a:solidFill>
                  <a:srgbClr val="00B0F0"/>
                </a:solidFill>
                <a:latin typeface="Times New Roman" panose="02020603050405020304" pitchFamily="18" charset="0"/>
                <a:cs typeface="Times New Roman" panose="02020603050405020304" pitchFamily="18" charset="0"/>
              </a:rPr>
              <a:t>ұйымдары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ережеге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сәйкес</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берілген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өлшемшарттар</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бойынша</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мекеме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жетістіктерінің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электронды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портфолиосын</a:t>
            </a:r>
            <a:r>
              <a:rPr lang="ru-RU" dirty="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ұсынды</a:t>
            </a:r>
            <a:r>
              <a:rPr lang="ru-RU" dirty="0" smtClean="0">
                <a:solidFill>
                  <a:srgbClr val="00B0F0"/>
                </a:solidFill>
                <a:latin typeface="Times New Roman" panose="02020603050405020304" pitchFamily="18" charset="0"/>
                <a:cs typeface="Times New Roman" panose="02020603050405020304" pitchFamily="18" charset="0"/>
              </a:rPr>
              <a:t>.</a:t>
            </a:r>
            <a:endParaRPr lang="ru-RU" dirty="0">
              <a:solidFill>
                <a:srgbClr val="00B0F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198"/>
          <a:stretch/>
        </p:blipFill>
        <p:spPr bwMode="auto">
          <a:xfrm>
            <a:off x="1416496" y="2564904"/>
            <a:ext cx="6323856" cy="366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55662" y="194816"/>
            <a:ext cx="6159122"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«ЕҢ ҮЗДІК КӘСІПТІК БІЛІМ БЕРУ ҰЙЫМЫ-2020» ОНЛАЙН-БАЙҚАУ</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645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968" y="5685234"/>
            <a:ext cx="1451646"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92696"/>
            <a:ext cx="360040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692696"/>
            <a:ext cx="460851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891532" y="5999588"/>
            <a:ext cx="5212132" cy="584775"/>
          </a:xfrm>
          <a:prstGeom prst="rect">
            <a:avLst/>
          </a:prstGeom>
        </p:spPr>
        <p:txBody>
          <a:bodyPr wrap="none">
            <a:spAutoFit/>
          </a:bodyPr>
          <a:lstStyle/>
          <a:p>
            <a:r>
              <a:rPr lang="ru-RU" sz="3200" b="1" dirty="0" err="1">
                <a:solidFill>
                  <a:srgbClr val="FF0000"/>
                </a:solidFill>
                <a:latin typeface="Times New Roman" panose="02020603050405020304" pitchFamily="18" charset="0"/>
                <a:cs typeface="Times New Roman" panose="02020603050405020304" pitchFamily="18" charset="0"/>
              </a:rPr>
              <a:t>Жеңісіміз</a:t>
            </a:r>
            <a:r>
              <a:rPr lang="ru-RU" sz="3200" b="1" dirty="0">
                <a:solidFill>
                  <a:srgbClr val="FF0000"/>
                </a:solidFill>
                <a:latin typeface="Times New Roman" panose="02020603050405020304" pitchFamily="18" charset="0"/>
                <a:cs typeface="Times New Roman" panose="02020603050405020304" pitchFamily="18" charset="0"/>
              </a:rPr>
              <a:t> </a:t>
            </a:r>
            <a:r>
              <a:rPr lang="ru-RU" sz="3200" b="1" dirty="0" err="1">
                <a:solidFill>
                  <a:srgbClr val="FF0000"/>
                </a:solidFill>
                <a:latin typeface="Times New Roman" panose="02020603050405020304" pitchFamily="18" charset="0"/>
                <a:cs typeface="Times New Roman" panose="02020603050405020304" pitchFamily="18" charset="0"/>
              </a:rPr>
              <a:t>құтты</a:t>
            </a:r>
            <a:r>
              <a:rPr lang="ru-RU" sz="3200" b="1" dirty="0">
                <a:solidFill>
                  <a:srgbClr val="FF0000"/>
                </a:solidFill>
                <a:latin typeface="Times New Roman" panose="02020603050405020304" pitchFamily="18" charset="0"/>
                <a:cs typeface="Times New Roman" panose="02020603050405020304" pitchFamily="18" charset="0"/>
              </a:rPr>
              <a:t> </a:t>
            </a:r>
            <a:r>
              <a:rPr lang="ru-RU" sz="3200" b="1" dirty="0" err="1" smtClean="0">
                <a:solidFill>
                  <a:srgbClr val="FF0000"/>
                </a:solidFill>
                <a:latin typeface="Times New Roman" panose="02020603050405020304" pitchFamily="18" charset="0"/>
                <a:cs typeface="Times New Roman" panose="02020603050405020304" pitchFamily="18" charset="0"/>
              </a:rPr>
              <a:t>болсын</a:t>
            </a:r>
            <a:r>
              <a:rPr lang="ru-RU" sz="3200" b="1" dirty="0" smtClean="0">
                <a:solidFill>
                  <a:srgbClr val="FF0000"/>
                </a:solidFill>
                <a:latin typeface="Times New Roman" panose="02020603050405020304" pitchFamily="18" charset="0"/>
                <a:cs typeface="Times New Roman" panose="02020603050405020304" pitchFamily="18" charset="0"/>
              </a:rPr>
              <a:t> !!!</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6632"/>
            <a:ext cx="625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79488" y="5579982"/>
            <a:ext cx="800100" cy="142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081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586462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5149" y="4509120"/>
            <a:ext cx="8424936" cy="2062103"/>
          </a:xfrm>
          <a:prstGeom prst="rect">
            <a:avLst/>
          </a:prstGeom>
        </p:spPr>
        <p:txBody>
          <a:bodyPr wrap="square">
            <a:spAutoFit/>
          </a:bodyPr>
          <a:lstStyle/>
          <a:p>
            <a:pPr algn="just"/>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Қазақтың</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ортақ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мақтанышына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айналған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халқымыздың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ұлы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перзенті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ақын</a:t>
            </a:r>
            <a:r>
              <a:rPr lang="ru-RU" sz="1600" dirty="0">
                <a:solidFill>
                  <a:srgbClr val="00B0F0"/>
                </a:solidFill>
                <a:latin typeface="Times New Roman" panose="02020603050405020304" pitchFamily="18" charset="0"/>
                <a:cs typeface="Times New Roman" panose="02020603050405020304" pitchFamily="18" charset="0"/>
              </a:rPr>
              <a:t>, философ, </a:t>
            </a:r>
            <a:r>
              <a:rPr lang="ru-RU" sz="1600" dirty="0" err="1">
                <a:solidFill>
                  <a:srgbClr val="00B0F0"/>
                </a:solidFill>
                <a:latin typeface="Times New Roman" panose="02020603050405020304" pitchFamily="18" charset="0"/>
                <a:cs typeface="Times New Roman" panose="02020603050405020304" pitchFamily="18" charset="0"/>
              </a:rPr>
              <a:t>ғұлама</a:t>
            </a:r>
            <a:r>
              <a:rPr lang="ru-RU" sz="1600" dirty="0">
                <a:solidFill>
                  <a:srgbClr val="00B0F0"/>
                </a:solidFill>
                <a:latin typeface="Times New Roman" panose="02020603050405020304" pitchFamily="18" charset="0"/>
                <a:cs typeface="Times New Roman" panose="02020603050405020304" pitchFamily="18" charset="0"/>
              </a:rPr>
              <a:t> Абай </a:t>
            </a:r>
            <a:r>
              <a:rPr lang="ru-RU" sz="1600" dirty="0" err="1">
                <a:solidFill>
                  <a:srgbClr val="00B0F0"/>
                </a:solidFill>
                <a:latin typeface="Times New Roman" panose="02020603050405020304" pitchFamily="18" charset="0"/>
                <a:cs typeface="Times New Roman" panose="02020603050405020304" pitchFamily="18" charset="0"/>
              </a:rPr>
              <a:t>Құнанбайұлының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туғанына</a:t>
            </a:r>
            <a:r>
              <a:rPr lang="ru-RU" sz="1600" dirty="0">
                <a:solidFill>
                  <a:srgbClr val="00B0F0"/>
                </a:solidFill>
                <a:latin typeface="Times New Roman" panose="02020603050405020304" pitchFamily="18" charset="0"/>
                <a:cs typeface="Times New Roman" panose="02020603050405020304" pitchFamily="18" charset="0"/>
              </a:rPr>
              <a:t> 175 </a:t>
            </a:r>
            <a:r>
              <a:rPr lang="ru-RU" sz="1600" dirty="0" err="1">
                <a:solidFill>
                  <a:srgbClr val="00B0F0"/>
                </a:solidFill>
                <a:latin typeface="Times New Roman" panose="02020603050405020304" pitchFamily="18" charset="0"/>
                <a:cs typeface="Times New Roman" panose="02020603050405020304" pitchFamily="18" charset="0"/>
              </a:rPr>
              <a:t>жыл</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толуына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орай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мемлекет</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көлемінде</a:t>
            </a:r>
            <a:r>
              <a:rPr lang="ru-RU" sz="1600" dirty="0">
                <a:solidFill>
                  <a:srgbClr val="00B0F0"/>
                </a:solidFill>
                <a:latin typeface="Times New Roman" panose="02020603050405020304" pitchFamily="18" charset="0"/>
                <a:cs typeface="Times New Roman" panose="02020603050405020304" pitchFamily="18" charset="0"/>
              </a:rPr>
              <a:t> және </a:t>
            </a:r>
            <a:r>
              <a:rPr lang="ru-RU" sz="1600" dirty="0" err="1">
                <a:solidFill>
                  <a:srgbClr val="00B0F0"/>
                </a:solidFill>
                <a:latin typeface="Times New Roman" panose="02020603050405020304" pitchFamily="18" charset="0"/>
                <a:cs typeface="Times New Roman" panose="02020603050405020304" pitchFamily="18" charset="0"/>
              </a:rPr>
              <a:t>халықаралық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деңгейде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соның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ішінде</a:t>
            </a:r>
            <a:r>
              <a:rPr lang="ru-RU" sz="1600" dirty="0">
                <a:solidFill>
                  <a:srgbClr val="00B0F0"/>
                </a:solidFill>
                <a:latin typeface="Times New Roman" panose="02020603050405020304" pitchFamily="18" charset="0"/>
                <a:cs typeface="Times New Roman" panose="02020603050405020304" pitchFamily="18" charset="0"/>
              </a:rPr>
              <a:t> ЮНЕСКО </a:t>
            </a:r>
            <a:r>
              <a:rPr lang="ru-RU" sz="1600" dirty="0" err="1">
                <a:solidFill>
                  <a:srgbClr val="00B0F0"/>
                </a:solidFill>
                <a:latin typeface="Times New Roman" panose="02020603050405020304" pitchFamily="18" charset="0"/>
                <a:cs typeface="Times New Roman" panose="02020603050405020304" pitchFamily="18" charset="0"/>
              </a:rPr>
              <a:t>аясында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өткізілетін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ауқымды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іс-шаралар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басталып</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кетті</a:t>
            </a:r>
            <a:r>
              <a:rPr lang="ru-RU" sz="1600" dirty="0">
                <a:solidFill>
                  <a:srgbClr val="00B0F0"/>
                </a:solidFill>
                <a:latin typeface="Times New Roman" panose="02020603050405020304" pitchFamily="18" charset="0"/>
                <a:cs typeface="Times New Roman" panose="02020603050405020304" pitchFamily="18" charset="0"/>
              </a:rPr>
              <a:t>.</a:t>
            </a:r>
          </a:p>
          <a:p>
            <a:pPr algn="just"/>
            <a:r>
              <a:rPr lang="ru-RU" sz="1600" dirty="0" smtClean="0">
                <a:solidFill>
                  <a:srgbClr val="00B0F0"/>
                </a:solidFill>
                <a:latin typeface="Times New Roman" panose="02020603050405020304" pitchFamily="18" charset="0"/>
                <a:cs typeface="Times New Roman" panose="02020603050405020304" pitchFamily="18" charset="0"/>
              </a:rPr>
              <a:t>       Осы </a:t>
            </a:r>
            <a:r>
              <a:rPr lang="ru-RU" sz="1600" dirty="0" err="1">
                <a:solidFill>
                  <a:srgbClr val="00B0F0"/>
                </a:solidFill>
                <a:latin typeface="Times New Roman" panose="02020603050405020304" pitchFamily="18" charset="0"/>
                <a:cs typeface="Times New Roman" panose="02020603050405020304" pitchFamily="18" charset="0"/>
              </a:rPr>
              <a:t>орайда</a:t>
            </a:r>
            <a:r>
              <a:rPr lang="ru-RU" sz="1600" dirty="0">
                <a:solidFill>
                  <a:srgbClr val="00B0F0"/>
                </a:solidFill>
                <a:latin typeface="Times New Roman" panose="02020603050405020304" pitchFamily="18" charset="0"/>
                <a:cs typeface="Times New Roman" panose="02020603050405020304" pitchFamily="18" charset="0"/>
              </a:rPr>
              <a:t> Жамбыл </a:t>
            </a:r>
            <a:r>
              <a:rPr lang="ru-RU" sz="1600" dirty="0" err="1">
                <a:solidFill>
                  <a:srgbClr val="00B0F0"/>
                </a:solidFill>
                <a:latin typeface="Times New Roman" panose="02020603050405020304" pitchFamily="18" charset="0"/>
                <a:cs typeface="Times New Roman" panose="02020603050405020304" pitchFamily="18" charset="0"/>
              </a:rPr>
              <a:t>атындағы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Ұзынағаш</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кәсіптік</a:t>
            </a:r>
            <a:r>
              <a:rPr lang="ru-RU" sz="1600" dirty="0">
                <a:solidFill>
                  <a:srgbClr val="00B0F0"/>
                </a:solidFill>
                <a:latin typeface="Times New Roman" panose="02020603050405020304" pitchFamily="18" charset="0"/>
                <a:cs typeface="Times New Roman" panose="02020603050405020304" pitchFamily="18" charset="0"/>
              </a:rPr>
              <a:t> колледж директоры Алтаев </a:t>
            </a:r>
            <a:r>
              <a:rPr lang="ru-RU" sz="1600" dirty="0" err="1">
                <a:solidFill>
                  <a:srgbClr val="00B0F0"/>
                </a:solidFill>
                <a:latin typeface="Times New Roman" panose="02020603050405020304" pitchFamily="18" charset="0"/>
                <a:cs typeface="Times New Roman" panose="02020603050405020304" pitchFamily="18" charset="0"/>
              </a:rPr>
              <a:t>Болат</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Бекбосынұлы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ұлы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ақынның</a:t>
            </a:r>
            <a:r>
              <a:rPr lang="ru-RU" sz="1600" dirty="0">
                <a:solidFill>
                  <a:srgbClr val="00B0F0"/>
                </a:solidFill>
                <a:latin typeface="Times New Roman" panose="02020603050405020304" pitchFamily="18" charset="0"/>
                <a:cs typeface="Times New Roman" panose="02020603050405020304" pitchFamily="18" charset="0"/>
              </a:rPr>
              <a:t> 175 </a:t>
            </a:r>
            <a:r>
              <a:rPr lang="ru-RU" sz="1600" dirty="0" err="1">
                <a:solidFill>
                  <a:srgbClr val="00B0F0"/>
                </a:solidFill>
                <a:latin typeface="Times New Roman" panose="02020603050405020304" pitchFamily="18" charset="0"/>
                <a:cs typeface="Times New Roman" panose="02020603050405020304" pitchFamily="18" charset="0"/>
              </a:rPr>
              <a:t>жылдық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мерейтойына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арнап</a:t>
            </a:r>
            <a:r>
              <a:rPr lang="ru-RU" sz="1600" dirty="0">
                <a:solidFill>
                  <a:srgbClr val="00B0F0"/>
                </a:solidFill>
                <a:latin typeface="Times New Roman" panose="02020603050405020304" pitchFamily="18" charset="0"/>
                <a:cs typeface="Times New Roman" panose="02020603050405020304" pitchFamily="18" charset="0"/>
              </a:rPr>
              <a:t>  құттықтау </a:t>
            </a:r>
            <a:r>
              <a:rPr lang="ru-RU" sz="1600" dirty="0" err="1">
                <a:solidFill>
                  <a:srgbClr val="00B0F0"/>
                </a:solidFill>
                <a:latin typeface="Times New Roman" panose="02020603050405020304" pitchFamily="18" charset="0"/>
                <a:cs typeface="Times New Roman" panose="02020603050405020304" pitchFamily="18" charset="0"/>
              </a:rPr>
              <a:t>челленджін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жолдады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Басшымыздың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осындай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ізгі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бастамалары</a:t>
            </a:r>
            <a:r>
              <a:rPr lang="ru-RU" sz="1600" dirty="0">
                <a:solidFill>
                  <a:srgbClr val="00B0F0"/>
                </a:solidFill>
                <a:latin typeface="Times New Roman" panose="02020603050405020304" pitchFamily="18" charset="0"/>
                <a:cs typeface="Times New Roman" panose="02020603050405020304" pitchFamily="18" charset="0"/>
              </a:rPr>
              <a:t>, колледж </a:t>
            </a:r>
            <a:r>
              <a:rPr lang="ru-RU" sz="1600" dirty="0" err="1">
                <a:solidFill>
                  <a:srgbClr val="00B0F0"/>
                </a:solidFill>
                <a:latin typeface="Times New Roman" panose="02020603050405020304" pitchFamily="18" charset="0"/>
                <a:cs typeface="Times New Roman" panose="02020603050405020304" pitchFamily="18" charset="0"/>
              </a:rPr>
              <a:t>оқытушылары</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студенттерін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жігерлендіріп</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ұлттық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рухани</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жаңғырыуына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негіз</a:t>
            </a:r>
            <a:r>
              <a:rPr lang="ru-RU" sz="1600" dirty="0">
                <a:solidFill>
                  <a:srgbClr val="00B0F0"/>
                </a:solidFill>
                <a:latin typeface="Times New Roman" panose="02020603050405020304" pitchFamily="18" charset="0"/>
                <a:cs typeface="Times New Roman" panose="02020603050405020304" pitchFamily="18" charset="0"/>
              </a:rPr>
              <a:t> бола </a:t>
            </a:r>
            <a:r>
              <a:rPr lang="ru-RU" sz="1600" dirty="0" err="1">
                <a:solidFill>
                  <a:srgbClr val="00B0F0"/>
                </a:solidFill>
                <a:latin typeface="Times New Roman" panose="02020603050405020304" pitchFamily="18" charset="0"/>
                <a:cs typeface="Times New Roman" panose="02020603050405020304" pitchFamily="18" charset="0"/>
              </a:rPr>
              <a:t>білді</a:t>
            </a:r>
            <a:r>
              <a:rPr lang="ru-RU" sz="1600" dirty="0">
                <a:solidFill>
                  <a:srgbClr val="00B0F0"/>
                </a:solidFill>
                <a:latin typeface="Times New Roman" panose="02020603050405020304" pitchFamily="18" charset="0"/>
                <a:cs typeface="Times New Roman" panose="02020603050405020304" pitchFamily="18" charset="0"/>
              </a:rPr>
              <a:t>. </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188640"/>
            <a:ext cx="1541319"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АБАЙ - 175</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772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22179" y="650801"/>
            <a:ext cx="5898293" cy="5878532"/>
          </a:xfrm>
          <a:prstGeom prst="rect">
            <a:avLst/>
          </a:prstGeom>
          <a:noFill/>
        </p:spPr>
        <p:txBody>
          <a:bodyPr wrap="square" rtlCol="0">
            <a:spAutoFit/>
          </a:bodyPr>
          <a:lstStyle/>
          <a:p>
            <a:pPr algn="just"/>
            <a:r>
              <a:rPr lang="ru-RU" sz="1600" dirty="0" smtClean="0">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Жеткен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жетістігіне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шүкіршілік</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етеді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Жасаған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ісін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міндетсінбей</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болдым</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толдым</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демей</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қарапайымдылығымен</a:t>
            </a:r>
            <a:r>
              <a:rPr lang="ru-RU" sz="16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ерекшеленген азаматтардың бірі – Шубаев Нүсіпбек Нұрабайұлы. Бала жасынан көп сөзді қаламайтын өтірік пен өсекке жаны қас, ерекше қасиет иесі Нүсіпбек Нұрабайұлының басты ерекшелігі де осында. Жұмысқа  жауапкершілікпен  қарау арқылы биік белестерді бағындырып жүрген азамат. Нүсіпбек Нұрабайұлы 1954  жылдың 8 тамызында Ұзынағаш ауылында дүниеге келген. Содан 1972 жылы В.Белинский атындағы орта  мектепті бітіріп, сол жылы жүрек қалауымен Қазақтың Ауыл шаруашылық институтының электірлендіру ісі жөніндегі факультетіне оқуға түсті. 1977 жылы №23 Жамбыл атындағы училищеде өзінің алғашқы еңбек жолын оқытушы болып бастаған.</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Кейін 2208-2009 жылдар аралығында Қазақ ұлттық Аграрлық университетіне мемлекеттік аттестаттау  комиссиясының ақпараттық саласы бойынша электроэнергетика факультеті жөніндегі комиссия төрағасы  міндетін абыройлы атқарды. Жамбыл аудандық электр торабында жемісті қызметі ескеріліп, 2009 жылы  Қазақстандық  электр энергетикалық ассоциясының арнайы шешімімен «Қазақстан Республикасының Құрметті энергетигі» атағын алады.</a:t>
            </a:r>
          </a:p>
          <a:p>
            <a:endParaRPr lang="kk-KZ" sz="1200" i="1" dirty="0" smtClean="0">
              <a:solidFill>
                <a:srgbClr val="00B0F0"/>
              </a:solidFill>
              <a:latin typeface="Times New Roman" panose="02020603050405020304" pitchFamily="18" charset="0"/>
              <a:cs typeface="Times New Roman" panose="02020603050405020304" pitchFamily="18" charset="0"/>
            </a:endParaRPr>
          </a:p>
          <a:p>
            <a:r>
              <a:rPr lang="kk-KZ" sz="1200" i="1" dirty="0" smtClean="0">
                <a:solidFill>
                  <a:srgbClr val="00B0F0"/>
                </a:solidFill>
                <a:latin typeface="Times New Roman" panose="02020603050405020304" pitchFamily="18" charset="0"/>
                <a:cs typeface="Times New Roman" panose="02020603050405020304" pitchFamily="18" charset="0"/>
              </a:rPr>
              <a:t>Сілтеме: Атамекен.-2020.-5 қыркүйек.-10 бет.</a:t>
            </a:r>
            <a:endParaRPr lang="ru-RU" sz="1200" i="1"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52" r="31424" b="4520"/>
          <a:stretch/>
        </p:blipFill>
        <p:spPr bwMode="auto">
          <a:xfrm>
            <a:off x="356140" y="692696"/>
            <a:ext cx="241565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4509120"/>
            <a:ext cx="1414170" cy="923330"/>
          </a:xfrm>
          <a:prstGeom prst="rect">
            <a:avLst/>
          </a:prstGeom>
        </p:spPr>
        <p:txBody>
          <a:bodyPr wrap="none">
            <a:spAutoFit/>
          </a:bodyPr>
          <a:lstStyle/>
          <a:p>
            <a:pPr algn="ctr"/>
            <a:r>
              <a:rPr lang="ru-RU" dirty="0" err="1">
                <a:solidFill>
                  <a:srgbClr val="00B0F0"/>
                </a:solidFill>
                <a:latin typeface="Times New Roman" panose="02020603050405020304" pitchFamily="18" charset="0"/>
                <a:cs typeface="Times New Roman" panose="02020603050405020304" pitchFamily="18" charset="0"/>
              </a:rPr>
              <a:t>Шубаев</a:t>
            </a:r>
            <a:r>
              <a:rPr lang="ru-RU" dirty="0">
                <a:solidFill>
                  <a:srgbClr val="00B0F0"/>
                </a:solidFill>
                <a:latin typeface="Times New Roman" panose="02020603050405020304" pitchFamily="18" charset="0"/>
                <a:cs typeface="Times New Roman" panose="02020603050405020304" pitchFamily="18" charset="0"/>
              </a:rPr>
              <a:t> </a:t>
            </a:r>
            <a:endParaRPr lang="ru-RU" dirty="0" smtClean="0">
              <a:solidFill>
                <a:srgbClr val="00B0F0"/>
              </a:solidFill>
              <a:latin typeface="Times New Roman" panose="02020603050405020304" pitchFamily="18" charset="0"/>
              <a:cs typeface="Times New Roman" panose="02020603050405020304" pitchFamily="18" charset="0"/>
            </a:endParaRPr>
          </a:p>
          <a:p>
            <a:pPr algn="ctr"/>
            <a:r>
              <a:rPr lang="ru-RU" dirty="0" err="1" smtClean="0">
                <a:solidFill>
                  <a:srgbClr val="00B0F0"/>
                </a:solidFill>
                <a:latin typeface="Times New Roman" panose="02020603050405020304" pitchFamily="18" charset="0"/>
                <a:cs typeface="Times New Roman" panose="02020603050405020304" pitchFamily="18" charset="0"/>
              </a:rPr>
              <a:t>Нүсіпбек</a:t>
            </a:r>
            <a:r>
              <a:rPr lang="ru-RU" dirty="0" smtClean="0">
                <a:solidFill>
                  <a:srgbClr val="00B0F0"/>
                </a:solidFill>
                <a:latin typeface="Times New Roman" panose="02020603050405020304" pitchFamily="18" charset="0"/>
                <a:cs typeface="Times New Roman" panose="02020603050405020304" pitchFamily="18" charset="0"/>
              </a:rPr>
              <a:t> </a:t>
            </a:r>
          </a:p>
          <a:p>
            <a:pPr algn="ctr"/>
            <a:r>
              <a:rPr lang="ru-RU" dirty="0" err="1" smtClean="0">
                <a:solidFill>
                  <a:srgbClr val="00B0F0"/>
                </a:solidFill>
                <a:latin typeface="Times New Roman" panose="02020603050405020304" pitchFamily="18" charset="0"/>
                <a:cs typeface="Times New Roman" panose="02020603050405020304" pitchFamily="18" charset="0"/>
              </a:rPr>
              <a:t>Нұрабайұлы</a:t>
            </a:r>
            <a:endParaRPr lang="ru-RU"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549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IMG-20200904-WA0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534"/>
          <a:stretch/>
        </p:blipFill>
        <p:spPr bwMode="auto">
          <a:xfrm>
            <a:off x="480535" y="555501"/>
            <a:ext cx="5086833" cy="251154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AppData\Local\Temp\IMG-20200904-WA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88640"/>
            <a:ext cx="291187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Temp\IMG-20200904-WA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36" y="2348880"/>
            <a:ext cx="2878471" cy="29523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15" r="10026"/>
          <a:stretch/>
        </p:blipFill>
        <p:spPr bwMode="auto">
          <a:xfrm>
            <a:off x="491623" y="3140968"/>
            <a:ext cx="2082088"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3951" y="3153885"/>
            <a:ext cx="2543417" cy="214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97830"/>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6999" y="5589240"/>
            <a:ext cx="8312472" cy="830997"/>
          </a:xfrm>
          <a:prstGeom prst="rect">
            <a:avLst/>
          </a:prstGeom>
        </p:spPr>
        <p:txBody>
          <a:bodyPr wrap="square">
            <a:spAutoFit/>
          </a:bodyPr>
          <a:lstStyle/>
          <a:p>
            <a:pPr algn="just"/>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Гожалимов</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Абдусалам</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Қазақстан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халқының</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тілдер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мерекесіне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орай</a:t>
            </a:r>
            <a:r>
              <a:rPr lang="ru-RU" sz="1600" dirty="0" smtClean="0">
                <a:solidFill>
                  <a:srgbClr val="00B0F0"/>
                </a:solidFill>
                <a:latin typeface="Times New Roman" panose="02020603050405020304" pitchFamily="18" charset="0"/>
                <a:cs typeface="Times New Roman" panose="02020603050405020304" pitchFamily="18" charset="0"/>
              </a:rPr>
              <a:t> Жамбыл </a:t>
            </a:r>
            <a:r>
              <a:rPr lang="ru-RU" sz="1600" dirty="0" err="1" smtClean="0">
                <a:solidFill>
                  <a:srgbClr val="00B0F0"/>
                </a:solidFill>
                <a:latin typeface="Times New Roman" panose="02020603050405020304" pitchFamily="18" charset="0"/>
                <a:cs typeface="Times New Roman" panose="02020603050405020304" pitchFamily="18" charset="0"/>
              </a:rPr>
              <a:t>ауданының</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ә</a:t>
            </a:r>
            <a:r>
              <a:rPr lang="ru-RU" sz="1600" dirty="0" err="1" smtClean="0">
                <a:solidFill>
                  <a:srgbClr val="00B0F0"/>
                </a:solidFill>
                <a:latin typeface="Times New Roman" panose="02020603050405020304" pitchFamily="18" charset="0"/>
                <a:cs typeface="Times New Roman" panose="02020603050405020304" pitchFamily="18" charset="0"/>
              </a:rPr>
              <a:t>кімі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a:t>
            </a:r>
            <a:r>
              <a:rPr lang="ru-RU" sz="1600" dirty="0" err="1" smtClean="0">
                <a:solidFill>
                  <a:srgbClr val="00B0F0"/>
                </a:solidFill>
                <a:latin typeface="Times New Roman" panose="02020603050405020304" pitchFamily="18" charset="0"/>
                <a:cs typeface="Times New Roman" panose="02020603050405020304" pitchFamily="18" charset="0"/>
              </a:rPr>
              <a:t>.Алиев</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атынан</a:t>
            </a:r>
            <a:r>
              <a:rPr lang="ru-RU" sz="1600" dirty="0" smtClean="0">
                <a:solidFill>
                  <a:srgbClr val="00B0F0"/>
                </a:solidFill>
                <a:latin typeface="Times New Roman" panose="02020603050405020304" pitchFamily="18" charset="0"/>
                <a:cs typeface="Times New Roman" panose="02020603050405020304" pitchFamily="18" charset="0"/>
              </a:rPr>
              <a:t> Алғыс </a:t>
            </a:r>
            <a:r>
              <a:rPr lang="ru-RU" sz="1600" dirty="0" err="1" smtClean="0">
                <a:solidFill>
                  <a:srgbClr val="00B0F0"/>
                </a:solidFill>
                <a:latin typeface="Times New Roman" panose="02020603050405020304" pitchFamily="18" charset="0"/>
                <a:cs typeface="Times New Roman" panose="02020603050405020304" pitchFamily="18" charset="0"/>
              </a:rPr>
              <a:t>хатпен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марапатталды</a:t>
            </a:r>
            <a:r>
              <a:rPr lang="ru-RU" sz="1600" dirty="0" smtClean="0">
                <a:solidFill>
                  <a:srgbClr val="00B0F0"/>
                </a:solidFill>
                <a:latin typeface="Times New Roman" panose="02020603050405020304" pitchFamily="18" charset="0"/>
                <a:cs typeface="Times New Roman" panose="02020603050405020304" pitchFamily="18" charset="0"/>
              </a:rPr>
              <a:t> және «</a:t>
            </a:r>
            <a:r>
              <a:rPr lang="ru-RU" sz="1600" dirty="0" err="1" smtClean="0">
                <a:solidFill>
                  <a:srgbClr val="00B0F0"/>
                </a:solidFill>
                <a:latin typeface="Times New Roman" panose="02020603050405020304" pitchFamily="18" charset="0"/>
                <a:cs typeface="Times New Roman" panose="02020603050405020304" pitchFamily="18" charset="0"/>
              </a:rPr>
              <a:t>Көркем</a:t>
            </a:r>
            <a:r>
              <a:rPr lang="ru-RU" sz="1600" dirty="0" smtClean="0">
                <a:solidFill>
                  <a:srgbClr val="00B0F0"/>
                </a:solidFill>
                <a:latin typeface="Times New Roman" panose="02020603050405020304" pitchFamily="18" charset="0"/>
                <a:cs typeface="Times New Roman" panose="02020603050405020304" pitchFamily="18" charset="0"/>
              </a:rPr>
              <a:t> ой, </a:t>
            </a:r>
            <a:r>
              <a:rPr lang="ru-RU" sz="1600" dirty="0" err="1" smtClean="0">
                <a:solidFill>
                  <a:srgbClr val="00B0F0"/>
                </a:solidFill>
                <a:latin typeface="Times New Roman" panose="02020603050405020304" pitchFamily="18" charset="0"/>
                <a:cs typeface="Times New Roman" panose="02020603050405020304" pitchFamily="18" charset="0"/>
              </a:rPr>
              <a:t>көркем</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сөз</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көркем</a:t>
            </a:r>
            <a:r>
              <a:rPr lang="ru-RU" sz="1600" dirty="0" smtClean="0">
                <a:solidFill>
                  <a:srgbClr val="00B0F0"/>
                </a:solidFill>
                <a:latin typeface="Times New Roman" panose="02020603050405020304" pitchFamily="18" charset="0"/>
                <a:cs typeface="Times New Roman" panose="02020603050405020304" pitchFamily="18" charset="0"/>
              </a:rPr>
              <a:t> тіл» </a:t>
            </a:r>
            <a:r>
              <a:rPr lang="ru-RU" sz="1600" dirty="0" err="1" smtClean="0">
                <a:solidFill>
                  <a:srgbClr val="00B0F0"/>
                </a:solidFill>
                <a:latin typeface="Times New Roman" panose="02020603050405020304" pitchFamily="18" charset="0"/>
                <a:cs typeface="Times New Roman" panose="02020603050405020304" pitchFamily="18" charset="0"/>
              </a:rPr>
              <a:t>облыстық</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байқауда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жоғары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нәтиже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көрсеткен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үшін</a:t>
            </a:r>
            <a:r>
              <a:rPr lang="ru-RU" sz="1600" dirty="0" smtClean="0">
                <a:solidFill>
                  <a:srgbClr val="00B0F0"/>
                </a:solidFill>
                <a:latin typeface="Times New Roman" panose="02020603050405020304" pitchFamily="18" charset="0"/>
                <a:cs typeface="Times New Roman" panose="02020603050405020304" pitchFamily="18" charset="0"/>
              </a:rPr>
              <a:t> ІІІ </a:t>
            </a:r>
            <a:r>
              <a:rPr lang="ru-RU" sz="1600" dirty="0" err="1" smtClean="0">
                <a:solidFill>
                  <a:srgbClr val="00B0F0"/>
                </a:solidFill>
                <a:latin typeface="Times New Roman" panose="02020603050405020304" pitchFamily="18" charset="0"/>
                <a:cs typeface="Times New Roman" panose="02020603050405020304" pitchFamily="18" charset="0"/>
              </a:rPr>
              <a:t>дәрежелі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Дипломмен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марапатталды</a:t>
            </a:r>
            <a:r>
              <a:rPr lang="ru-RU" sz="1600" dirty="0" smtClean="0">
                <a:solidFill>
                  <a:srgbClr val="00B0F0"/>
                </a:solidFill>
                <a:latin typeface="Times New Roman" panose="02020603050405020304" pitchFamily="18" charset="0"/>
                <a:cs typeface="Times New Roman" panose="02020603050405020304"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508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077072"/>
            <a:ext cx="2582454" cy="233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215" y="692695"/>
            <a:ext cx="2678961"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22" y="692696"/>
            <a:ext cx="302185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49" t="2350" r="10200"/>
          <a:stretch/>
        </p:blipFill>
        <p:spPr bwMode="auto">
          <a:xfrm>
            <a:off x="6372200" y="2113587"/>
            <a:ext cx="2547008" cy="173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16" t="10959" r="15564" b="3569"/>
          <a:stretch/>
        </p:blipFill>
        <p:spPr bwMode="auto">
          <a:xfrm>
            <a:off x="6372200" y="116632"/>
            <a:ext cx="254700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23" y="116632"/>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422" y="4077072"/>
            <a:ext cx="5904753" cy="1815882"/>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Алланиязова Б және Пан В дүние жүзін әбігерге салған короновирус пандемиясына қарсы күрес мақсатымен жүзеге асырылған «Біз  біргеміз»  жалпыұлттық акциясы аясында «НұрОтан» партиясымен бірге халыққа қолдау көрсетуге волонтер ретінде белсене қатысқаны  үшін ҚАЗАҚСТАН РЕСПУБЛИКАСЫНЫҢ ТҰҢҒЫШ ПРЕЗИДЕНТІ – ЕЛБАСЫ АТЫНАН АЛҒЫС жарияланды.</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07703" y="6047291"/>
            <a:ext cx="2205797" cy="369332"/>
          </a:xfrm>
          <a:prstGeom prst="rect">
            <a:avLst/>
          </a:prstGeom>
          <a:noFill/>
        </p:spPr>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ҚҰТТЫҚТАЙМЫЗ!</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063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13075</TotalTime>
  <Words>1118</Words>
  <Application>Microsoft Office PowerPoint</Application>
  <PresentationFormat>Экран (4:3)</PresentationFormat>
  <Paragraphs>77</Paragraphs>
  <Slides>18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2401</cp:revision>
  <dcterms:created xsi:type="dcterms:W3CDTF">2018-12-07T08:23:31Z</dcterms:created>
  <dcterms:modified xsi:type="dcterms:W3CDTF">2020-10-07T03:00:46Z</dcterms:modified>
</cp:coreProperties>
</file>