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92" r:id="rId3"/>
    <p:sldId id="271" r:id="rId4"/>
    <p:sldId id="273" r:id="rId5"/>
    <p:sldId id="274" r:id="rId6"/>
    <p:sldId id="275" r:id="rId7"/>
    <p:sldId id="279" r:id="rId8"/>
    <p:sldId id="276" r:id="rId9"/>
    <p:sldId id="277" r:id="rId10"/>
    <p:sldId id="291" r:id="rId11"/>
    <p:sldId id="285" r:id="rId12"/>
    <p:sldId id="290" r:id="rId13"/>
    <p:sldId id="286" r:id="rId14"/>
    <p:sldId id="289" r:id="rId15"/>
    <p:sldId id="288" r:id="rId16"/>
    <p:sldId id="280" r:id="rId17"/>
    <p:sldId id="283" r:id="rId18"/>
    <p:sldId id="284" r:id="rId19"/>
    <p:sldId id="282" r:id="rId20"/>
    <p:sldId id="258"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62" d="100"/>
          <a:sy n="62" d="100"/>
        </p:scale>
        <p:origin x="-13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7219D-6B84-4391-9125-F73E235B8A86}" type="datetimeFigureOut">
              <a:rPr lang="ru-RU" smtClean="0"/>
              <a:t>10.03.2020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F70084-20D1-4166-A4A6-DC1740525C6E}" type="slidenum">
              <a:rPr lang="ru-RU" smtClean="0"/>
              <a:t>‹#›</a:t>
            </a:fld>
            <a:endParaRPr lang="ru-RU"/>
          </a:p>
        </p:txBody>
      </p:sp>
    </p:spTree>
    <p:extLst>
      <p:ext uri="{BB962C8B-B14F-4D97-AF65-F5344CB8AC3E}">
        <p14:creationId xmlns:p14="http://schemas.microsoft.com/office/powerpoint/2010/main" val="1246205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1</a:t>
            </a:fld>
            <a:endParaRPr lang="ru-RU"/>
          </a:p>
        </p:txBody>
      </p:sp>
    </p:spTree>
    <p:extLst>
      <p:ext uri="{BB962C8B-B14F-4D97-AF65-F5344CB8AC3E}">
        <p14:creationId xmlns:p14="http://schemas.microsoft.com/office/powerpoint/2010/main" val="388194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DF70084-20D1-4166-A4A6-DC1740525C6E}" type="slidenum">
              <a:rPr lang="ru-RU" smtClean="0"/>
              <a:t>20</a:t>
            </a:fld>
            <a:endParaRPr lang="ru-RU"/>
          </a:p>
        </p:txBody>
      </p:sp>
    </p:spTree>
    <p:extLst>
      <p:ext uri="{BB962C8B-B14F-4D97-AF65-F5344CB8AC3E}">
        <p14:creationId xmlns:p14="http://schemas.microsoft.com/office/powerpoint/2010/main" val="209351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10.03.2020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10.03.2020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10.03.2020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pl_shkola-6@mail.ru"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66.png"/><Relationship Id="rId4" Type="http://schemas.openxmlformats.org/officeDocument/2006/relationships/image" Target="../media/image73.jpe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jpeg"/><Relationship Id="rId7" Type="http://schemas.openxmlformats.org/officeDocument/2006/relationships/image" Target="../media/image83.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85.jpeg"/></Relationships>
</file>

<file path=ppt/slides/_rels/slide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10" Type="http://schemas.openxmlformats.org/officeDocument/2006/relationships/image" Target="../media/image107.png"/><Relationship Id="rId4" Type="http://schemas.openxmlformats.org/officeDocument/2006/relationships/image" Target="../media/image102.jpe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7.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6.png"/><Relationship Id="rId5" Type="http://schemas.openxmlformats.org/officeDocument/2006/relationships/image" Target="../media/image111.jpeg"/><Relationship Id="rId10" Type="http://schemas.openxmlformats.org/officeDocument/2006/relationships/image" Target="../media/image115.png"/><Relationship Id="rId4" Type="http://schemas.openxmlformats.org/officeDocument/2006/relationships/image" Target="../media/image110.jpeg"/><Relationship Id="rId9"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9.png"/><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25044" y="882413"/>
            <a:ext cx="5904656" cy="650937"/>
          </a:xfrm>
          <a:prstGeom prst="rect">
            <a:avLst/>
          </a:prstGeom>
          <a:solidFill>
            <a:srgbClr val="00B0F0"/>
          </a:solidFill>
          <a:ln w="38100" cap="flat" cmpd="sng" algn="ctr">
            <a:solidFill>
              <a:srgbClr val="FFFF00"/>
            </a:solidFill>
            <a:prstDash val="solid"/>
          </a:ln>
        </p:spPr>
        <p:style>
          <a:lnRef idx="3">
            <a:schemeClr val="lt1"/>
          </a:lnRef>
          <a:fillRef idx="1">
            <a:schemeClr val="accent6"/>
          </a:fillRef>
          <a:effectRef idx="1">
            <a:schemeClr val="accent6"/>
          </a:effectRef>
          <a:fontRef idx="minor">
            <a:schemeClr val="lt1"/>
          </a:fontRef>
        </p:style>
        <p:txBody>
          <a:bodyPr>
            <a:normAutofit fontScale="90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ru-RU" sz="4800" dirty="0" smtClean="0">
                <a:ln>
                  <a:solidFill>
                    <a:srgbClr val="FFC000"/>
                  </a:solidFill>
                </a:ln>
                <a:solidFill>
                  <a:srgbClr val="FFFF00"/>
                </a:solidFill>
                <a:latin typeface="Times New Roman" pitchFamily="18" charset="0"/>
                <a:cs typeface="Times New Roman" pitchFamily="18" charset="0"/>
              </a:rPr>
              <a:t>КОЛЛЕДЖ ТЫНЫСЫ</a:t>
            </a:r>
            <a:endParaRPr lang="ru-RU" sz="4800" dirty="0">
              <a:ln>
                <a:solidFill>
                  <a:srgbClr val="FFC000"/>
                </a:solidFill>
              </a:ln>
              <a:solidFill>
                <a:srgbClr val="FFFF00"/>
              </a:solidFill>
              <a:latin typeface="Times New Roman" pitchFamily="18" charset="0"/>
              <a:cs typeface="Times New Roman" pitchFamily="18" charset="0"/>
            </a:endParaRPr>
          </a:p>
        </p:txBody>
      </p:sp>
      <p:sp>
        <p:nvSpPr>
          <p:cNvPr id="5" name="Подзаголовок 2"/>
          <p:cNvSpPr txBox="1">
            <a:spLocks/>
          </p:cNvSpPr>
          <p:nvPr/>
        </p:nvSpPr>
        <p:spPr>
          <a:xfrm>
            <a:off x="1907704" y="1620057"/>
            <a:ext cx="5328592" cy="24302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kk-KZ" sz="1050" b="1" dirty="0" smtClean="0">
                <a:solidFill>
                  <a:schemeClr val="tx1"/>
                </a:solidFill>
                <a:latin typeface="Times New Roman" pitchFamily="18" charset="0"/>
                <a:cs typeface="Times New Roman" pitchFamily="18" charset="0"/>
              </a:rPr>
              <a:t>     </a:t>
            </a:r>
            <a:r>
              <a:rPr lang="en-US" sz="1050" b="1" dirty="0" smtClean="0">
                <a:solidFill>
                  <a:srgbClr val="0070C0"/>
                </a:solidFill>
                <a:latin typeface="Times New Roman" pitchFamily="18" charset="0"/>
                <a:cs typeface="Times New Roman" pitchFamily="18" charset="0"/>
              </a:rPr>
              <a:t> </a:t>
            </a:r>
            <a:r>
              <a:rPr lang="en-US" sz="1050" b="1" dirty="0">
                <a:solidFill>
                  <a:srgbClr val="0070C0"/>
                </a:solidFill>
                <a:latin typeface="Times New Roman" pitchFamily="18" charset="0"/>
                <a:cs typeface="Times New Roman" pitchFamily="18" charset="0"/>
              </a:rPr>
              <a:t>http://</a:t>
            </a:r>
            <a:r>
              <a:rPr lang="en-US" sz="1050" b="1" dirty="0" smtClean="0">
                <a:solidFill>
                  <a:srgbClr val="0070C0"/>
                </a:solidFill>
                <a:latin typeface="Times New Roman" pitchFamily="18" charset="0"/>
                <a:cs typeface="Times New Roman" pitchFamily="18" charset="0"/>
              </a:rPr>
              <a:t>zhambylpk.kz                                      </a:t>
            </a:r>
            <a:r>
              <a:rPr lang="kk-KZ" sz="1050" dirty="0" smtClean="0">
                <a:solidFill>
                  <a:srgbClr val="0070C0"/>
                </a:solidFill>
              </a:rPr>
              <a:t>e-mail:</a:t>
            </a:r>
            <a:r>
              <a:rPr lang="kk-KZ" sz="1050" dirty="0" smtClean="0">
                <a:hlinkClick r:id="rId3"/>
              </a:rPr>
              <a:t>pl_shkola-6@mail.ru</a:t>
            </a:r>
            <a:endParaRPr lang="ru-RU" sz="1050" b="1" dirty="0">
              <a:solidFill>
                <a:srgbClr val="0070C0"/>
              </a:solidFill>
              <a:latin typeface="Times New Roman" pitchFamily="18" charset="0"/>
              <a:cs typeface="Times New Roman" pitchFamily="18" charset="0"/>
            </a:endParaRPr>
          </a:p>
        </p:txBody>
      </p:sp>
      <p:sp>
        <p:nvSpPr>
          <p:cNvPr id="6" name="TextBox 5"/>
          <p:cNvSpPr txBox="1"/>
          <p:nvPr/>
        </p:nvSpPr>
        <p:spPr>
          <a:xfrm>
            <a:off x="4782708" y="56818"/>
            <a:ext cx="252028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kk-KZ" sz="1000" i="1" dirty="0" smtClean="0">
                <a:latin typeface="Times New Roman" pitchFamily="18" charset="0"/>
                <a:cs typeface="Times New Roman" pitchFamily="18" charset="0"/>
              </a:rPr>
              <a:t>Колледжім – білімнің кең керегесі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ұрпаққа үлгі болған өнегесі.</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Жаңашыл, шығармашыл жұмыстармен</a:t>
            </a:r>
            <a:br>
              <a:rPr lang="kk-KZ" sz="1000" i="1" dirty="0" smtClean="0">
                <a:latin typeface="Times New Roman" pitchFamily="18" charset="0"/>
                <a:cs typeface="Times New Roman" pitchFamily="18" charset="0"/>
              </a:rPr>
            </a:br>
            <a:r>
              <a:rPr lang="kk-KZ" sz="1000" i="1" dirty="0" smtClean="0">
                <a:latin typeface="Times New Roman" pitchFamily="18" charset="0"/>
                <a:cs typeface="Times New Roman" pitchFamily="18" charset="0"/>
              </a:rPr>
              <a:t>биіктен асқақтайды мәртебесі</a:t>
            </a:r>
            <a:endParaRPr lang="ru-RU" sz="1000" i="1"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2" y="116632"/>
            <a:ext cx="1271652" cy="1113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545" y="290922"/>
            <a:ext cx="1177901"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790203" y="1562532"/>
            <a:ext cx="1084586" cy="5539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ru-RU" dirty="0" smtClean="0"/>
              <a:t>№2 (16)</a:t>
            </a:r>
          </a:p>
          <a:p>
            <a:pPr algn="ctr"/>
            <a:r>
              <a:rPr lang="kk-KZ" sz="1200" dirty="0" smtClean="0"/>
              <a:t> 2020 жыл</a:t>
            </a:r>
            <a:endParaRPr lang="ru-RU" sz="1200" dirty="0"/>
          </a:p>
        </p:txBody>
      </p:sp>
      <p:sp>
        <p:nvSpPr>
          <p:cNvPr id="10" name="TextBox 9"/>
          <p:cNvSpPr txBox="1"/>
          <p:nvPr/>
        </p:nvSpPr>
        <p:spPr>
          <a:xfrm>
            <a:off x="199504" y="1307629"/>
            <a:ext cx="1276152"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kk-KZ" sz="800" b="1" dirty="0" smtClean="0">
                <a:latin typeface="Times New Roman" pitchFamily="18" charset="0"/>
                <a:cs typeface="Times New Roman" pitchFamily="18" charset="0"/>
              </a:rPr>
              <a:t>Жамбыл атындағы</a:t>
            </a:r>
          </a:p>
          <a:p>
            <a:pPr algn="ctr"/>
            <a:r>
              <a:rPr lang="kk-KZ" sz="800" b="1" dirty="0" smtClean="0">
                <a:latin typeface="Times New Roman" pitchFamily="18" charset="0"/>
                <a:cs typeface="Times New Roman" pitchFamily="18" charset="0"/>
              </a:rPr>
              <a:t>Ұзынағаш кәсіптік</a:t>
            </a:r>
          </a:p>
          <a:p>
            <a:pPr algn="ctr"/>
            <a:r>
              <a:rPr lang="kk-KZ" sz="800" b="1" dirty="0">
                <a:latin typeface="Times New Roman" pitchFamily="18" charset="0"/>
                <a:cs typeface="Times New Roman" pitchFamily="18" charset="0"/>
              </a:rPr>
              <a:t>к</a:t>
            </a:r>
            <a:r>
              <a:rPr lang="kk-KZ" sz="800" b="1" dirty="0" smtClean="0">
                <a:latin typeface="Times New Roman" pitchFamily="18" charset="0"/>
                <a:cs typeface="Times New Roman" pitchFamily="18" charset="0"/>
              </a:rPr>
              <a:t>олледжінің ай сайын</a:t>
            </a:r>
          </a:p>
          <a:p>
            <a:pPr algn="ctr"/>
            <a:r>
              <a:rPr lang="kk-KZ" sz="800" b="1" dirty="0">
                <a:latin typeface="Times New Roman" pitchFamily="18" charset="0"/>
                <a:cs typeface="Times New Roman" pitchFamily="18" charset="0"/>
              </a:rPr>
              <a:t>ш</a:t>
            </a:r>
            <a:r>
              <a:rPr lang="kk-KZ" sz="800" b="1" dirty="0" smtClean="0">
                <a:latin typeface="Times New Roman" pitchFamily="18" charset="0"/>
                <a:cs typeface="Times New Roman" pitchFamily="18" charset="0"/>
              </a:rPr>
              <a:t>ығатын басылым</a:t>
            </a:r>
            <a:r>
              <a:rPr lang="kk-KZ" sz="800" dirty="0" smtClean="0">
                <a:latin typeface="Times New Roman" pitchFamily="18" charset="0"/>
                <a:cs typeface="Times New Roman" pitchFamily="18" charset="0"/>
              </a:rPr>
              <a:t>.</a:t>
            </a:r>
          </a:p>
          <a:p>
            <a:pPr algn="ctr"/>
            <a:r>
              <a:rPr lang="kk-KZ" sz="800" dirty="0" smtClean="0">
                <a:latin typeface="Times New Roman" pitchFamily="18" charset="0"/>
                <a:cs typeface="Times New Roman" pitchFamily="18" charset="0"/>
              </a:rPr>
              <a:t>Газет 2018 жылдың қыркүйек айынан бастап шығады</a:t>
            </a:r>
            <a:endParaRPr lang="ru-RU" sz="800" dirty="0">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720"/>
          <a:stretch/>
        </p:blipFill>
        <p:spPr bwMode="auto">
          <a:xfrm>
            <a:off x="242078" y="2420888"/>
            <a:ext cx="312380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User\Desktop\Documents\архив\08 Jan\20200108_14101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751" r="7002"/>
          <a:stretch/>
        </p:blipFill>
        <p:spPr bwMode="auto">
          <a:xfrm>
            <a:off x="276013" y="4725144"/>
            <a:ext cx="3089868" cy="18576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1963688"/>
            <a:ext cx="368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91545" y="2480057"/>
            <a:ext cx="5579637" cy="3539430"/>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Жастардың жан-жақты жетілуі үшін де кең өріс ашылып отыр. Училищемізде өнерлі жастар көптеп саналады. Солардың басын  қосып, домбыра оркестрін, эстрадалық ансамбль, хор және би ұйірмелерін ұйымдастырдық.</a:t>
            </a:r>
          </a:p>
          <a:p>
            <a:pPr algn="just"/>
            <a:r>
              <a:rPr lang="kk-KZ" sz="1600" dirty="0">
                <a:solidFill>
                  <a:srgbClr val="00B0F0"/>
                </a:solidFill>
                <a:latin typeface="Times New Roman" panose="02020603050405020304" pitchFamily="18" charset="0"/>
                <a:cs typeface="Times New Roman" panose="02020603050405020304" pitchFamily="18" charset="0"/>
              </a:rPr>
              <a:t> </a:t>
            </a:r>
            <a:r>
              <a:rPr lang="kk-KZ" sz="1600" dirty="0" smtClean="0">
                <a:solidFill>
                  <a:srgbClr val="00B0F0"/>
                </a:solidFill>
                <a:latin typeface="Times New Roman" panose="02020603050405020304" pitchFamily="18" charset="0"/>
                <a:cs typeface="Times New Roman" panose="02020603050405020304" pitchFamily="18" charset="0"/>
              </a:rPr>
              <a:t>     1984 жылы училище көркемөнерпаздар коллективі көп жанрлық концерттік программасын әзірлеп облыстық байқауда бірінші орынды жеңіп алды. Бұл байқауда Байтенов Әли, Оңалбаев Әріпхан, Кукеева Айнұр, Пашаева Гүлзира, Қауғабаев Садық, Солтабаева Жанар, Қадырова Ира  тағы басқа да жастар өнерімен көзге түсіп, училище намысын қорғады.</a:t>
            </a:r>
          </a:p>
          <a:p>
            <a:pPr algn="just"/>
            <a:r>
              <a:rPr lang="kk-KZ" sz="1600" dirty="0" smtClean="0">
                <a:solidFill>
                  <a:srgbClr val="00B0F0"/>
                </a:solidFill>
                <a:latin typeface="Times New Roman" panose="02020603050405020304" pitchFamily="18" charset="0"/>
                <a:cs typeface="Times New Roman" panose="02020603050405020304" pitchFamily="18" charset="0"/>
              </a:rPr>
              <a:t>        Бұлардың  ішінде Байтенов Әли кәсіптік-техникалық училище өнерпаздарының Рига қаласында өткен Бүкілодақтық фестивалына қатысты.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8008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288032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764704"/>
            <a:ext cx="295232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764704"/>
            <a:ext cx="2520280"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1959"/>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3" y="4725144"/>
            <a:ext cx="8784976" cy="1384995"/>
          </a:xfrm>
          <a:prstGeom prst="rect">
            <a:avLst/>
          </a:prstGeom>
          <a:noFill/>
        </p:spPr>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28</a:t>
            </a:r>
            <a:r>
              <a:rPr lang="kk-KZ" sz="1400" dirty="0" smtClean="0">
                <a:solidFill>
                  <a:srgbClr val="00B0F0"/>
                </a:solidFill>
                <a:latin typeface="Times New Roman" panose="02020603050405020304" pitchFamily="18" charset="0"/>
                <a:cs typeface="Times New Roman" panose="02020603050405020304" pitchFamily="18" charset="0"/>
              </a:rPr>
              <a:t>.02.2020 жылы Жамбыл атындағы Ұзынағаш кәсіптік колледжінде студенттермен «Сыбайласжемқорлық қоғам  дерті» атты  кездесу өтті. Жиналыс барысында колледж директоры Алтаев Б.Б., директордың ДТІЖО Сеитова А.К және келген қонақтарға көптеген сұрақтар қойылды. </a:t>
            </a:r>
            <a:r>
              <a:rPr lang="kk-KZ" sz="1400" dirty="0">
                <a:solidFill>
                  <a:srgbClr val="00B0F0"/>
                </a:solidFill>
                <a:latin typeface="Times New Roman" panose="02020603050405020304" pitchFamily="18" charset="0"/>
                <a:cs typeface="Times New Roman" panose="02020603050405020304" pitchFamily="18" charset="0"/>
              </a:rPr>
              <a:t>Сыбайлас жемқорлықпен күресу – еліміз үшін ең күрделі мәселе болып </a:t>
            </a:r>
            <a:r>
              <a:rPr lang="kk-KZ" sz="1400" dirty="0" smtClean="0">
                <a:solidFill>
                  <a:srgbClr val="00B0F0"/>
                </a:solidFill>
                <a:latin typeface="Times New Roman" panose="02020603050405020304" pitchFamily="18" charset="0"/>
                <a:cs typeface="Times New Roman" panose="02020603050405020304" pitchFamily="18" charset="0"/>
              </a:rPr>
              <a:t>отыр, оны </a:t>
            </a:r>
            <a:r>
              <a:rPr lang="kk-KZ" sz="1400" dirty="0">
                <a:solidFill>
                  <a:srgbClr val="00B0F0"/>
                </a:solidFill>
                <a:latin typeface="Times New Roman" panose="02020603050405020304" pitchFamily="18" charset="0"/>
                <a:cs typeface="Times New Roman" panose="02020603050405020304" pitchFamily="18" charset="0"/>
              </a:rPr>
              <a:t>жою бағытында арнайы қабылданған заңдар да, атқарылып жатқан жұмыстар да аз </a:t>
            </a:r>
            <a:r>
              <a:rPr lang="kk-KZ" sz="1400" dirty="0" smtClean="0">
                <a:solidFill>
                  <a:srgbClr val="00B0F0"/>
                </a:solidFill>
                <a:latin typeface="Times New Roman" panose="02020603050405020304" pitchFamily="18" charset="0"/>
                <a:cs typeface="Times New Roman" panose="02020603050405020304" pitchFamily="18" charset="0"/>
              </a:rPr>
              <a:t>емес</a:t>
            </a:r>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екендігін жиналыс барысында айтылып өтті.</a:t>
            </a:r>
          </a:p>
          <a:p>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088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977182"/>
            <a:ext cx="1639491"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3" y="171886"/>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68640" y="171886"/>
            <a:ext cx="4343177"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dirty="0" smtClean="0">
                <a:solidFill>
                  <a:srgbClr val="FF0000"/>
                </a:solidFill>
                <a:latin typeface="Times New Roman" panose="02020603050405020304" pitchFamily="18" charset="0"/>
                <a:cs typeface="Times New Roman" panose="02020603050405020304" pitchFamily="18" charset="0"/>
              </a:rPr>
              <a:t>Жамбыл Жабаевтың 174 жылдығына орай</a:t>
            </a:r>
          </a:p>
          <a:p>
            <a:pPr algn="ctr"/>
            <a:r>
              <a:rPr lang="kk-KZ" dirty="0" smtClean="0">
                <a:solidFill>
                  <a:srgbClr val="FF0000"/>
                </a:solidFill>
                <a:latin typeface="Times New Roman" panose="02020603050405020304" pitchFamily="18" charset="0"/>
                <a:cs typeface="Times New Roman" panose="02020603050405020304" pitchFamily="18" charset="0"/>
              </a:rPr>
              <a:t> 10.02.20-24.02.20 ж апталық</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43187" y="4797152"/>
            <a:ext cx="8637493" cy="1815882"/>
          </a:xfrm>
          <a:prstGeom prst="rect">
            <a:avLst/>
          </a:prstGeom>
          <a:noFill/>
        </p:spPr>
        <p:txBody>
          <a:bodyPr wrap="none" rtlCol="0">
            <a:spAutoFit/>
          </a:bodyPr>
          <a:lstStyle/>
          <a:p>
            <a:r>
              <a:rPr lang="kk-KZ" sz="1400" dirty="0" smtClean="0">
                <a:solidFill>
                  <a:srgbClr val="00B0F0"/>
                </a:solidFill>
                <a:latin typeface="Times New Roman" panose="02020603050405020304" pitchFamily="18" charset="0"/>
                <a:cs typeface="Times New Roman" panose="02020603050405020304" pitchFamily="18" charset="0"/>
              </a:rPr>
              <a:t>«ЖАМБЫЛДАН ҚАЛҒАН МҰРА» 1-2  курс студенттер арасында өткен қатысушылардың ғылыми жобалары:</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ұлы дала ақыны» Ереншиева Шолпан 1 курс, 9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айтыс шебері» Сейтжанов Абатбай 1 курс, 9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Жабаев мұражайы» Майлыбай Арыстан 1 курс, 8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қызық жолбарыс» Мейрхан Ақжол 1 курс 8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Жабаевтың жастық шағы» Мұхтар Аймекен 1 курс 6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Жабаев» Сиябек Гүлназира 1 курс 45 топ.</a:t>
            </a:r>
          </a:p>
          <a:p>
            <a:pPr marL="285750" indent="-285750">
              <a:buFontTx/>
              <a:buChar char="-"/>
            </a:pPr>
            <a:r>
              <a:rPr lang="kk-KZ" sz="1400" dirty="0" smtClean="0">
                <a:solidFill>
                  <a:srgbClr val="00B0F0"/>
                </a:solidFill>
                <a:latin typeface="Times New Roman" panose="02020603050405020304" pitchFamily="18" charset="0"/>
                <a:cs typeface="Times New Roman" panose="02020603050405020304" pitchFamily="18" charset="0"/>
              </a:rPr>
              <a:t>«Жамбыл Жабаевтың тарихи кезеңі» Татыбаева Бағдат 1 курс 45топ.</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660007"/>
            <a:ext cx="1536685" cy="204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995" y="2535536"/>
            <a:ext cx="1606404" cy="214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1404" y="2535536"/>
            <a:ext cx="1549784" cy="206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955026"/>
            <a:ext cx="4248472" cy="2651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43303" y="3754078"/>
            <a:ext cx="3818101" cy="738664"/>
          </a:xfrm>
          <a:prstGeom prst="rect">
            <a:avLst/>
          </a:prstGeom>
        </p:spPr>
        <p:txBody>
          <a:bodyPr wrap="square">
            <a:spAutoFit/>
          </a:bodyPr>
          <a:lstStyle/>
          <a:p>
            <a:pPr algn="ctr"/>
            <a:r>
              <a:rPr lang="ru-RU" sz="1400" b="1" dirty="0">
                <a:solidFill>
                  <a:srgbClr val="FF0000"/>
                </a:solidFill>
                <a:latin typeface="Times New Roman" panose="02020603050405020304" pitchFamily="18" charset="0"/>
                <a:cs typeface="Times New Roman" panose="02020603050405020304" pitchFamily="18" charset="0"/>
              </a:rPr>
              <a:t>«ЖАМБЫЛДАН ҚАЛҒАН МҰРА</a:t>
            </a:r>
            <a:r>
              <a:rPr lang="ru-RU" sz="1400" b="1" dirty="0" smtClean="0">
                <a:solidFill>
                  <a:srgbClr val="FF0000"/>
                </a:solidFill>
                <a:latin typeface="Times New Roman" panose="02020603050405020304" pitchFamily="18" charset="0"/>
                <a:cs typeface="Times New Roman" panose="02020603050405020304" pitchFamily="18" charset="0"/>
              </a:rPr>
              <a:t>»</a:t>
            </a:r>
          </a:p>
          <a:p>
            <a:pPr algn="ctr"/>
            <a:r>
              <a:rPr lang="ru-RU" sz="1400" b="1" dirty="0" smtClean="0">
                <a:solidFill>
                  <a:srgbClr val="FF0000"/>
                </a:solidFill>
                <a:latin typeface="Times New Roman" panose="02020603050405020304" pitchFamily="18" charset="0"/>
                <a:cs typeface="Times New Roman" panose="02020603050405020304" pitchFamily="18" charset="0"/>
              </a:rPr>
              <a:t> </a:t>
            </a:r>
            <a:r>
              <a:rPr lang="ru-RU" sz="1400" b="1" dirty="0">
                <a:solidFill>
                  <a:srgbClr val="FF0000"/>
                </a:solidFill>
                <a:latin typeface="Times New Roman" panose="02020603050405020304" pitchFamily="18" charset="0"/>
                <a:cs typeface="Times New Roman" panose="02020603050405020304" pitchFamily="18" charset="0"/>
              </a:rPr>
              <a:t>1-2  курс </a:t>
            </a:r>
            <a:r>
              <a:rPr lang="ru-RU" sz="1400" b="1" dirty="0" err="1">
                <a:solidFill>
                  <a:srgbClr val="FF0000"/>
                </a:solidFill>
                <a:latin typeface="Times New Roman" panose="02020603050405020304" pitchFamily="18" charset="0"/>
                <a:cs typeface="Times New Roman" panose="02020603050405020304" pitchFamily="18" charset="0"/>
              </a:rPr>
              <a:t>студенттер</a:t>
            </a:r>
            <a:r>
              <a:rPr lang="ru-RU" sz="1400" b="1" dirty="0">
                <a:solidFill>
                  <a:srgbClr val="FF0000"/>
                </a:solidFill>
                <a:latin typeface="Times New Roman" panose="02020603050405020304" pitchFamily="18" charset="0"/>
                <a:cs typeface="Times New Roman" panose="02020603050405020304" pitchFamily="18" charset="0"/>
              </a:rPr>
              <a:t> </a:t>
            </a:r>
            <a:r>
              <a:rPr lang="ru-RU" sz="1400" b="1" dirty="0" err="1">
                <a:solidFill>
                  <a:srgbClr val="FF0000"/>
                </a:solidFill>
                <a:latin typeface="Times New Roman" panose="02020603050405020304" pitchFamily="18" charset="0"/>
                <a:cs typeface="Times New Roman" panose="02020603050405020304" pitchFamily="18" charset="0"/>
              </a:rPr>
              <a:t>арасында</a:t>
            </a:r>
            <a:r>
              <a:rPr lang="ru-RU" sz="1400" b="1" dirty="0">
                <a:solidFill>
                  <a:srgbClr val="FF0000"/>
                </a:solidFill>
                <a:latin typeface="Times New Roman" panose="02020603050405020304" pitchFamily="18" charset="0"/>
                <a:cs typeface="Times New Roman" panose="02020603050405020304" pitchFamily="18" charset="0"/>
              </a:rPr>
              <a:t> </a:t>
            </a:r>
            <a:r>
              <a:rPr lang="ru-RU" sz="1400" b="1" dirty="0" err="1">
                <a:solidFill>
                  <a:srgbClr val="FF0000"/>
                </a:solidFill>
                <a:latin typeface="Times New Roman" panose="02020603050405020304" pitchFamily="18" charset="0"/>
                <a:cs typeface="Times New Roman" panose="02020603050405020304" pitchFamily="18" charset="0"/>
              </a:rPr>
              <a:t>өткен</a:t>
            </a:r>
            <a:r>
              <a:rPr lang="ru-RU" sz="1400" b="1" dirty="0">
                <a:solidFill>
                  <a:srgbClr val="FF0000"/>
                </a:solidFill>
                <a:latin typeface="Times New Roman" panose="02020603050405020304" pitchFamily="18" charset="0"/>
                <a:cs typeface="Times New Roman" panose="02020603050405020304" pitchFamily="18" charset="0"/>
              </a:rPr>
              <a:t> </a:t>
            </a:r>
            <a:endParaRPr lang="ru-RU" sz="1400" b="1" dirty="0" smtClean="0">
              <a:solidFill>
                <a:srgbClr val="FF0000"/>
              </a:solidFill>
              <a:latin typeface="Times New Roman" panose="02020603050405020304" pitchFamily="18" charset="0"/>
              <a:cs typeface="Times New Roman" panose="02020603050405020304" pitchFamily="18" charset="0"/>
            </a:endParaRPr>
          </a:p>
          <a:p>
            <a:pPr algn="ctr"/>
            <a:r>
              <a:rPr lang="ru-RU" sz="1400" b="1" dirty="0" err="1" smtClean="0">
                <a:solidFill>
                  <a:srgbClr val="FF0000"/>
                </a:solidFill>
                <a:latin typeface="Times New Roman" panose="02020603050405020304" pitchFamily="18" charset="0"/>
                <a:cs typeface="Times New Roman" panose="02020603050405020304" pitchFamily="18" charset="0"/>
              </a:rPr>
              <a:t>ғылыми</a:t>
            </a:r>
            <a:r>
              <a:rPr lang="ru-RU" sz="1400" b="1" dirty="0" smtClean="0">
                <a:solidFill>
                  <a:srgbClr val="FF0000"/>
                </a:solidFill>
                <a:latin typeface="Times New Roman" panose="02020603050405020304" pitchFamily="18" charset="0"/>
                <a:cs typeface="Times New Roman" panose="02020603050405020304" pitchFamily="18" charset="0"/>
              </a:rPr>
              <a:t> </a:t>
            </a:r>
            <a:r>
              <a:rPr lang="ru-RU" sz="1400" b="1" dirty="0" err="1" smtClean="0">
                <a:solidFill>
                  <a:srgbClr val="FF0000"/>
                </a:solidFill>
                <a:latin typeface="Times New Roman" panose="02020603050405020304" pitchFamily="18" charset="0"/>
                <a:cs typeface="Times New Roman" panose="02020603050405020304" pitchFamily="18" charset="0"/>
              </a:rPr>
              <a:t>жобаға</a:t>
            </a:r>
            <a:r>
              <a:rPr lang="ru-RU" sz="1400" b="1" dirty="0" smtClean="0">
                <a:solidFill>
                  <a:srgbClr val="FF0000"/>
                </a:solidFill>
                <a:latin typeface="Times New Roman" panose="02020603050405020304" pitchFamily="18" charset="0"/>
                <a:cs typeface="Times New Roman" panose="02020603050405020304" pitchFamily="18" charset="0"/>
              </a:rPr>
              <a:t> </a:t>
            </a:r>
            <a:r>
              <a:rPr lang="ru-RU" sz="1400" b="1" dirty="0" err="1" smtClean="0">
                <a:solidFill>
                  <a:srgbClr val="FF0000"/>
                </a:solidFill>
                <a:latin typeface="Times New Roman" panose="02020603050405020304" pitchFamily="18" charset="0"/>
                <a:cs typeface="Times New Roman" panose="02020603050405020304" pitchFamily="18" charset="0"/>
              </a:rPr>
              <a:t>қатысушылар</a:t>
            </a:r>
            <a:endParaRPr lang="ru-RU" sz="1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916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57498"/>
            <a:ext cx="216024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557498"/>
            <a:ext cx="413251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430" y="557498"/>
            <a:ext cx="208204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664" y="3308471"/>
            <a:ext cx="1847056" cy="23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3308471"/>
            <a:ext cx="1944216" cy="23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3968" y="3308470"/>
            <a:ext cx="2764359" cy="23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3308471"/>
            <a:ext cx="1639991" cy="237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431" y="79003"/>
            <a:ext cx="2268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79003"/>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717" y="5686509"/>
            <a:ext cx="8518101" cy="830997"/>
          </a:xfrm>
          <a:prstGeom prst="rect">
            <a:avLst/>
          </a:prstGeom>
          <a:noFill/>
        </p:spPr>
        <p:txBody>
          <a:bodyPr wrap="non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28.02.2020 </a:t>
            </a:r>
            <a:r>
              <a:rPr lang="ru-RU" sz="1600" dirty="0" err="1" smtClean="0">
                <a:solidFill>
                  <a:srgbClr val="00B0F0"/>
                </a:solidFill>
                <a:latin typeface="Times New Roman" panose="02020603050405020304" pitchFamily="18" charset="0"/>
                <a:cs typeface="Times New Roman" panose="02020603050405020304" pitchFamily="18" charset="0"/>
              </a:rPr>
              <a:t>жылы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жатақхана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студенттері</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арасында</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Жыр</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алыбы</a:t>
            </a:r>
            <a:r>
              <a:rPr lang="ru-RU" sz="1600" dirty="0" smtClean="0">
                <a:solidFill>
                  <a:srgbClr val="00B0F0"/>
                </a:solidFill>
                <a:latin typeface="Times New Roman" panose="02020603050405020304" pitchFamily="18" charset="0"/>
                <a:cs typeface="Times New Roman" panose="02020603050405020304" pitchFamily="18" charset="0"/>
              </a:rPr>
              <a:t> - Жамбыл» </a:t>
            </a:r>
            <a:r>
              <a:rPr lang="ru-RU" sz="1600" dirty="0" err="1" smtClean="0">
                <a:solidFill>
                  <a:srgbClr val="00B0F0"/>
                </a:solidFill>
                <a:latin typeface="Times New Roman" panose="02020603050405020304" pitchFamily="18" charset="0"/>
                <a:cs typeface="Times New Roman" panose="02020603050405020304" pitchFamily="18" charset="0"/>
              </a:rPr>
              <a:t>атты</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тәрбие</a:t>
            </a:r>
            <a:r>
              <a:rPr lang="ru-RU" sz="1600" dirty="0" smtClean="0">
                <a:solidFill>
                  <a:srgbClr val="00B0F0"/>
                </a:solidFill>
                <a:latin typeface="Times New Roman" panose="02020603050405020304" pitchFamily="18" charset="0"/>
                <a:cs typeface="Times New Roman" panose="02020603050405020304" pitchFamily="18" charset="0"/>
              </a:rPr>
              <a:t> </a:t>
            </a:r>
            <a:r>
              <a:rPr lang="ru-RU" sz="1600" dirty="0" err="1" smtClean="0">
                <a:solidFill>
                  <a:srgbClr val="00B0F0"/>
                </a:solidFill>
                <a:latin typeface="Times New Roman" panose="02020603050405020304" pitchFamily="18" charset="0"/>
                <a:cs typeface="Times New Roman" panose="02020603050405020304" pitchFamily="18" charset="0"/>
              </a:rPr>
              <a:t>сағаты</a:t>
            </a:r>
            <a:endParaRPr lang="ru-RU" sz="1600" dirty="0" smtClean="0">
              <a:solidFill>
                <a:srgbClr val="00B0F0"/>
              </a:solidFill>
              <a:latin typeface="Times New Roman" panose="02020603050405020304" pitchFamily="18" charset="0"/>
              <a:cs typeface="Times New Roman" panose="02020603050405020304" pitchFamily="18" charset="0"/>
            </a:endParaRPr>
          </a:p>
          <a:p>
            <a:pPr algn="ctr"/>
            <a:r>
              <a:rPr lang="kk-KZ" sz="1600" dirty="0">
                <a:solidFill>
                  <a:srgbClr val="00B0F0"/>
                </a:solidFill>
                <a:latin typeface="Times New Roman" panose="02020603050405020304" pitchFamily="18" charset="0"/>
                <a:cs typeface="Times New Roman" panose="02020603050405020304" pitchFamily="18" charset="0"/>
              </a:rPr>
              <a:t>ұ</a:t>
            </a:r>
            <a:r>
              <a:rPr lang="kk-KZ" sz="1600" dirty="0" smtClean="0">
                <a:solidFill>
                  <a:srgbClr val="00B0F0"/>
                </a:solidFill>
                <a:latin typeface="Times New Roman" panose="02020603050405020304" pitchFamily="18" charset="0"/>
                <a:cs typeface="Times New Roman" panose="02020603050405020304" pitchFamily="18" charset="0"/>
              </a:rPr>
              <a:t>йымдастырылып өтті. Кеш барысында студенттер өз өнерлерін ортаға салып күй тартып, </a:t>
            </a:r>
          </a:p>
          <a:p>
            <a:pPr algn="ctr"/>
            <a:r>
              <a:rPr lang="kk-KZ" sz="1600" dirty="0">
                <a:solidFill>
                  <a:srgbClr val="00B0F0"/>
                </a:solidFill>
                <a:latin typeface="Times New Roman" panose="02020603050405020304" pitchFamily="18" charset="0"/>
                <a:cs typeface="Times New Roman" panose="02020603050405020304" pitchFamily="18" charset="0"/>
              </a:rPr>
              <a:t>ә</a:t>
            </a:r>
            <a:r>
              <a:rPr lang="kk-KZ" sz="1600" dirty="0" smtClean="0">
                <a:solidFill>
                  <a:srgbClr val="00B0F0"/>
                </a:solidFill>
                <a:latin typeface="Times New Roman" panose="02020603050405020304" pitchFamily="18" charset="0"/>
                <a:cs typeface="Times New Roman" panose="02020603050405020304" pitchFamily="18" charset="0"/>
              </a:rPr>
              <a:t>н айтып, Жамбылдың өлеңдерін жатқа оқыды.</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15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User\AppData\Local\Temp\IMG-20200212-WA00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25" r="4845" b="10134"/>
          <a:stretch/>
        </p:blipFill>
        <p:spPr bwMode="auto">
          <a:xfrm>
            <a:off x="226028" y="4437112"/>
            <a:ext cx="2041716" cy="22428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User\AppData\Local\Temp\IMG-20200212-WA00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10" t="46678" r="4360" b="26661"/>
          <a:stretch/>
        </p:blipFill>
        <p:spPr bwMode="auto">
          <a:xfrm>
            <a:off x="2414664" y="4437112"/>
            <a:ext cx="2355288" cy="225262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815"/>
          <a:stretch/>
        </p:blipFill>
        <p:spPr bwMode="auto">
          <a:xfrm>
            <a:off x="4860032" y="4437112"/>
            <a:ext cx="1944216" cy="2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533" r="16986" b="21592"/>
          <a:stretch/>
        </p:blipFill>
        <p:spPr bwMode="auto">
          <a:xfrm>
            <a:off x="6876256" y="4443211"/>
            <a:ext cx="2074577" cy="223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16632"/>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C:\Users\User\Desktop\Позавчера (1)\20200214_17090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738" r="24929"/>
          <a:stretch/>
        </p:blipFill>
        <p:spPr bwMode="auto">
          <a:xfrm>
            <a:off x="5076056" y="688350"/>
            <a:ext cx="3744416" cy="353274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0844" t="16569" r="24950" b="25504"/>
          <a:stretch/>
        </p:blipFill>
        <p:spPr bwMode="auto">
          <a:xfrm rot="5400000">
            <a:off x="-495342" y="1414067"/>
            <a:ext cx="3528393" cy="208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8832" t="11135" r="51854" b="21752"/>
          <a:stretch/>
        </p:blipFill>
        <p:spPr bwMode="auto">
          <a:xfrm rot="5400000">
            <a:off x="1888135" y="1246530"/>
            <a:ext cx="3532743" cy="241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7189" y="116632"/>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46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88024" y="116632"/>
            <a:ext cx="3593228"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ru-RU" dirty="0" smtClean="0">
                <a:solidFill>
                  <a:srgbClr val="FF0000"/>
                </a:solidFill>
                <a:latin typeface="Times New Roman" panose="02020603050405020304" pitchFamily="18" charset="0"/>
                <a:cs typeface="Times New Roman" panose="02020603050405020304" pitchFamily="18" charset="0"/>
              </a:rPr>
              <a:t>ЖАМБЫЛ </a:t>
            </a:r>
            <a:r>
              <a:rPr lang="kk-KZ" dirty="0" smtClean="0">
                <a:solidFill>
                  <a:srgbClr val="FF0000"/>
                </a:solidFill>
                <a:latin typeface="Times New Roman" panose="02020603050405020304" pitchFamily="18" charset="0"/>
                <a:cs typeface="Times New Roman" panose="02020603050405020304" pitchFamily="18" charset="0"/>
              </a:rPr>
              <a:t> МЕНІҢ ЖАЙ АТЫМ, </a:t>
            </a:r>
          </a:p>
          <a:p>
            <a:r>
              <a:rPr lang="kk-KZ" dirty="0" smtClean="0">
                <a:solidFill>
                  <a:srgbClr val="FF0000"/>
                </a:solidFill>
                <a:latin typeface="Times New Roman" panose="02020603050405020304" pitchFamily="18" charset="0"/>
                <a:cs typeface="Times New Roman" panose="02020603050405020304" pitchFamily="18" charset="0"/>
              </a:rPr>
              <a:t>ХАЛЫҚ МЕНІҢ ШЫН АТЫМ</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0" y="1124744"/>
            <a:ext cx="9088129" cy="5047536"/>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Жамбыл ешқандай білім алмаған, алайда оның есімі бүгінде дүниежүзіне белгілі. Ол екі ғасырдың куәсі болып,</a:t>
            </a:r>
          </a:p>
          <a:p>
            <a:pPr algn="ctr"/>
            <a:r>
              <a:rPr lang="kk-KZ" sz="1400" dirty="0" smtClean="0">
                <a:solidFill>
                  <a:srgbClr val="00B0F0"/>
                </a:solidFill>
                <a:latin typeface="Times New Roman" panose="02020603050405020304" pitchFamily="18" charset="0"/>
                <a:cs typeface="Times New Roman" panose="02020603050405020304" pitchFamily="18" charset="0"/>
              </a:rPr>
              <a:t>Өмірін өз халқының мұң-мүдесімен, арман-тілектерімен қатар өре білді. Ұлттық әдебиетіміздің алыптарымен </a:t>
            </a:r>
          </a:p>
          <a:p>
            <a:pPr algn="ctr"/>
            <a:r>
              <a:rPr lang="kk-KZ" sz="1400" dirty="0" smtClean="0">
                <a:solidFill>
                  <a:srgbClr val="00B0F0"/>
                </a:solidFill>
                <a:latin typeface="Times New Roman" panose="02020603050405020304" pitchFamily="18" charset="0"/>
                <a:cs typeface="Times New Roman" panose="02020603050405020304" pitchFamily="18" charset="0"/>
              </a:rPr>
              <a:t>қатар жасаған туған әдебиеттің жаңалықтарын, халықтың сөз мәдениетінің бай үлгісін, мол қазынасын халықтың</a:t>
            </a:r>
          </a:p>
          <a:p>
            <a:pPr algn="ctr"/>
            <a:r>
              <a:rPr lang="kk-KZ" sz="1400" dirty="0" smtClean="0">
                <a:solidFill>
                  <a:srgbClr val="00B0F0"/>
                </a:solidFill>
                <a:latin typeface="Times New Roman" panose="02020603050405020304" pitchFamily="18" charset="0"/>
                <a:cs typeface="Times New Roman" panose="02020603050405020304" pitchFamily="18" charset="0"/>
              </a:rPr>
              <a:t> өзіне  бере білді. Сонымен бірге ол-айтыс өнерінің ақтаңгері.</a:t>
            </a:r>
          </a:p>
          <a:p>
            <a:pPr algn="ctr"/>
            <a:r>
              <a:rPr lang="kk-KZ" sz="1400" dirty="0" smtClean="0">
                <a:solidFill>
                  <a:srgbClr val="00B0F0"/>
                </a:solidFill>
                <a:latin typeface="Times New Roman" panose="02020603050405020304" pitchFamily="18" charset="0"/>
                <a:cs typeface="Times New Roman" panose="02020603050405020304" pitchFamily="18" charset="0"/>
              </a:rPr>
              <a:t>                                                                                 Төлентай Айбек, 1 курс 45 топ</a:t>
            </a:r>
          </a:p>
          <a:p>
            <a:pPr algn="ctr"/>
            <a:r>
              <a:rPr lang="kk-KZ" sz="1400" dirty="0" smtClean="0">
                <a:solidFill>
                  <a:srgbClr val="00B050"/>
                </a:solidFill>
                <a:latin typeface="Times New Roman" panose="02020603050405020304" pitchFamily="18" charset="0"/>
                <a:cs typeface="Times New Roman" panose="02020603050405020304" pitchFamily="18" charset="0"/>
              </a:rPr>
              <a:t>Қазақ әдебиеті шежіресінде Абай қазақтың жазба әдебиетінің негізін салған ұлы тұлға болса, </a:t>
            </a:r>
          </a:p>
          <a:p>
            <a:pPr algn="ctr"/>
            <a:r>
              <a:rPr lang="kk-KZ" sz="1400" dirty="0" smtClean="0">
                <a:solidFill>
                  <a:srgbClr val="00B050"/>
                </a:solidFill>
                <a:latin typeface="Times New Roman" panose="02020603050405020304" pitchFamily="18" charset="0"/>
                <a:cs typeface="Times New Roman" panose="02020603050405020304" pitchFamily="18" charset="0"/>
              </a:rPr>
              <a:t>Жамбыл кеңес халық ақындарының атасы, ХХ ғасырдың «Гомері» атанған ақын. Жамбыл шығармашылығынан</a:t>
            </a:r>
          </a:p>
          <a:p>
            <a:pPr algn="ctr"/>
            <a:r>
              <a:rPr lang="kk-KZ" sz="1400" dirty="0" smtClean="0">
                <a:solidFill>
                  <a:srgbClr val="00B050"/>
                </a:solidFill>
                <a:latin typeface="Times New Roman" panose="02020603050405020304" pitchFamily="18" charset="0"/>
                <a:cs typeface="Times New Roman" panose="02020603050405020304" pitchFamily="18" charset="0"/>
              </a:rPr>
              <a:t> еліміздің бүгінгі бейбіт тіршілігі мен берекелі бірлігін көргендей боламыз.  Сол себепті де Жамбыл </a:t>
            </a:r>
          </a:p>
          <a:p>
            <a:pPr algn="ctr"/>
            <a:r>
              <a:rPr lang="kk-KZ" sz="1400" dirty="0">
                <a:solidFill>
                  <a:srgbClr val="00B050"/>
                </a:solidFill>
                <a:latin typeface="Times New Roman" panose="02020603050405020304" pitchFamily="18" charset="0"/>
                <a:cs typeface="Times New Roman" panose="02020603050405020304" pitchFamily="18" charset="0"/>
              </a:rPr>
              <a:t>ш</a:t>
            </a:r>
            <a:r>
              <a:rPr lang="kk-KZ" sz="1400" dirty="0" smtClean="0">
                <a:solidFill>
                  <a:srgbClr val="00B050"/>
                </a:solidFill>
                <a:latin typeface="Times New Roman" panose="02020603050405020304" pitchFamily="18" charset="0"/>
                <a:cs typeface="Times New Roman" panose="02020603050405020304" pitchFamily="18" charset="0"/>
              </a:rPr>
              <a:t>ығармашылығының негізгі идеясы бүгінгі тәуелсіз Қазақстанның қарышты қадамдарымен, жасампаз </a:t>
            </a:r>
          </a:p>
          <a:p>
            <a:pPr algn="ctr"/>
            <a:r>
              <a:rPr lang="kk-KZ" sz="1400" dirty="0" smtClean="0">
                <a:solidFill>
                  <a:srgbClr val="00B050"/>
                </a:solidFill>
                <a:latin typeface="Times New Roman" panose="02020603050405020304" pitchFamily="18" charset="0"/>
                <a:cs typeface="Times New Roman" panose="02020603050405020304" pitchFamily="18" charset="0"/>
              </a:rPr>
              <a:t>істерімен үндесіп келеді.</a:t>
            </a:r>
          </a:p>
          <a:p>
            <a:pPr algn="ctr"/>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Жадырабек Алинұр, 1 курс 45 топ.</a:t>
            </a:r>
          </a:p>
          <a:p>
            <a:pPr algn="ctr"/>
            <a:r>
              <a:rPr lang="kk-KZ" sz="1400" dirty="0" smtClean="0">
                <a:solidFill>
                  <a:srgbClr val="FF0000"/>
                </a:solidFill>
                <a:latin typeface="Times New Roman" panose="02020603050405020304" pitchFamily="18" charset="0"/>
                <a:cs typeface="Times New Roman" panose="02020603050405020304" pitchFamily="18" charset="0"/>
              </a:rPr>
              <a:t>Сондықтанда Қазақстан Республикасының Тұңғыш Президенті, Елбасы Н.Ә.Назарбаев ұлы Жамбылға «...адалдық</a:t>
            </a:r>
          </a:p>
          <a:p>
            <a:pPr algn="ctr"/>
            <a:r>
              <a:rPr lang="kk-KZ" sz="1400" dirty="0" smtClean="0">
                <a:solidFill>
                  <a:srgbClr val="FF0000"/>
                </a:solidFill>
                <a:latin typeface="Times New Roman" panose="02020603050405020304" pitchFamily="18" charset="0"/>
                <a:cs typeface="Times New Roman" panose="02020603050405020304" pitchFamily="18" charset="0"/>
              </a:rPr>
              <a:t> пен адамгершіліктің, әділеттілік пен ізгіліктің алып жыршысы» деген тарихи бағасын беруі Жамбыл бабамыздың</a:t>
            </a:r>
          </a:p>
          <a:p>
            <a:pPr algn="ctr"/>
            <a:r>
              <a:rPr lang="kk-KZ" sz="1400" dirty="0">
                <a:solidFill>
                  <a:srgbClr val="FF0000"/>
                </a:solidFill>
                <a:latin typeface="Times New Roman" panose="02020603050405020304" pitchFamily="18" charset="0"/>
                <a:cs typeface="Times New Roman" panose="02020603050405020304" pitchFamily="18" charset="0"/>
              </a:rPr>
              <a:t>ұ</a:t>
            </a:r>
            <a:r>
              <a:rPr lang="kk-KZ" sz="1400" dirty="0" smtClean="0">
                <a:solidFill>
                  <a:srgbClr val="FF0000"/>
                </a:solidFill>
                <a:latin typeface="Times New Roman" panose="02020603050405020304" pitchFamily="18" charset="0"/>
                <a:cs typeface="Times New Roman" panose="02020603050405020304" pitchFamily="18" charset="0"/>
              </a:rPr>
              <a:t>шан-теңіз шығармашылық мұрасы- халқының тарихы мен шынайы өмірінің айнасы.</a:t>
            </a:r>
          </a:p>
          <a:p>
            <a:pPr algn="ctr"/>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Татыбаева Бағдат, 1 курс 45 топ.</a:t>
            </a:r>
          </a:p>
          <a:p>
            <a:pPr algn="ctr"/>
            <a:r>
              <a:rPr lang="kk-KZ" sz="1400" dirty="0" smtClean="0">
                <a:solidFill>
                  <a:srgbClr val="002060"/>
                </a:solidFill>
                <a:latin typeface="Times New Roman" panose="02020603050405020304" pitchFamily="18" charset="0"/>
                <a:cs typeface="Times New Roman" panose="02020603050405020304" pitchFamily="18" charset="0"/>
              </a:rPr>
              <a:t>Халқына қадірі артып, даңқы өрлеген Жамбыл атамыз, шабыт тұғырына қонған Алатаудың ақ шық қыранындай</a:t>
            </a:r>
          </a:p>
          <a:p>
            <a:pPr algn="ctr"/>
            <a:r>
              <a:rPr lang="kk-KZ" sz="1400" dirty="0" smtClean="0">
                <a:solidFill>
                  <a:srgbClr val="002060"/>
                </a:solidFill>
                <a:latin typeface="Times New Roman" panose="02020603050405020304" pitchFamily="18" charset="0"/>
                <a:cs typeface="Times New Roman" panose="02020603050405020304" pitchFamily="18" charset="0"/>
              </a:rPr>
              <a:t> жыр  нөсерін селдетті. Оның сөздері ұранға айналып, халық поэзиясының атасы аталды. «Қазақстан-Отаным»-деп,</a:t>
            </a:r>
          </a:p>
          <a:p>
            <a:pPr algn="ctr"/>
            <a:r>
              <a:rPr lang="kk-KZ" sz="1400" dirty="0" smtClean="0">
                <a:solidFill>
                  <a:srgbClr val="002060"/>
                </a:solidFill>
                <a:latin typeface="Times New Roman" panose="02020603050405020304" pitchFamily="18" charset="0"/>
                <a:cs typeface="Times New Roman" panose="02020603050405020304" pitchFamily="18" charset="0"/>
              </a:rPr>
              <a:t>парасаттың биігінде пәрменді жырлары жаңғырған қарт жырау жауынгерлік рухтың жаршысы да болды.</a:t>
            </a:r>
          </a:p>
          <a:p>
            <a:pPr algn="ctr"/>
            <a:r>
              <a:rPr lang="kk-KZ" sz="1400" dirty="0" smtClean="0">
                <a:solidFill>
                  <a:srgbClr val="002060"/>
                </a:solidFill>
                <a:latin typeface="Times New Roman" panose="02020603050405020304" pitchFamily="18" charset="0"/>
                <a:cs typeface="Times New Roman" panose="02020603050405020304" pitchFamily="18" charset="0"/>
              </a:rPr>
              <a:t>Оның бостандық, әділдік, теңдік жайлы ойлары да сол халық жырларымен ауысқан.</a:t>
            </a:r>
          </a:p>
          <a:p>
            <a:pPr algn="ctr"/>
            <a:r>
              <a:rPr lang="kk-KZ" sz="1400" dirty="0" smtClean="0">
                <a:solidFill>
                  <a:srgbClr val="002060"/>
                </a:solidFill>
                <a:latin typeface="Times New Roman" panose="02020603050405020304" pitchFamily="18" charset="0"/>
                <a:cs typeface="Times New Roman" panose="02020603050405020304" pitchFamily="18" charset="0"/>
              </a:rPr>
              <a:t>Жамбыл атамыздың өмірі – ол халық өмірі, ұлт тарихымен тамырлас тамаша тағдыр. Жамбыл атамыздың</a:t>
            </a:r>
          </a:p>
          <a:p>
            <a:pPr algn="ctr"/>
            <a:r>
              <a:rPr lang="kk-KZ" sz="1400" dirty="0" smtClean="0">
                <a:solidFill>
                  <a:srgbClr val="002060"/>
                </a:solidFill>
                <a:latin typeface="Times New Roman" panose="02020603050405020304" pitchFamily="18" charset="0"/>
                <a:cs typeface="Times New Roman" panose="02020603050405020304" pitchFamily="18" charset="0"/>
              </a:rPr>
              <a:t> шығармашылығы – Ұлы дала елінің ұлағатты қазынасы деп ойлаймын.</a:t>
            </a:r>
          </a:p>
          <a:p>
            <a:pPr algn="ctr"/>
            <a:r>
              <a:rPr lang="kk-KZ" sz="1400" dirty="0" smtClean="0">
                <a:solidFill>
                  <a:srgbClr val="002060"/>
                </a:solidFill>
                <a:latin typeface="Times New Roman" panose="02020603050405020304" pitchFamily="18" charset="0"/>
                <a:cs typeface="Times New Roman" panose="02020603050405020304" pitchFamily="18" charset="0"/>
              </a:rPr>
              <a:t>Т                                                                                              Толысбек Ақниет, 1 курс 45 топ.</a:t>
            </a:r>
          </a:p>
          <a:p>
            <a:pPr algn="ctr"/>
            <a:endParaRPr lang="ru-RU" sz="14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80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6892" y="448043"/>
            <a:ext cx="5046638" cy="400110"/>
          </a:xfrm>
          <a:prstGeom prst="rect">
            <a:avLst/>
          </a:prstGeom>
          <a:noFill/>
        </p:spPr>
        <p:txBody>
          <a:bodyPr wrap="none" rtlCol="0">
            <a:spAutoFit/>
          </a:bodyPr>
          <a:lstStyle/>
          <a:p>
            <a:r>
              <a:rPr lang="kk-KZ" sz="2000" dirty="0" smtClean="0">
                <a:solidFill>
                  <a:srgbClr val="FF0000"/>
                </a:solidFill>
                <a:latin typeface="Times New Roman" panose="02020603050405020304" pitchFamily="18" charset="0"/>
                <a:cs typeface="Times New Roman" panose="02020603050405020304" pitchFamily="18" charset="0"/>
              </a:rPr>
              <a:t>«БІЗ – ЖАМБЫЛДЫҢ ҰРПАҚТАРЫМЫЗ»</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3528" y="836712"/>
            <a:ext cx="8424936" cy="5262979"/>
          </a:xfrm>
          <a:prstGeom prst="rect">
            <a:avLst/>
          </a:prstGeom>
          <a:noFill/>
        </p:spPr>
        <p:txBody>
          <a:bodyPr wrap="square" rtlCol="0">
            <a:spAutoFit/>
          </a:bodyPr>
          <a:lstStyle/>
          <a:p>
            <a:r>
              <a:rPr lang="kk-KZ" sz="1400" dirty="0" smtClean="0">
                <a:solidFill>
                  <a:srgbClr val="0070C0"/>
                </a:solidFill>
                <a:latin typeface="Times New Roman" panose="02020603050405020304" pitchFamily="18" charset="0"/>
                <a:cs typeface="Times New Roman" panose="02020603050405020304" pitchFamily="18" charset="0"/>
              </a:rPr>
              <a:t>      Жамбыл – қазақ халық поэзиясының әйгілі тұлғасы, өлең сөздің дүлділі, жырау, жыршы. Тегі – ұлы жүз, </a:t>
            </a:r>
          </a:p>
          <a:p>
            <a:r>
              <a:rPr lang="kk-KZ" sz="1400" dirty="0" smtClean="0">
                <a:solidFill>
                  <a:srgbClr val="0070C0"/>
                </a:solidFill>
                <a:latin typeface="Times New Roman" panose="02020603050405020304" pitchFamily="18" charset="0"/>
                <a:cs typeface="Times New Roman" panose="02020603050405020304" pitchFamily="18" charset="0"/>
              </a:rPr>
              <a:t>Шапырашты тайпасының ішіндегі екей руы.</a:t>
            </a:r>
          </a:p>
          <a:p>
            <a:r>
              <a:rPr lang="kk-KZ" sz="1400" dirty="0">
                <a:solidFill>
                  <a:srgbClr val="0070C0"/>
                </a:solidFill>
                <a:latin typeface="Times New Roman" panose="02020603050405020304" pitchFamily="18" charset="0"/>
                <a:cs typeface="Times New Roman" panose="02020603050405020304" pitchFamily="18" charset="0"/>
              </a:rPr>
              <a:t> </a:t>
            </a:r>
            <a:r>
              <a:rPr lang="kk-KZ" sz="1400" dirty="0" smtClean="0">
                <a:solidFill>
                  <a:srgbClr val="0070C0"/>
                </a:solidFill>
                <a:latin typeface="Times New Roman" panose="02020603050405020304" pitchFamily="18" charset="0"/>
                <a:cs typeface="Times New Roman" panose="02020603050405020304" pitchFamily="18" charset="0"/>
              </a:rPr>
              <a:t>                                                                                      Еңлік, 1 курс 6 топ.</a:t>
            </a:r>
          </a:p>
          <a:p>
            <a:pPr algn="just"/>
            <a:r>
              <a:rPr lang="kk-KZ" sz="1400" dirty="0" smtClean="0">
                <a:solidFill>
                  <a:srgbClr val="C00000"/>
                </a:solidFill>
                <a:latin typeface="Times New Roman" panose="02020603050405020304" pitchFamily="18" charset="0"/>
                <a:cs typeface="Times New Roman" panose="02020603050405020304" pitchFamily="18" charset="0"/>
              </a:rPr>
              <a:t>Ұлы Отан соғысы кезінде Жамбыл өлеңдері қазақ даласынан бастау алып, күллі майданды шарлап, қаншама жас өрендерге рух, жалын, жігер берген еді.</a:t>
            </a:r>
          </a:p>
          <a:p>
            <a:pPr algn="just"/>
            <a:r>
              <a:rPr lang="kk-KZ" sz="1400" dirty="0">
                <a:solidFill>
                  <a:srgbClr val="C00000"/>
                </a:solidFill>
                <a:latin typeface="Times New Roman" panose="02020603050405020304" pitchFamily="18" charset="0"/>
                <a:cs typeface="Times New Roman" panose="02020603050405020304" pitchFamily="18" charset="0"/>
              </a:rPr>
              <a:t> </a:t>
            </a:r>
            <a:r>
              <a:rPr lang="kk-KZ" sz="1400" dirty="0" smtClean="0">
                <a:solidFill>
                  <a:srgbClr val="C00000"/>
                </a:solidFill>
                <a:latin typeface="Times New Roman" panose="02020603050405020304" pitchFamily="18" charset="0"/>
                <a:cs typeface="Times New Roman" panose="02020603050405020304" pitchFamily="18" charset="0"/>
              </a:rPr>
              <a:t>                                                                                                Аружан, 1 курс 6 топ</a:t>
            </a:r>
            <a:r>
              <a:rPr lang="kk-KZ" sz="1400" dirty="0" smtClean="0">
                <a:latin typeface="Times New Roman" panose="02020603050405020304" pitchFamily="18" charset="0"/>
                <a:cs typeface="Times New Roman" panose="02020603050405020304" pitchFamily="18" charset="0"/>
              </a:rPr>
              <a:t>.</a:t>
            </a:r>
          </a:p>
          <a:p>
            <a:pPr algn="just"/>
            <a:r>
              <a:rPr lang="kk-KZ" sz="1400" dirty="0" smtClean="0">
                <a:solidFill>
                  <a:srgbClr val="00B050"/>
                </a:solidFill>
                <a:latin typeface="Times New Roman" panose="02020603050405020304" pitchFamily="18" charset="0"/>
                <a:cs typeface="Times New Roman" panose="02020603050405020304" pitchFamily="18" charset="0"/>
              </a:rPr>
              <a:t>Жамбыл – халық ақыны. О баста суырып салма айтыстан бастаған отты олеңдерінде халықтың үні, халықтың зары басым. </a:t>
            </a:r>
          </a:p>
          <a:p>
            <a:pPr algn="just"/>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Сара,  1 курс 6 топ.</a:t>
            </a:r>
          </a:p>
          <a:p>
            <a:pPr algn="just"/>
            <a:r>
              <a:rPr lang="kk-KZ" sz="1400" dirty="0">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Сөйтіп, Жамбыл халық поэзиясы мен жазба әдебиетінің арасындағы алтын көпір қызметін атқарды.</a:t>
            </a:r>
          </a:p>
          <a:p>
            <a:pPr algn="just"/>
            <a:r>
              <a:rPr lang="kk-KZ" sz="1400" dirty="0">
                <a:solidFill>
                  <a:srgbClr val="FF0000"/>
                </a:solidFill>
                <a:latin typeface="Times New Roman" panose="02020603050405020304" pitchFamily="18" charset="0"/>
                <a:cs typeface="Times New Roman" panose="02020603050405020304" pitchFamily="18" charset="0"/>
              </a:rPr>
              <a:t> </a:t>
            </a:r>
            <a:r>
              <a:rPr lang="kk-KZ" sz="1400" dirty="0" smtClean="0">
                <a:solidFill>
                  <a:srgbClr val="FF0000"/>
                </a:solidFill>
                <a:latin typeface="Times New Roman" panose="02020603050405020304" pitchFamily="18" charset="0"/>
                <a:cs typeface="Times New Roman" panose="02020603050405020304" pitchFamily="18" charset="0"/>
              </a:rPr>
              <a:t>                                                                           Мәжит Ауржан, 1 курс 6 топ.</a:t>
            </a:r>
          </a:p>
          <a:p>
            <a:pPr algn="just"/>
            <a:r>
              <a:rPr lang="kk-KZ" sz="1400" dirty="0" smtClean="0">
                <a:solidFill>
                  <a:srgbClr val="FFC000"/>
                </a:solidFill>
                <a:latin typeface="Times New Roman" panose="02020603050405020304" pitchFamily="18" charset="0"/>
                <a:cs typeface="Times New Roman" panose="02020603050405020304" pitchFamily="18" charset="0"/>
              </a:rPr>
              <a:t>Жамбыл атақты ақын Күлмамбетпен айтысып жеңеді, сөйтіп  Жетісудың үздік ақыны атанды. Жамбыл Жабаевтің қазіргі таңда музейі бар.</a:t>
            </a:r>
          </a:p>
          <a:p>
            <a:pPr algn="just"/>
            <a:r>
              <a:rPr lang="kk-KZ" sz="1400" dirty="0">
                <a:solidFill>
                  <a:srgbClr val="FFC000"/>
                </a:solidFill>
                <a:latin typeface="Times New Roman" panose="02020603050405020304" pitchFamily="18" charset="0"/>
                <a:cs typeface="Times New Roman" panose="02020603050405020304" pitchFamily="18" charset="0"/>
              </a:rPr>
              <a:t> </a:t>
            </a:r>
            <a:r>
              <a:rPr lang="kk-KZ" sz="1400" dirty="0" smtClean="0">
                <a:solidFill>
                  <a:srgbClr val="FFC000"/>
                </a:solidFill>
                <a:latin typeface="Times New Roman" panose="02020603050405020304" pitchFamily="18" charset="0"/>
                <a:cs typeface="Times New Roman" panose="02020603050405020304" pitchFamily="18" charset="0"/>
              </a:rPr>
              <a:t>                                                                           Айжан, 1 курс 6 топ.</a:t>
            </a:r>
          </a:p>
          <a:p>
            <a:pPr algn="just"/>
            <a:r>
              <a:rPr lang="kk-KZ" sz="1400" dirty="0" smtClean="0">
                <a:solidFill>
                  <a:srgbClr val="002060"/>
                </a:solidFill>
                <a:latin typeface="Times New Roman" panose="02020603050405020304" pitchFamily="18" charset="0"/>
                <a:cs typeface="Times New Roman" panose="02020603050405020304" pitchFamily="18" charset="0"/>
              </a:rPr>
              <a:t>Жамбыл бала кезінде Сүйінбайдың батасын алған</a:t>
            </a:r>
          </a:p>
          <a:p>
            <a:pPr algn="just"/>
            <a:r>
              <a:rPr lang="kk-KZ" sz="1400" dirty="0">
                <a:solidFill>
                  <a:srgbClr val="002060"/>
                </a:solidFill>
                <a:latin typeface="Times New Roman" panose="02020603050405020304" pitchFamily="18" charset="0"/>
                <a:cs typeface="Times New Roman" panose="02020603050405020304" pitchFamily="18" charset="0"/>
              </a:rPr>
              <a:t> </a:t>
            </a:r>
            <a:r>
              <a:rPr lang="kk-KZ" sz="1400" dirty="0" smtClean="0">
                <a:solidFill>
                  <a:srgbClr val="002060"/>
                </a:solidFill>
                <a:latin typeface="Times New Roman" panose="02020603050405020304" pitchFamily="18" charset="0"/>
                <a:cs typeface="Times New Roman" panose="02020603050405020304" pitchFamily="18" charset="0"/>
              </a:rPr>
              <a:t>                                                                 Нилюфар, 1 курс 6 топ.</a:t>
            </a:r>
          </a:p>
          <a:p>
            <a:pPr algn="just"/>
            <a:r>
              <a:rPr lang="kk-KZ" sz="1400" dirty="0" smtClean="0">
                <a:solidFill>
                  <a:srgbClr val="0070C0"/>
                </a:solidFill>
                <a:latin typeface="Times New Roman" panose="02020603050405020304" pitchFamily="18" charset="0"/>
                <a:cs typeface="Times New Roman" panose="02020603050405020304" pitchFamily="18" charset="0"/>
              </a:rPr>
              <a:t>Қазіргі таңда Жамбыл Жабаев атамыздың атына ауылдар, түрлі мекемелер, аудан, облыс, көшелерді берген. Мысалы, мен өзім Жамбыл облысында тұрамын, ал дәл қазір Жамбыл ауданындағы Жамбыл атындағы Ұзынағаш кәсіптік колледжінде оқимын.</a:t>
            </a:r>
          </a:p>
          <a:p>
            <a:pPr algn="just"/>
            <a:r>
              <a:rPr lang="kk-KZ" sz="1400" dirty="0" smtClean="0">
                <a:solidFill>
                  <a:srgbClr val="0070C0"/>
                </a:solidFill>
                <a:latin typeface="Times New Roman" panose="02020603050405020304" pitchFamily="18" charset="0"/>
                <a:cs typeface="Times New Roman" panose="02020603050405020304" pitchFamily="18" charset="0"/>
              </a:rPr>
              <a:t>                                                                Аймекен, 1 курс 6 топ.</a:t>
            </a:r>
          </a:p>
          <a:p>
            <a:pPr algn="just"/>
            <a:r>
              <a:rPr lang="kk-KZ" sz="1400" dirty="0" smtClean="0">
                <a:solidFill>
                  <a:srgbClr val="00B050"/>
                </a:solidFill>
                <a:latin typeface="Times New Roman" panose="02020603050405020304" pitchFamily="18" charset="0"/>
                <a:cs typeface="Times New Roman" panose="02020603050405020304" pitchFamily="18" charset="0"/>
              </a:rPr>
              <a:t>Жамбыл есімі жаңашылдықтың үрдісінде көш бастайтын, шығармашылығы әлі де зерттеуді қажет ететін бірден-бір тұлға. Ол өзіне дейін өмір сүрген атақты жыраулардың, өзімен қатарлас ақындар мен жыршылардың бай мұрасын күллі халық поэзиясын толық меңгеріп, өз шығармашылығына тұғыр еткен.</a:t>
            </a:r>
          </a:p>
          <a:p>
            <a:pPr algn="just"/>
            <a:r>
              <a:rPr lang="kk-KZ" sz="1400" dirty="0" smtClean="0">
                <a:solidFill>
                  <a:srgbClr val="00B050"/>
                </a:solidFill>
                <a:latin typeface="Times New Roman" panose="02020603050405020304" pitchFamily="18" charset="0"/>
                <a:cs typeface="Times New Roman" panose="02020603050405020304" pitchFamily="18" charset="0"/>
              </a:rPr>
              <a:t>                                                                                        Айбөлек, 1 курс 6 топ.</a:t>
            </a:r>
            <a:endParaRPr lang="ru-RU" sz="1400" dirty="0">
              <a:solidFill>
                <a:srgbClr val="00B050"/>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16"/>
            <a:ext cx="3309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769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600" y="620688"/>
            <a:ext cx="7348743" cy="92333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ru-RU" dirty="0" smtClean="0">
                <a:solidFill>
                  <a:srgbClr val="FF0000"/>
                </a:solidFill>
                <a:latin typeface="Times New Roman" panose="02020603050405020304" pitchFamily="18" charset="0"/>
                <a:cs typeface="Times New Roman" panose="02020603050405020304" pitchFamily="18" charset="0"/>
              </a:rPr>
              <a:t>11</a:t>
            </a:r>
            <a:r>
              <a:rPr lang="kk-KZ" dirty="0" smtClean="0">
                <a:solidFill>
                  <a:srgbClr val="FF0000"/>
                </a:solidFill>
                <a:latin typeface="Times New Roman" panose="02020603050405020304" pitchFamily="18" charset="0"/>
                <a:cs typeface="Times New Roman" panose="02020603050405020304" pitchFamily="18" charset="0"/>
              </a:rPr>
              <a:t>.02. – 21.02.20 ж. </a:t>
            </a:r>
            <a:r>
              <a:rPr lang="kk-KZ" dirty="0">
                <a:solidFill>
                  <a:srgbClr val="FF0000"/>
                </a:solidFill>
                <a:latin typeface="Times New Roman" panose="02020603050405020304" pitchFamily="18" charset="0"/>
                <a:cs typeface="Times New Roman" panose="02020603050405020304" pitchFamily="18" charset="0"/>
              </a:rPr>
              <a:t>а</a:t>
            </a:r>
            <a:r>
              <a:rPr lang="kk-KZ" dirty="0" smtClean="0">
                <a:solidFill>
                  <a:srgbClr val="FF0000"/>
                </a:solidFill>
                <a:latin typeface="Times New Roman" panose="02020603050405020304" pitchFamily="18" charset="0"/>
                <a:cs typeface="Times New Roman" panose="02020603050405020304" pitchFamily="18" charset="0"/>
              </a:rPr>
              <a:t>ралығындағы </a:t>
            </a:r>
          </a:p>
          <a:p>
            <a:pPr algn="ctr"/>
            <a:r>
              <a:rPr lang="kk-KZ" dirty="0" smtClean="0">
                <a:solidFill>
                  <a:srgbClr val="FF0000"/>
                </a:solidFill>
                <a:latin typeface="Times New Roman" panose="02020603050405020304" pitchFamily="18" charset="0"/>
                <a:cs typeface="Times New Roman" panose="02020603050405020304" pitchFamily="18" charset="0"/>
              </a:rPr>
              <a:t>«БІЛІМДІ ДЕ БІЛІКТІ МАМАН-ЖАЛПЫ ПӘННЕН БАСТАУ АЛАДЫ»</a:t>
            </a:r>
          </a:p>
          <a:p>
            <a:pPr algn="ctr"/>
            <a:r>
              <a:rPr lang="kk-KZ" dirty="0" smtClean="0">
                <a:solidFill>
                  <a:srgbClr val="FF0000"/>
                </a:solidFill>
                <a:latin typeface="Times New Roman" panose="02020603050405020304" pitchFamily="18" charset="0"/>
                <a:cs typeface="Times New Roman" panose="02020603050405020304" pitchFamily="18" charset="0"/>
              </a:rPr>
              <a:t>атты, жалпы пәндер бірлестігінің онкүндігі.</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79512" y="188640"/>
            <a:ext cx="516632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71450" indent="-171450">
              <a:buFont typeface="Wingdings" panose="05000000000000000000" pitchFamily="2" charset="2"/>
              <a:buChar char="q"/>
            </a:pPr>
            <a:r>
              <a:rPr lang="ru-RU" sz="1200" dirty="0">
                <a:solidFill>
                  <a:srgbClr val="FF0000"/>
                </a:solidFill>
                <a:latin typeface="Times New Roman" panose="02020603050405020304" pitchFamily="18" charset="0"/>
                <a:cs typeface="Times New Roman" panose="02020603050405020304" pitchFamily="18" charset="0"/>
              </a:rPr>
              <a:t>«БІЛІМДІ ДЕ БІЛІКТІ </a:t>
            </a:r>
            <a:r>
              <a:rPr lang="ru-RU" sz="1200" dirty="0" smtClean="0">
                <a:solidFill>
                  <a:srgbClr val="FF0000"/>
                </a:solidFill>
                <a:latin typeface="Times New Roman" panose="02020603050405020304" pitchFamily="18" charset="0"/>
                <a:cs typeface="Times New Roman" panose="02020603050405020304" pitchFamily="18" charset="0"/>
              </a:rPr>
              <a:t>МАМАН - ЖАЛПЫ </a:t>
            </a:r>
            <a:r>
              <a:rPr lang="ru-RU" sz="1200" dirty="0">
                <a:solidFill>
                  <a:srgbClr val="FF0000"/>
                </a:solidFill>
                <a:latin typeface="Times New Roman" panose="02020603050405020304" pitchFamily="18" charset="0"/>
                <a:cs typeface="Times New Roman" panose="02020603050405020304" pitchFamily="18" charset="0"/>
              </a:rPr>
              <a:t>ПӘННЕН БАСТАУ АЛАДЫ»</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972" y="1721277"/>
            <a:ext cx="2086268"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721277"/>
            <a:ext cx="2304256"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729862"/>
            <a:ext cx="1960240" cy="161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721277"/>
            <a:ext cx="2016224"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3462747"/>
            <a:ext cx="7992888" cy="738664"/>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Онкүндіктің ашылуын математика пәнінің оқытушысы Батаев А мен информатика пәнінің оқытушысы  Малибекова Қ жүргізді, сонымен қатар онкүндіктің ашылуына жалпы білім беретін пән оқытушылары студенттерге тапсырмалар мен өлеңдер оқытты.</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406" y="4365104"/>
            <a:ext cx="166930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20" y="4365104"/>
            <a:ext cx="1728192" cy="2232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C:\Users\User\Desktop\2020 он к үндік суреттері\IMG-20200224-WA002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3928" y="4365105"/>
            <a:ext cx="1765178" cy="2232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68144" y="4869160"/>
            <a:ext cx="3019160" cy="1346331"/>
          </a:xfrm>
          <a:prstGeom prst="rect">
            <a:avLst/>
          </a:prstGeom>
          <a:noFill/>
        </p:spPr>
        <p:txBody>
          <a:bodyPr wrap="none" rtlCol="0">
            <a:spAutoFit/>
          </a:bodyPr>
          <a:lstStyle/>
          <a:p>
            <a:pPr algn="just">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4 сабақта 8 топ Игілік А «</a:t>
            </a:r>
            <a:r>
              <a:rPr lang="en-US" sz="1400" dirty="0" smtClean="0">
                <a:solidFill>
                  <a:srgbClr val="00B0F0"/>
                </a:solidFill>
                <a:latin typeface="Times New Roman" panose="02020603050405020304" pitchFamily="18" charset="0"/>
                <a:cs typeface="Times New Roman" panose="02020603050405020304" pitchFamily="18" charset="0"/>
              </a:rPr>
              <a:t>The </a:t>
            </a:r>
            <a:r>
              <a:rPr lang="en-US" sz="1400" dirty="0" err="1" smtClean="0">
                <a:solidFill>
                  <a:srgbClr val="00B0F0"/>
                </a:solidFill>
                <a:latin typeface="Times New Roman" panose="02020603050405020304" pitchFamily="18" charset="0"/>
                <a:cs typeface="Times New Roman" panose="02020603050405020304" pitchFamily="18" charset="0"/>
              </a:rPr>
              <a:t>tamous</a:t>
            </a:r>
            <a:endParaRPr lang="en-US" sz="1400" dirty="0" smtClean="0">
              <a:solidFill>
                <a:srgbClr val="00B0F0"/>
              </a:solidFill>
              <a:latin typeface="Times New Roman" panose="02020603050405020304" pitchFamily="18" charset="0"/>
              <a:cs typeface="Times New Roman" panose="02020603050405020304" pitchFamily="18" charset="0"/>
            </a:endParaRPr>
          </a:p>
          <a:p>
            <a:pPr algn="just">
              <a:lnSpc>
                <a:spcPct val="150000"/>
              </a:lnSpc>
            </a:pPr>
            <a:r>
              <a:rPr lang="en-US" sz="1400" dirty="0" smtClean="0">
                <a:solidFill>
                  <a:srgbClr val="00B0F0"/>
                </a:solidFill>
                <a:latin typeface="Times New Roman" panose="02020603050405020304" pitchFamily="18" charset="0"/>
                <a:cs typeface="Times New Roman" panose="02020603050405020304" pitchFamily="18" charset="0"/>
              </a:rPr>
              <a:t>travelers</a:t>
            </a:r>
            <a:r>
              <a:rPr lang="kk-KZ" sz="1400" dirty="0" smtClean="0">
                <a:solidFill>
                  <a:srgbClr val="00B0F0"/>
                </a:solidFill>
                <a:latin typeface="Times New Roman" panose="02020603050405020304" pitchFamily="18" charset="0"/>
                <a:cs typeface="Times New Roman" panose="02020603050405020304" pitchFamily="18" charset="0"/>
              </a:rPr>
              <a:t>»</a:t>
            </a:r>
            <a:r>
              <a:rPr lang="en-US" sz="1400" dirty="0" smtClean="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ашық сабақ өткізді, сабақ</a:t>
            </a:r>
          </a:p>
          <a:p>
            <a:pPr algn="just">
              <a:lnSpc>
                <a:spcPct val="150000"/>
              </a:lnSpc>
            </a:pPr>
            <a:r>
              <a:rPr lang="kk-KZ" sz="1400" dirty="0" smtClean="0">
                <a:solidFill>
                  <a:srgbClr val="00B0F0"/>
                </a:solidFill>
                <a:latin typeface="Times New Roman" panose="02020603050405020304" pitchFamily="18" charset="0"/>
                <a:cs typeface="Times New Roman" panose="02020603050405020304" pitchFamily="18" charset="0"/>
              </a:rPr>
              <a:t>барысында жаңа интер белсенді әдіс</a:t>
            </a:r>
          </a:p>
          <a:p>
            <a:pPr algn="just">
              <a:lnSpc>
                <a:spcPct val="150000"/>
              </a:lnSpc>
            </a:pPr>
            <a:r>
              <a:rPr lang="kk-KZ" sz="1400" dirty="0">
                <a:solidFill>
                  <a:srgbClr val="00B0F0"/>
                </a:solidFill>
                <a:latin typeface="Times New Roman" panose="02020603050405020304" pitchFamily="18" charset="0"/>
                <a:cs typeface="Times New Roman" panose="02020603050405020304" pitchFamily="18" charset="0"/>
              </a:rPr>
              <a:t>т</a:t>
            </a:r>
            <a:r>
              <a:rPr lang="kk-KZ" sz="1400" dirty="0" smtClean="0">
                <a:solidFill>
                  <a:srgbClr val="00B0F0"/>
                </a:solidFill>
                <a:latin typeface="Times New Roman" panose="02020603050405020304" pitchFamily="18" charset="0"/>
                <a:cs typeface="Times New Roman" panose="02020603050405020304" pitchFamily="18" charset="0"/>
              </a:rPr>
              <a:t>әсілдері қолданды.</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948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60644"/>
            <a:ext cx="2489646" cy="229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User\Desktop\2020 он к үндік суреттері\IMG-20200212-WA0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560644"/>
            <a:ext cx="2229036" cy="22922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6631"/>
            <a:ext cx="526732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6800" y="3011544"/>
            <a:ext cx="5052068" cy="523220"/>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Ахметова Г пен Өмірзақ А  1 курс аралығы «</a:t>
            </a:r>
            <a:r>
              <a:rPr lang="en-US" sz="1400" dirty="0">
                <a:solidFill>
                  <a:srgbClr val="00B0F0"/>
                </a:solidFill>
                <a:latin typeface="Times New Roman" panose="02020603050405020304" pitchFamily="18" charset="0"/>
                <a:cs typeface="Times New Roman" panose="02020603050405020304" pitchFamily="18" charset="0"/>
              </a:rPr>
              <a:t>B</a:t>
            </a:r>
            <a:r>
              <a:rPr lang="en-US" sz="1400" dirty="0" smtClean="0">
                <a:solidFill>
                  <a:srgbClr val="00B0F0"/>
                </a:solidFill>
                <a:latin typeface="Times New Roman" panose="02020603050405020304" pitchFamily="18" charset="0"/>
                <a:cs typeface="Times New Roman" panose="02020603050405020304" pitchFamily="18" charset="0"/>
              </a:rPr>
              <a:t>est clever</a:t>
            </a:r>
            <a:r>
              <a:rPr lang="kk-KZ" sz="1400" dirty="0" smtClean="0">
                <a:solidFill>
                  <a:srgbClr val="00B0F0"/>
                </a:solidFill>
                <a:latin typeface="Times New Roman" panose="02020603050405020304" pitchFamily="18" charset="0"/>
                <a:cs typeface="Times New Roman" panose="02020603050405020304" pitchFamily="18" charset="0"/>
              </a:rPr>
              <a:t>» «Кім білгір, кім тапқыр» зияткерлік ойынын өткізді.</a:t>
            </a:r>
            <a:r>
              <a:rPr lang="en-US" sz="1400" dirty="0" smtClean="0">
                <a:solidFill>
                  <a:srgbClr val="00B0F0"/>
                </a:solidFill>
                <a:latin typeface="Times New Roman" panose="02020603050405020304" pitchFamily="18" charset="0"/>
                <a:cs typeface="Times New Roman" panose="02020603050405020304" pitchFamily="18" charset="0"/>
              </a:rPr>
              <a:t> </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56909"/>
            <a:ext cx="3168352" cy="211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74829" y="2430760"/>
            <a:ext cx="3661667" cy="1169551"/>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2 сабақ 7 топ Бериккайирова Г.М химия</a:t>
            </a:r>
          </a:p>
          <a:p>
            <a:pPr algn="ctr"/>
            <a:r>
              <a:rPr lang="kk-KZ" sz="1400" dirty="0">
                <a:solidFill>
                  <a:srgbClr val="00B0F0"/>
                </a:solidFill>
                <a:latin typeface="Times New Roman" panose="02020603050405020304" pitchFamily="18" charset="0"/>
                <a:cs typeface="Times New Roman" panose="02020603050405020304" pitchFamily="18" charset="0"/>
              </a:rPr>
              <a:t>п</a:t>
            </a:r>
            <a:r>
              <a:rPr lang="kk-KZ" sz="1400" dirty="0" smtClean="0">
                <a:solidFill>
                  <a:srgbClr val="00B0F0"/>
                </a:solidFill>
                <a:latin typeface="Times New Roman" panose="02020603050405020304" pitchFamily="18" charset="0"/>
                <a:cs typeface="Times New Roman" panose="02020603050405020304" pitchFamily="18" charset="0"/>
              </a:rPr>
              <a:t>әнінен «Қазақстандағы тыңайтқыш өндірісі.</a:t>
            </a:r>
          </a:p>
          <a:p>
            <a:pPr algn="ctr"/>
            <a:r>
              <a:rPr lang="kk-KZ" sz="1400" dirty="0" smtClean="0">
                <a:solidFill>
                  <a:srgbClr val="00B0F0"/>
                </a:solidFill>
                <a:latin typeface="Times New Roman" panose="02020603050405020304" pitchFamily="18" charset="0"/>
                <a:cs typeface="Times New Roman" panose="02020603050405020304" pitchFamily="18" charset="0"/>
              </a:rPr>
              <a:t>Қоршаған ортаның өндіріс қалықтарымен ластануымен күрес» тақырыбында ашық сабақ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789040"/>
            <a:ext cx="3233642" cy="2127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763" y="5949280"/>
            <a:ext cx="3940502" cy="738664"/>
          </a:xfrm>
          <a:prstGeom prst="rect">
            <a:avLst/>
          </a:prstGeom>
          <a:noFill/>
        </p:spPr>
        <p:txBody>
          <a:bodyPr wrap="non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Биология мен география пәні оқытушысы</a:t>
            </a:r>
          </a:p>
          <a:p>
            <a:pPr algn="ctr"/>
            <a:r>
              <a:rPr lang="kk-KZ" sz="1400" dirty="0" smtClean="0">
                <a:solidFill>
                  <a:srgbClr val="00B0F0"/>
                </a:solidFill>
                <a:latin typeface="Times New Roman" panose="02020603050405020304" pitchFamily="18" charset="0"/>
                <a:cs typeface="Times New Roman" panose="02020603050405020304" pitchFamily="18" charset="0"/>
              </a:rPr>
              <a:t>244 топ игра –соревнование «Мы – за здоровье!»</a:t>
            </a:r>
          </a:p>
          <a:p>
            <a:pPr algn="ctr"/>
            <a:r>
              <a:rPr lang="kk-KZ" sz="1400" dirty="0" smtClean="0">
                <a:solidFill>
                  <a:srgbClr val="00B0F0"/>
                </a:solidFill>
                <a:latin typeface="Times New Roman" panose="02020603050405020304" pitchFamily="18" charset="0"/>
                <a:cs typeface="Times New Roman" panose="02020603050405020304" pitchFamily="18" charset="0"/>
              </a:rPr>
              <a:t>Тақырыбында сұрақ-жауап ретінде ойын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3645024"/>
            <a:ext cx="2244971" cy="1683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4249" y="3643167"/>
            <a:ext cx="2160240" cy="168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27984" y="5507546"/>
            <a:ext cx="4536506" cy="738664"/>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1 сабақ 6 топпен математика пәні оқытушысы Шағырова С «Пирамида.Пирамиданың паралель қималарының қасиеттері» тақырыбында ашық сабақ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66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526732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descr="C:\Users\User\Desktop\2020 он к үндік суреттері\IMG-20200224-WA00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77"/>
          <a:stretch/>
        </p:blipFill>
        <p:spPr bwMode="auto">
          <a:xfrm>
            <a:off x="2987824" y="530969"/>
            <a:ext cx="2326331" cy="17262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User\Desktop\2020 он к үндік суреттері\IMG-20200224-WA000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763"/>
          <a:stretch/>
        </p:blipFill>
        <p:spPr bwMode="auto">
          <a:xfrm>
            <a:off x="3131840" y="2420886"/>
            <a:ext cx="2192722" cy="954107"/>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User\Desktop\2020 он к үндік суреттері\IMG-20200224-WA00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550637"/>
            <a:ext cx="2664296" cy="17065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4163" y="2420887"/>
            <a:ext cx="2977677" cy="954107"/>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Физика және информатика пәнінің</a:t>
            </a:r>
          </a:p>
          <a:p>
            <a:pPr algn="ctr"/>
            <a:r>
              <a:rPr lang="kk-KZ" sz="1400" dirty="0">
                <a:solidFill>
                  <a:srgbClr val="00B0F0"/>
                </a:solidFill>
                <a:latin typeface="Times New Roman" panose="02020603050405020304" pitchFamily="18" charset="0"/>
                <a:cs typeface="Times New Roman" panose="02020603050405020304" pitchFamily="18" charset="0"/>
              </a:rPr>
              <a:t>о</a:t>
            </a:r>
            <a:r>
              <a:rPr lang="kk-KZ" sz="1400" dirty="0" smtClean="0">
                <a:solidFill>
                  <a:srgbClr val="00B0F0"/>
                </a:solidFill>
                <a:latin typeface="Times New Roman" panose="02020603050405020304" pitchFamily="18" charset="0"/>
                <a:cs typeface="Times New Roman" panose="02020603050405020304" pitchFamily="18" charset="0"/>
              </a:rPr>
              <a:t>қытушысы Кабиева Б.Н «Физика</a:t>
            </a:r>
          </a:p>
          <a:p>
            <a:pPr algn="ctr"/>
            <a:r>
              <a:rPr lang="kk-KZ" sz="1400" dirty="0">
                <a:solidFill>
                  <a:srgbClr val="00B0F0"/>
                </a:solidFill>
                <a:latin typeface="Times New Roman" panose="02020603050405020304" pitchFamily="18" charset="0"/>
                <a:cs typeface="Times New Roman" panose="02020603050405020304" pitchFamily="18" charset="0"/>
              </a:rPr>
              <a:t>ж</a:t>
            </a:r>
            <a:r>
              <a:rPr lang="kk-KZ" sz="1400" dirty="0" smtClean="0">
                <a:solidFill>
                  <a:srgbClr val="00B0F0"/>
                </a:solidFill>
                <a:latin typeface="Times New Roman" panose="02020603050405020304" pitchFamily="18" charset="0"/>
                <a:cs typeface="Times New Roman" panose="02020603050405020304" pitchFamily="18" charset="0"/>
              </a:rPr>
              <a:t>әне табиғат» тақырыбында топтық</a:t>
            </a:r>
          </a:p>
          <a:p>
            <a:pPr algn="ctr"/>
            <a:r>
              <a:rPr lang="kk-KZ" sz="1400" dirty="0">
                <a:solidFill>
                  <a:srgbClr val="00B0F0"/>
                </a:solidFill>
                <a:latin typeface="Times New Roman" panose="02020603050405020304" pitchFamily="18" charset="0"/>
                <a:cs typeface="Times New Roman" panose="02020603050405020304" pitchFamily="18" charset="0"/>
              </a:rPr>
              <a:t>с</a:t>
            </a:r>
            <a:r>
              <a:rPr lang="kk-KZ" sz="1400" dirty="0" smtClean="0">
                <a:solidFill>
                  <a:srgbClr val="00B0F0"/>
                </a:solidFill>
                <a:latin typeface="Times New Roman" panose="02020603050405020304" pitchFamily="18" charset="0"/>
                <a:cs typeface="Times New Roman" panose="02020603050405020304" pitchFamily="18" charset="0"/>
              </a:rPr>
              <a:t>айыс өткізіп тәжірибе көрсетті.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60" y="3573016"/>
            <a:ext cx="243600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9938" y="3573016"/>
            <a:ext cx="2776197" cy="229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065502" y="3573016"/>
            <a:ext cx="2711170" cy="229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85131" y="6021288"/>
            <a:ext cx="5528261" cy="523220"/>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4 сабақ 244 топпен орыс тілі пәнінің оқытушысы Өмирбаева М.А. «Если душа родилась крылатой» ашық сабақ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2119" y="116632"/>
            <a:ext cx="315199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41859" y="2708920"/>
            <a:ext cx="3450622" cy="738664"/>
          </a:xfrm>
          <a:prstGeom prst="rect">
            <a:avLst/>
          </a:prstGeom>
          <a:noFill/>
        </p:spPr>
        <p:txBody>
          <a:bodyPr wrap="squar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6 </a:t>
            </a:r>
            <a:r>
              <a:rPr lang="ru-RU" sz="1400" dirty="0" err="1" smtClean="0">
                <a:solidFill>
                  <a:srgbClr val="00B0F0"/>
                </a:solidFill>
                <a:latin typeface="Times New Roman" panose="02020603050405020304" pitchFamily="18" charset="0"/>
                <a:cs typeface="Times New Roman" panose="02020603050405020304" pitchFamily="18" charset="0"/>
              </a:rPr>
              <a:t>топпен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орыс</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тілі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пәнінің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оқытушысы</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Елемесов</a:t>
            </a:r>
            <a:r>
              <a:rPr lang="ru-RU" sz="1400" dirty="0" smtClean="0">
                <a:solidFill>
                  <a:srgbClr val="00B0F0"/>
                </a:solidFill>
                <a:latin typeface="Times New Roman" panose="02020603050405020304" pitchFamily="18" charset="0"/>
                <a:cs typeface="Times New Roman" panose="02020603050405020304" pitchFamily="18" charset="0"/>
              </a:rPr>
              <a:t> А «Многообразие в литературе ВОВ» </a:t>
            </a:r>
            <a:r>
              <a:rPr lang="ru-RU" sz="1400" dirty="0" err="1" smtClean="0">
                <a:solidFill>
                  <a:srgbClr val="00B0F0"/>
                </a:solidFill>
                <a:latin typeface="Times New Roman" panose="02020603050405020304" pitchFamily="18" charset="0"/>
                <a:cs typeface="Times New Roman" panose="02020603050405020304" pitchFamily="18" charset="0"/>
              </a:rPr>
              <a:t>атты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ашық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сабақ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өтті</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898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AppData\Local\Temp\IMG-20200212-WA000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77" r="3674" b="8475"/>
          <a:stretch/>
        </p:blipFill>
        <p:spPr bwMode="auto">
          <a:xfrm>
            <a:off x="6191672" y="4572946"/>
            <a:ext cx="2700805" cy="203937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User\AppData\Local\Temp\IMG-20200212-WA0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72"/>
          <a:stretch/>
        </p:blipFill>
        <p:spPr bwMode="auto">
          <a:xfrm>
            <a:off x="133920" y="2440142"/>
            <a:ext cx="2997919" cy="198770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ser\AppData\Local\Temp\IMG-20200212-WA000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94"/>
          <a:stretch/>
        </p:blipFill>
        <p:spPr bwMode="auto">
          <a:xfrm>
            <a:off x="3275857" y="514134"/>
            <a:ext cx="2768030" cy="186892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User\AppData\Local\Temp\IMG-20200212-WA00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904" y="519458"/>
            <a:ext cx="2704576" cy="184037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User\AppData\Local\Temp\IMG-20200212-WA000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908"/>
          <a:stretch/>
        </p:blipFill>
        <p:spPr bwMode="auto">
          <a:xfrm>
            <a:off x="3275857" y="4572944"/>
            <a:ext cx="2808312" cy="2039377"/>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User\AppData\Local\Temp\IMG-20200212-WA00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15" t="2926" r="9761" b="15663"/>
          <a:stretch/>
        </p:blipFill>
        <p:spPr bwMode="auto">
          <a:xfrm>
            <a:off x="107505" y="4572945"/>
            <a:ext cx="3024335" cy="2039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169" y="87753"/>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305" y="514134"/>
            <a:ext cx="302353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2440143"/>
            <a:ext cx="2768031" cy="198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10959" r="19036" b="12875"/>
          <a:stretch/>
        </p:blipFill>
        <p:spPr bwMode="auto">
          <a:xfrm rot="5400000">
            <a:off x="6546338" y="2081710"/>
            <a:ext cx="1987705" cy="2704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 y="109185"/>
            <a:ext cx="5267325"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377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144462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201" y="633140"/>
            <a:ext cx="2329343" cy="164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5937" y="116632"/>
            <a:ext cx="2556143" cy="214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185" y="116632"/>
            <a:ext cx="3586303" cy="214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201" y="2348880"/>
            <a:ext cx="2220827"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4266" y="2348880"/>
            <a:ext cx="205613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6016" y="2348880"/>
            <a:ext cx="2162473"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282" y="4164271"/>
            <a:ext cx="2203745" cy="147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74265" y="4164271"/>
            <a:ext cx="2056136" cy="147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16015" y="4164271"/>
            <a:ext cx="2162473" cy="147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1200" y="2348880"/>
            <a:ext cx="194328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21200" y="4164270"/>
            <a:ext cx="1943288" cy="147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5795391"/>
            <a:ext cx="8941437" cy="954107"/>
          </a:xfrm>
          <a:prstGeom prst="rect">
            <a:avLst/>
          </a:prstGeom>
          <a:noFill/>
        </p:spPr>
        <p:txBody>
          <a:bodyPr wrap="squar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13.02.2020 </a:t>
            </a:r>
            <a:r>
              <a:rPr lang="ru-RU" sz="1400" dirty="0" err="1" smtClean="0">
                <a:solidFill>
                  <a:srgbClr val="00B0F0"/>
                </a:solidFill>
                <a:latin typeface="Times New Roman" panose="02020603050405020304" pitchFamily="18" charset="0"/>
                <a:cs typeface="Times New Roman" panose="02020603050405020304" pitchFamily="18" charset="0"/>
              </a:rPr>
              <a:t>жылы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облыстық</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білім</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беруді</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дамыту</a:t>
            </a:r>
            <a:r>
              <a:rPr lang="ru-RU" sz="1400" dirty="0" smtClean="0">
                <a:solidFill>
                  <a:srgbClr val="00B0F0"/>
                </a:solidFill>
                <a:latin typeface="Times New Roman" panose="02020603050405020304" pitchFamily="18" charset="0"/>
                <a:cs typeface="Times New Roman" panose="02020603050405020304" pitchFamily="18" charset="0"/>
              </a:rPr>
              <a:t> оқу-</a:t>
            </a:r>
            <a:r>
              <a:rPr lang="ru-RU" sz="1400" dirty="0" err="1" smtClean="0">
                <a:solidFill>
                  <a:srgbClr val="00B0F0"/>
                </a:solidFill>
                <a:latin typeface="Times New Roman" panose="02020603050405020304" pitchFamily="18" charset="0"/>
                <a:cs typeface="Times New Roman" panose="02020603050405020304" pitchFamily="18" charset="0"/>
              </a:rPr>
              <a:t>әдістемелік</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орталығының</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ТжКББ</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басшысы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Ш.Исаханова</a:t>
            </a:r>
            <a:endParaRPr lang="ru-RU"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smtClean="0">
                <a:solidFill>
                  <a:srgbClr val="00B0F0"/>
                </a:solidFill>
                <a:latin typeface="Times New Roman" panose="02020603050405020304" pitchFamily="18" charset="0"/>
                <a:cs typeface="Times New Roman" panose="02020603050405020304" pitchFamily="18" charset="0"/>
              </a:rPr>
              <a:t>Жамбыл атындағы Ұзынағаш кәсіптік колледж ұстаздары мен өндірістік оқыту шеберлері арасында</a:t>
            </a:r>
            <a:r>
              <a:rPr lang="kk-KZ" sz="1400" dirty="0">
                <a:solidFill>
                  <a:srgbClr val="00B0F0"/>
                </a:solidFill>
                <a:latin typeface="Times New Roman" panose="02020603050405020304" pitchFamily="18" charset="0"/>
                <a:cs typeface="Times New Roman" panose="02020603050405020304" pitchFamily="18" charset="0"/>
              </a:rPr>
              <a:t> </a:t>
            </a:r>
            <a:endParaRPr lang="kk-KZ" sz="1400" dirty="0" smtClean="0">
              <a:solidFill>
                <a:srgbClr val="00B0F0"/>
              </a:solidFill>
              <a:latin typeface="Times New Roman" panose="02020603050405020304" pitchFamily="18" charset="0"/>
              <a:cs typeface="Times New Roman" panose="02020603050405020304" pitchFamily="18" charset="0"/>
            </a:endParaRPr>
          </a:p>
          <a:p>
            <a:pPr algn="ctr"/>
            <a:r>
              <a:rPr lang="kk-KZ" sz="1400" dirty="0" smtClean="0">
                <a:solidFill>
                  <a:srgbClr val="00B0F0"/>
                </a:solidFill>
                <a:latin typeface="Times New Roman" panose="02020603050405020304" pitchFamily="18" charset="0"/>
                <a:cs typeface="Times New Roman" panose="02020603050405020304" pitchFamily="18" charset="0"/>
              </a:rPr>
              <a:t>«Модульдық- құзыреттілік </a:t>
            </a:r>
            <a:r>
              <a:rPr lang="kk-KZ" sz="1400" dirty="0">
                <a:solidFill>
                  <a:srgbClr val="00B0F0"/>
                </a:solidFill>
                <a:latin typeface="Times New Roman" panose="02020603050405020304" pitchFamily="18" charset="0"/>
                <a:cs typeface="Times New Roman" panose="02020603050405020304" pitchFamily="18" charset="0"/>
              </a:rPr>
              <a:t>тәсілді іске асыру барысында оқу процесін жобалау және ұйымдастыру</a:t>
            </a:r>
            <a:r>
              <a:rPr lang="kk-KZ" sz="1400" dirty="0" smtClean="0">
                <a:solidFill>
                  <a:srgbClr val="00B0F0"/>
                </a:solidFill>
                <a:latin typeface="Times New Roman" panose="02020603050405020304" pitchFamily="18" charset="0"/>
                <a:cs typeface="Times New Roman" panose="02020603050405020304" pitchFamily="18" charset="0"/>
              </a:rPr>
              <a:t>»</a:t>
            </a:r>
          </a:p>
          <a:p>
            <a:pPr algn="ctr"/>
            <a:r>
              <a:rPr lang="kk-KZ" sz="1400" dirty="0" smtClean="0">
                <a:solidFill>
                  <a:srgbClr val="00B0F0"/>
                </a:solidFill>
                <a:latin typeface="Times New Roman" panose="02020603050405020304" pitchFamily="18" charset="0"/>
                <a:cs typeface="Times New Roman" panose="02020603050405020304" pitchFamily="18" charset="0"/>
              </a:rPr>
              <a:t> тақырыбында зерделеу жұмысын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674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589241"/>
            <a:ext cx="4069809" cy="111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92032" y="5685799"/>
            <a:ext cx="28398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00" dirty="0">
                <a:latin typeface="Times New Roman" panose="02020603050405020304" pitchFamily="18" charset="0"/>
                <a:cs typeface="Times New Roman" panose="02020603050405020304" pitchFamily="18" charset="0"/>
              </a:rPr>
              <a:t> Директор-бас редактор</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Алтаев </a:t>
            </a:r>
            <a:r>
              <a:rPr lang="ru-RU" sz="1200" dirty="0">
                <a:latin typeface="Times New Roman" panose="02020603050405020304" pitchFamily="18" charset="0"/>
                <a:cs typeface="Times New Roman" panose="02020603050405020304" pitchFamily="18" charset="0"/>
              </a:rPr>
              <a:t>Б.Б.</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Мекен-жайымыз</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040600. </a:t>
            </a:r>
            <a:r>
              <a:rPr lang="ru-RU" sz="1200" dirty="0" err="1">
                <a:latin typeface="Times New Roman" panose="02020603050405020304" pitchFamily="18" charset="0"/>
                <a:cs typeface="Times New Roman" panose="02020603050405020304" pitchFamily="18" charset="0"/>
              </a:rPr>
              <a:t>Ұзынағаш</a:t>
            </a:r>
            <a:r>
              <a:rPr lang="ru-RU" sz="1200" dirty="0">
                <a:latin typeface="Times New Roman" panose="02020603050405020304" pitchFamily="18" charset="0"/>
                <a:cs typeface="Times New Roman" panose="02020603050405020304" pitchFamily="18" charset="0"/>
              </a:rPr>
              <a:t>.</a:t>
            </a:r>
            <a:br>
              <a:rPr lang="ru-RU" sz="1200" dirty="0">
                <a:latin typeface="Times New Roman" panose="02020603050405020304" pitchFamily="18" charset="0"/>
                <a:cs typeface="Times New Roman" panose="02020603050405020304" pitchFamily="18" charset="0"/>
              </a:rPr>
            </a:br>
            <a:r>
              <a:rPr lang="ru-RU" sz="1200" dirty="0" err="1">
                <a:latin typeface="Times New Roman" panose="02020603050405020304" pitchFamily="18" charset="0"/>
                <a:cs typeface="Times New Roman" panose="02020603050405020304" pitchFamily="18" charset="0"/>
              </a:rPr>
              <a:t>Сарыбай</a:t>
            </a:r>
            <a:r>
              <a:rPr lang="ru-RU" sz="1200" dirty="0">
                <a:latin typeface="Times New Roman" panose="02020603050405020304" pitchFamily="18" charset="0"/>
                <a:cs typeface="Times New Roman" panose="02020603050405020304" pitchFamily="18" charset="0"/>
              </a:rPr>
              <a:t> би 71</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44339"/>
            <a:ext cx="1737311"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5736" y="512336"/>
            <a:ext cx="2630720" cy="400110"/>
          </a:xfrm>
          <a:prstGeom prst="rect">
            <a:avLst/>
          </a:prstGeom>
          <a:noFill/>
        </p:spPr>
        <p:txBody>
          <a:bodyPr wrap="none" rtlCol="0">
            <a:spAutoFit/>
          </a:bodyPr>
          <a:lstStyle/>
          <a:p>
            <a:r>
              <a:rPr lang="kk-KZ" sz="2000" dirty="0" smtClean="0">
                <a:solidFill>
                  <a:srgbClr val="FF0000"/>
                </a:solidFill>
                <a:latin typeface="Times New Roman" panose="02020603050405020304" pitchFamily="18" charset="0"/>
                <a:cs typeface="Times New Roman" panose="02020603050405020304" pitchFamily="18" charset="0"/>
              </a:rPr>
              <a:t>«МЕНІҢ ОТБАСЫМ»</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79512" y="1268760"/>
            <a:ext cx="5832648" cy="4370427"/>
          </a:xfrm>
          <a:prstGeom prst="rect">
            <a:avLst/>
          </a:prstGeom>
          <a:noFill/>
        </p:spPr>
        <p:txBody>
          <a:bodyPr wrap="square" rtlCol="0">
            <a:spAutoFit/>
          </a:bodyPr>
          <a:lstStyle/>
          <a:p>
            <a:r>
              <a:rPr lang="kk-KZ" sz="1200" dirty="0" smtClean="0">
                <a:solidFill>
                  <a:srgbClr val="00B050"/>
                </a:solidFill>
                <a:latin typeface="Times New Roman" panose="02020603050405020304" pitchFamily="18" charset="0"/>
                <a:cs typeface="Times New Roman" panose="02020603050405020304" pitchFamily="18" charset="0"/>
              </a:rPr>
              <a:t>        Я очень дорожу своей семьй. У нас есть еще две очень милых кошки:Бусинка и Куки. Есть собака: Мушу и щенок Айс. </a:t>
            </a:r>
          </a:p>
          <a:p>
            <a:r>
              <a:rPr lang="kk-KZ" sz="1200" dirty="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Карина, 1 курс 243 группа.</a:t>
            </a:r>
          </a:p>
          <a:p>
            <a:r>
              <a:rPr lang="kk-KZ" sz="1200" dirty="0" smtClean="0">
                <a:solidFill>
                  <a:srgbClr val="FF0000"/>
                </a:solidFill>
                <a:latin typeface="Times New Roman" panose="02020603050405020304" pitchFamily="18" charset="0"/>
                <a:cs typeface="Times New Roman" panose="02020603050405020304" pitchFamily="18" charset="0"/>
              </a:rPr>
              <a:t>Мен отбасымды жақсы көремін. Мен спортты жақсы көрем, біз отбасымызбен  спортка жақынбыз.</a:t>
            </a:r>
          </a:p>
          <a:p>
            <a:r>
              <a:rPr lang="kk-KZ" sz="1200" dirty="0">
                <a:solidFill>
                  <a:srgbClr val="FF0000"/>
                </a:solidFill>
                <a:latin typeface="Times New Roman" panose="02020603050405020304" pitchFamily="18" charset="0"/>
                <a:cs typeface="Times New Roman" panose="02020603050405020304" pitchFamily="18" charset="0"/>
              </a:rPr>
              <a:t> </a:t>
            </a:r>
            <a:r>
              <a:rPr lang="kk-KZ" sz="1200" dirty="0" smtClean="0">
                <a:solidFill>
                  <a:srgbClr val="FF0000"/>
                </a:solidFill>
                <a:latin typeface="Times New Roman" panose="02020603050405020304" pitchFamily="18" charset="0"/>
                <a:cs typeface="Times New Roman" panose="02020603050405020304" pitchFamily="18" charset="0"/>
              </a:rPr>
              <a:t>                                                                   </a:t>
            </a:r>
            <a:r>
              <a:rPr lang="kk-KZ" sz="1200" dirty="0" smtClean="0">
                <a:solidFill>
                  <a:srgbClr val="FF0000"/>
                </a:solidFill>
                <a:latin typeface="Times New Roman" panose="02020603050405020304" pitchFamily="18" charset="0"/>
                <a:cs typeface="Times New Roman" panose="02020603050405020304" pitchFamily="18" charset="0"/>
              </a:rPr>
              <a:t>                        </a:t>
            </a:r>
            <a:r>
              <a:rPr lang="kk-KZ" sz="1200" dirty="0" smtClean="0">
                <a:solidFill>
                  <a:srgbClr val="FF0000"/>
                </a:solidFill>
                <a:latin typeface="Times New Roman" panose="02020603050405020304" pitchFamily="18" charset="0"/>
                <a:cs typeface="Times New Roman" panose="02020603050405020304" pitchFamily="18" charset="0"/>
              </a:rPr>
              <a:t>Әлишер, 1 курс 243 топ.</a:t>
            </a:r>
          </a:p>
          <a:p>
            <a:r>
              <a:rPr lang="kk-KZ" sz="1200" dirty="0" smtClean="0">
                <a:solidFill>
                  <a:srgbClr val="FFC000"/>
                </a:solidFill>
                <a:latin typeface="Times New Roman" panose="02020603050405020304" pitchFamily="18" charset="0"/>
                <a:cs typeface="Times New Roman" panose="02020603050405020304" pitchFamily="18" charset="0"/>
              </a:rPr>
              <a:t>С любовью моя мамочка дает мне духа к учебе, потому сто она хочет чтоб я добилась чего-нибудь в жизни. Моя мама сильная женщина, и за это я ее люблю. Люблю за то что она есть!</a:t>
            </a:r>
          </a:p>
          <a:p>
            <a:r>
              <a:rPr lang="kk-KZ" sz="1200" dirty="0">
                <a:solidFill>
                  <a:srgbClr val="FFC000"/>
                </a:solidFill>
                <a:latin typeface="Times New Roman" panose="02020603050405020304" pitchFamily="18" charset="0"/>
                <a:cs typeface="Times New Roman" panose="02020603050405020304" pitchFamily="18" charset="0"/>
              </a:rPr>
              <a:t> </a:t>
            </a:r>
            <a:r>
              <a:rPr lang="kk-KZ" sz="1200" dirty="0" smtClean="0">
                <a:solidFill>
                  <a:srgbClr val="FFC000"/>
                </a:solidFill>
                <a:latin typeface="Times New Roman" panose="02020603050405020304" pitchFamily="18" charset="0"/>
                <a:cs typeface="Times New Roman" panose="02020603050405020304" pitchFamily="18" charset="0"/>
              </a:rPr>
              <a:t>                                                          </a:t>
            </a:r>
            <a:r>
              <a:rPr lang="kk-KZ" sz="1200" dirty="0" smtClean="0">
                <a:solidFill>
                  <a:srgbClr val="FFC000"/>
                </a:solidFill>
                <a:latin typeface="Times New Roman" panose="02020603050405020304" pitchFamily="18" charset="0"/>
                <a:cs typeface="Times New Roman" panose="02020603050405020304" pitchFamily="18" charset="0"/>
              </a:rPr>
              <a:t>                            </a:t>
            </a:r>
            <a:r>
              <a:rPr lang="kk-KZ" sz="1200" dirty="0" smtClean="0">
                <a:solidFill>
                  <a:srgbClr val="FFC000"/>
                </a:solidFill>
                <a:latin typeface="Times New Roman" panose="02020603050405020304" pitchFamily="18" charset="0"/>
                <a:cs typeface="Times New Roman" panose="02020603050405020304" pitchFamily="18" charset="0"/>
              </a:rPr>
              <a:t>Диля, 1 курс 243 группа.</a:t>
            </a:r>
          </a:p>
          <a:p>
            <a:r>
              <a:rPr lang="kk-KZ" sz="1200" dirty="0" smtClean="0">
                <a:solidFill>
                  <a:srgbClr val="002060"/>
                </a:solidFill>
                <a:latin typeface="Times New Roman" panose="02020603050405020304" pitchFamily="18" charset="0"/>
                <a:cs typeface="Times New Roman" panose="02020603050405020304" pitchFamily="18" charset="0"/>
              </a:rPr>
              <a:t>У нас семья веселая, но мама строгая. Мы часто ходим на природу. Летом ездим на озеро. Скоро поедем к бабушке варить варенье.</a:t>
            </a:r>
          </a:p>
          <a:p>
            <a:r>
              <a:rPr lang="kk-KZ" sz="1200" dirty="0">
                <a:solidFill>
                  <a:srgbClr val="002060"/>
                </a:solidFill>
                <a:latin typeface="Times New Roman" panose="02020603050405020304" pitchFamily="18" charset="0"/>
                <a:cs typeface="Times New Roman" panose="02020603050405020304" pitchFamily="18" charset="0"/>
              </a:rPr>
              <a:t> </a:t>
            </a:r>
            <a:r>
              <a:rPr lang="kk-KZ" sz="1200" dirty="0" smtClean="0">
                <a:solidFill>
                  <a:srgbClr val="002060"/>
                </a:solidFill>
                <a:latin typeface="Times New Roman" panose="02020603050405020304" pitchFamily="18" charset="0"/>
                <a:cs typeface="Times New Roman" panose="02020603050405020304" pitchFamily="18" charset="0"/>
              </a:rPr>
              <a:t>                                                        </a:t>
            </a:r>
            <a:r>
              <a:rPr lang="kk-KZ" sz="1200" dirty="0" smtClean="0">
                <a:solidFill>
                  <a:srgbClr val="002060"/>
                </a:solidFill>
                <a:latin typeface="Times New Roman" panose="02020603050405020304" pitchFamily="18" charset="0"/>
                <a:cs typeface="Times New Roman" panose="02020603050405020304" pitchFamily="18" charset="0"/>
              </a:rPr>
              <a:t>         </a:t>
            </a:r>
            <a:r>
              <a:rPr lang="kk-KZ" sz="1200" dirty="0" smtClean="0">
                <a:solidFill>
                  <a:srgbClr val="002060"/>
                </a:solidFill>
                <a:latin typeface="Times New Roman" panose="02020603050405020304" pitchFamily="18" charset="0"/>
                <a:cs typeface="Times New Roman" panose="02020603050405020304" pitchFamily="18" charset="0"/>
              </a:rPr>
              <a:t>Амани, 1 курс 243 группа.</a:t>
            </a:r>
          </a:p>
          <a:p>
            <a:r>
              <a:rPr lang="kk-KZ" sz="1200" dirty="0" smtClean="0">
                <a:solidFill>
                  <a:srgbClr val="7030A0"/>
                </a:solidFill>
                <a:latin typeface="Times New Roman" panose="02020603050405020304" pitchFamily="18" charset="0"/>
                <a:cs typeface="Times New Roman" panose="02020603050405020304" pitchFamily="18" charset="0"/>
              </a:rPr>
              <a:t>Менің отбасым әлемдегі отбасындағы ең үлкені. Маған анам киімді үтіктеп, үйді жинап мені тамақтандырып сабағыма жібереді.</a:t>
            </a:r>
          </a:p>
          <a:p>
            <a:r>
              <a:rPr lang="kk-KZ" sz="1200" dirty="0">
                <a:solidFill>
                  <a:srgbClr val="7030A0"/>
                </a:solidFill>
                <a:latin typeface="Times New Roman" panose="02020603050405020304" pitchFamily="18" charset="0"/>
                <a:cs typeface="Times New Roman" panose="02020603050405020304" pitchFamily="18" charset="0"/>
              </a:rPr>
              <a:t> </a:t>
            </a:r>
            <a:r>
              <a:rPr lang="kk-KZ" sz="1200" dirty="0" smtClean="0">
                <a:solidFill>
                  <a:srgbClr val="7030A0"/>
                </a:solidFill>
                <a:latin typeface="Times New Roman" panose="02020603050405020304" pitchFamily="18" charset="0"/>
                <a:cs typeface="Times New Roman" panose="02020603050405020304" pitchFamily="18" charset="0"/>
              </a:rPr>
              <a:t>                                                                               Елдос, 1 курс  243 топ.</a:t>
            </a:r>
          </a:p>
          <a:p>
            <a:r>
              <a:rPr lang="kk-KZ" sz="1200" dirty="0" smtClean="0">
                <a:solidFill>
                  <a:srgbClr val="C00000"/>
                </a:solidFill>
                <a:latin typeface="Times New Roman" panose="02020603050405020304" pitchFamily="18" charset="0"/>
                <a:cs typeface="Times New Roman" panose="02020603050405020304" pitchFamily="18" charset="0"/>
              </a:rPr>
              <a:t>Свободное время мы ездим отдыхать в горы. Все мы живем дружно.  Особенно я люблю готовить для семьи.  Я очень благодарна всевышнему за то что у меня такая прекрасная семья. Я своей семьей очень дорожу.</a:t>
            </a:r>
          </a:p>
          <a:p>
            <a:r>
              <a:rPr lang="kk-KZ" sz="1200" dirty="0">
                <a:solidFill>
                  <a:srgbClr val="C00000"/>
                </a:solidFill>
                <a:latin typeface="Times New Roman" panose="02020603050405020304" pitchFamily="18" charset="0"/>
                <a:cs typeface="Times New Roman" panose="02020603050405020304" pitchFamily="18" charset="0"/>
              </a:rPr>
              <a:t> </a:t>
            </a:r>
            <a:r>
              <a:rPr lang="kk-KZ" sz="1200" dirty="0" smtClean="0">
                <a:solidFill>
                  <a:srgbClr val="C00000"/>
                </a:solidFill>
                <a:latin typeface="Times New Roman" panose="02020603050405020304" pitchFamily="18" charset="0"/>
                <a:cs typeface="Times New Roman" panose="02020603050405020304" pitchFamily="18" charset="0"/>
              </a:rPr>
              <a:t>                                                               </a:t>
            </a:r>
            <a:r>
              <a:rPr lang="kk-KZ" sz="1200" dirty="0" smtClean="0">
                <a:solidFill>
                  <a:srgbClr val="C00000"/>
                </a:solidFill>
                <a:latin typeface="Times New Roman" panose="02020603050405020304" pitchFamily="18" charset="0"/>
                <a:cs typeface="Times New Roman" panose="02020603050405020304" pitchFamily="18" charset="0"/>
              </a:rPr>
              <a:t>         </a:t>
            </a:r>
            <a:r>
              <a:rPr lang="kk-KZ" sz="1200" dirty="0" smtClean="0">
                <a:solidFill>
                  <a:srgbClr val="C00000"/>
                </a:solidFill>
                <a:latin typeface="Times New Roman" panose="02020603050405020304" pitchFamily="18" charset="0"/>
                <a:cs typeface="Times New Roman" panose="02020603050405020304" pitchFamily="18" charset="0"/>
              </a:rPr>
              <a:t>Ирина, 1 курс 243 группа.</a:t>
            </a:r>
          </a:p>
          <a:p>
            <a:r>
              <a:rPr lang="kk-KZ" sz="1200" dirty="0" smtClean="0">
                <a:solidFill>
                  <a:srgbClr val="00B050"/>
                </a:solidFill>
                <a:latin typeface="Times New Roman" panose="02020603050405020304" pitchFamily="18" charset="0"/>
                <a:cs typeface="Times New Roman" panose="02020603050405020304" pitchFamily="18" charset="0"/>
              </a:rPr>
              <a:t>Ата-анам жұмыссыз соның өзінде бізді асырап осы күнге жеткізгені үшін өте рахмет.</a:t>
            </a:r>
          </a:p>
          <a:p>
            <a:r>
              <a:rPr lang="kk-KZ" sz="1200" dirty="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          </a:t>
            </a:r>
            <a:r>
              <a:rPr lang="kk-KZ" sz="1200" dirty="0" smtClean="0">
                <a:solidFill>
                  <a:srgbClr val="00B050"/>
                </a:solidFill>
                <a:latin typeface="Times New Roman" panose="02020603050405020304" pitchFamily="18" charset="0"/>
                <a:cs typeface="Times New Roman" panose="02020603050405020304" pitchFamily="18" charset="0"/>
              </a:rPr>
              <a:t>Алтынай 1 курс, 243 топ.</a:t>
            </a:r>
          </a:p>
          <a:p>
            <a:r>
              <a:rPr lang="kk-KZ" sz="1400" dirty="0">
                <a:solidFill>
                  <a:srgbClr val="00B050"/>
                </a:solidFill>
                <a:latin typeface="Times New Roman" panose="02020603050405020304" pitchFamily="18" charset="0"/>
                <a:cs typeface="Times New Roman" panose="02020603050405020304" pitchFamily="18" charset="0"/>
              </a:rPr>
              <a:t> </a:t>
            </a:r>
            <a:r>
              <a:rPr lang="kk-KZ" sz="1400" dirty="0" smtClean="0">
                <a:solidFill>
                  <a:srgbClr val="00B050"/>
                </a:solidFill>
                <a:latin typeface="Times New Roman" panose="02020603050405020304" pitchFamily="18" charset="0"/>
                <a:cs typeface="Times New Roman" panose="02020603050405020304" pitchFamily="18" charset="0"/>
              </a:rPr>
              <a:t>                                                                               </a:t>
            </a:r>
            <a:endParaRPr lang="ru-RU" sz="1400" dirty="0">
              <a:solidFill>
                <a:srgbClr val="00B050"/>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456" y="122150"/>
            <a:ext cx="42195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652602"/>
            <a:ext cx="2450753" cy="407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907757" y="4869160"/>
            <a:ext cx="3249895" cy="6001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kk-KZ" sz="1100" dirty="0" smtClean="0">
                <a:solidFill>
                  <a:srgbClr val="00B0F0"/>
                </a:solidFill>
                <a:latin typeface="Times New Roman" panose="02020603050405020304" pitchFamily="18" charset="0"/>
                <a:cs typeface="Times New Roman" panose="02020603050405020304" pitchFamily="18" charset="0"/>
              </a:rPr>
              <a:t>    Ерекеев М. Дана </a:t>
            </a:r>
            <a:r>
              <a:rPr lang="kk-KZ" sz="1100" dirty="0" smtClean="0">
                <a:solidFill>
                  <a:srgbClr val="00B0F0"/>
                </a:solidFill>
                <a:latin typeface="Times New Roman" panose="02020603050405020304" pitchFamily="18" charset="0"/>
                <a:cs typeface="Times New Roman" panose="02020603050405020304" pitchFamily="18" charset="0"/>
              </a:rPr>
              <a:t>дәстүрдің жалғасы</a:t>
            </a:r>
            <a:r>
              <a:rPr lang="kk-KZ" sz="1100" dirty="0" smtClean="0">
                <a:solidFill>
                  <a:srgbClr val="00B0F0"/>
                </a:solidFill>
                <a:latin typeface="Times New Roman" panose="02020603050405020304" pitchFamily="18" charset="0"/>
                <a:cs typeface="Times New Roman" panose="02020603050405020304" pitchFamily="18" charset="0"/>
              </a:rPr>
              <a:t>//Атамекен.-</a:t>
            </a:r>
          </a:p>
          <a:p>
            <a:r>
              <a:rPr lang="kk-KZ" sz="1100" dirty="0" smtClean="0">
                <a:solidFill>
                  <a:srgbClr val="00B0F0"/>
                </a:solidFill>
                <a:latin typeface="Times New Roman" panose="02020603050405020304" pitchFamily="18" charset="0"/>
                <a:cs typeface="Times New Roman" panose="02020603050405020304" pitchFamily="18" charset="0"/>
              </a:rPr>
              <a:t>2020.-15 ақпан.- 3б.-(Біргеміз).</a:t>
            </a:r>
          </a:p>
          <a:p>
            <a:pPr algn="just"/>
            <a:r>
              <a:rPr lang="kk-KZ" sz="1100" dirty="0" smtClean="0">
                <a:solidFill>
                  <a:srgbClr val="00B0F0"/>
                </a:solidFill>
                <a:latin typeface="Times New Roman" panose="02020603050405020304" pitchFamily="18" charset="0"/>
                <a:cs typeface="Times New Roman" panose="02020603050405020304" pitchFamily="18" charset="0"/>
              </a:rPr>
              <a:t>    </a:t>
            </a:r>
            <a:endParaRPr lang="ru-RU" sz="11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5556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4131" y="659041"/>
            <a:ext cx="4549315" cy="241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86173"/>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14680"/>
          <a:stretch/>
        </p:blipFill>
        <p:spPr bwMode="auto">
          <a:xfrm>
            <a:off x="6096123" y="3189246"/>
            <a:ext cx="1121192" cy="13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00" t="3748" r="4938" b="11992"/>
          <a:stretch/>
        </p:blipFill>
        <p:spPr bwMode="auto">
          <a:xfrm>
            <a:off x="7354290" y="3189246"/>
            <a:ext cx="1577150" cy="132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946" t="8851" r="6433" b="15466"/>
          <a:stretch/>
        </p:blipFill>
        <p:spPr bwMode="auto">
          <a:xfrm>
            <a:off x="4264131" y="3182663"/>
            <a:ext cx="1722035" cy="133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11235" y="4725144"/>
            <a:ext cx="4620205" cy="1384995"/>
          </a:xfrm>
          <a:prstGeom prst="rect">
            <a:avLst/>
          </a:prstGeom>
          <a:noFill/>
        </p:spPr>
        <p:txBody>
          <a:bodyPr wrap="square" rtlCol="0">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    «Жамбыл аудандық жастар ресурстық орталығы» және</a:t>
            </a:r>
          </a:p>
          <a:p>
            <a:pPr algn="ctr"/>
            <a:r>
              <a:rPr lang="kk-KZ" sz="1400" dirty="0" smtClean="0">
                <a:solidFill>
                  <a:srgbClr val="00B0F0"/>
                </a:solidFill>
                <a:latin typeface="Times New Roman" panose="02020603050405020304" pitchFamily="18" charset="0"/>
                <a:cs typeface="Times New Roman" panose="02020603050405020304" pitchFamily="18" charset="0"/>
              </a:rPr>
              <a:t>«Жас Отан» ЖҚ қолдауымен 2020 жыл Еріктілер жылы </a:t>
            </a:r>
          </a:p>
          <a:p>
            <a:pPr algn="ctr"/>
            <a:r>
              <a:rPr lang="kk-KZ" sz="1400" dirty="0">
                <a:solidFill>
                  <a:srgbClr val="00B0F0"/>
                </a:solidFill>
                <a:latin typeface="Times New Roman" panose="02020603050405020304" pitchFamily="18" charset="0"/>
                <a:cs typeface="Times New Roman" panose="02020603050405020304" pitchFamily="18" charset="0"/>
              </a:rPr>
              <a:t>я</a:t>
            </a:r>
            <a:r>
              <a:rPr lang="kk-KZ" sz="1400" dirty="0" smtClean="0">
                <a:solidFill>
                  <a:srgbClr val="00B0F0"/>
                </a:solidFill>
                <a:latin typeface="Times New Roman" panose="02020603050405020304" pitchFamily="18" charset="0"/>
                <a:cs typeface="Times New Roman" panose="02020603050405020304" pitchFamily="18" charset="0"/>
              </a:rPr>
              <a:t>ясында студенттер арасында өткен волейбол жарысында</a:t>
            </a:r>
          </a:p>
          <a:p>
            <a:pPr algn="ctr"/>
            <a:r>
              <a:rPr lang="kk-KZ" sz="1400" dirty="0" smtClean="0">
                <a:solidFill>
                  <a:srgbClr val="00B0F0"/>
                </a:solidFill>
                <a:latin typeface="Times New Roman" panose="02020603050405020304" pitchFamily="18" charset="0"/>
                <a:cs typeface="Times New Roman" panose="02020603050405020304" pitchFamily="18" charset="0"/>
              </a:rPr>
              <a:t>Жамбыл атындағы Ұзынағаш кәсіптік колледж студенттері қыздар командасы І-орын, ұлдар командасы ІІ-орынға ие болды.</a:t>
            </a:r>
            <a:endParaRPr lang="ru-RU" sz="1400"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709216" y="6113498"/>
            <a:ext cx="1895006" cy="40011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kk-KZ" sz="2000" dirty="0" smtClean="0">
                <a:solidFill>
                  <a:srgbClr val="00B050"/>
                </a:solidFill>
                <a:latin typeface="Times New Roman" panose="02020603050405020304" pitchFamily="18" charset="0"/>
                <a:cs typeface="Times New Roman" panose="02020603050405020304" pitchFamily="18" charset="0"/>
              </a:rPr>
              <a:t>Құттықтаймыз!</a:t>
            </a:r>
            <a:endParaRPr lang="ru-RU" sz="2000" dirty="0">
              <a:solidFill>
                <a:srgbClr val="00B050"/>
              </a:solidFill>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186173"/>
            <a:ext cx="144462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659041"/>
            <a:ext cx="3672408"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79512" y="3468916"/>
            <a:ext cx="3960439" cy="3108543"/>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20.02.20 ж  «Модульдық – құзыреттілік тәсілді іске асыру барысында оқу процесін жобалау және ұйымдастыру» атты аймақтық семинарға Жамбыл атындағы Ұзынағаш кәсіптік колледжінің арнайы пән оқытушысы Ильясова Ж.К және өндірістік оқыту шебері Молдабаева Г.Ж  қатысып «Портфолио – студенттердің жетістіктерін бағалау құралы» тақырыбын таныстырды. Аймақтық семинар «Алматы облысының білім басқармасы» мемлекеттік мекемесінің облыстық білім беруді дамыту оқу- әдістемелік орталығының ұйымдастыруымен Қапшағай қаласында, Қапшағай көпсалалы колледжінде өтті. </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066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182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017"/>
          <a:stretch/>
        </p:blipFill>
        <p:spPr bwMode="auto">
          <a:xfrm>
            <a:off x="179512" y="645840"/>
            <a:ext cx="2520280" cy="205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645838"/>
            <a:ext cx="2952328" cy="205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r="7995" b="29102"/>
          <a:stretch/>
        </p:blipFill>
        <p:spPr bwMode="auto">
          <a:xfrm>
            <a:off x="6084168" y="645840"/>
            <a:ext cx="2664296" cy="205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402" y="2881724"/>
            <a:ext cx="230883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2572" r="14899" b="26575"/>
          <a:stretch/>
        </p:blipFill>
        <p:spPr bwMode="auto">
          <a:xfrm>
            <a:off x="3419872" y="2881724"/>
            <a:ext cx="223224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10835"/>
          <a:stretch/>
        </p:blipFill>
        <p:spPr bwMode="auto">
          <a:xfrm>
            <a:off x="5868145" y="2881724"/>
            <a:ext cx="224301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05867" y="4787092"/>
            <a:ext cx="7361759" cy="1569660"/>
          </a:xfrm>
          <a:prstGeom prst="rect">
            <a:avLst/>
          </a:prstGeom>
          <a:noFill/>
        </p:spPr>
        <p:txBody>
          <a:bodyPr wrap="none" rtlCol="0">
            <a:spAutoFit/>
          </a:bodyPr>
          <a:lstStyle/>
          <a:p>
            <a:pPr algn="ctr"/>
            <a:r>
              <a:rPr lang="ru-RU" sz="1600" dirty="0" smtClean="0">
                <a:solidFill>
                  <a:srgbClr val="00B0F0"/>
                </a:solidFill>
                <a:latin typeface="Times New Roman" panose="02020603050405020304" pitchFamily="18" charset="0"/>
                <a:cs typeface="Times New Roman" panose="02020603050405020304" pitchFamily="18" charset="0"/>
              </a:rPr>
              <a:t>11</a:t>
            </a:r>
            <a:r>
              <a:rPr lang="kk-KZ" sz="1600" dirty="0" smtClean="0">
                <a:solidFill>
                  <a:srgbClr val="00B0F0"/>
                </a:solidFill>
                <a:latin typeface="Times New Roman" panose="02020603050405020304" pitchFamily="18" charset="0"/>
                <a:cs typeface="Times New Roman" panose="02020603050405020304" pitchFamily="18" charset="0"/>
              </a:rPr>
              <a:t>.02.2020 жылы қазақ поэзиясының Хантәңірі – Мұқағали Мақатаевқа арналған </a:t>
            </a:r>
          </a:p>
          <a:p>
            <a:pPr algn="ctr"/>
            <a:r>
              <a:rPr lang="kk-KZ" sz="1600" dirty="0" smtClean="0">
                <a:solidFill>
                  <a:srgbClr val="00B0F0"/>
                </a:solidFill>
                <a:latin typeface="Times New Roman" panose="02020603050405020304" pitchFamily="18" charset="0"/>
                <a:cs typeface="Times New Roman" panose="02020603050405020304" pitchFamily="18" charset="0"/>
              </a:rPr>
              <a:t>«МӘҢГІ ӨЛМЕС ЖЫРЫМЕНЕН ІЗ ҚАЛДЫРҒАН»  атты поэзия кеші өтті.</a:t>
            </a:r>
          </a:p>
          <a:p>
            <a:pPr algn="ctr"/>
            <a:r>
              <a:rPr lang="kk-KZ" sz="1600" dirty="0" smtClean="0">
                <a:solidFill>
                  <a:srgbClr val="00B0F0"/>
                </a:solidFill>
                <a:latin typeface="Times New Roman" panose="02020603050405020304" pitchFamily="18" charset="0"/>
                <a:cs typeface="Times New Roman" panose="02020603050405020304" pitchFamily="18" charset="0"/>
              </a:rPr>
              <a:t>Кеш барысында 3 курс 41 топ студенттері  ақынның өлеңдерін жырлады:</a:t>
            </a:r>
          </a:p>
          <a:p>
            <a:pPr algn="ctr"/>
            <a:r>
              <a:rPr lang="kk-KZ" sz="1600" dirty="0" smtClean="0">
                <a:solidFill>
                  <a:srgbClr val="00B0F0"/>
                </a:solidFill>
                <a:latin typeface="Times New Roman" panose="02020603050405020304" pitchFamily="18" charset="0"/>
                <a:cs typeface="Times New Roman" panose="02020603050405020304" pitchFamily="18" charset="0"/>
              </a:rPr>
              <a:t>Қаймолда Тамирис «Үш бақытым», Шакирова Назерке </a:t>
            </a:r>
          </a:p>
          <a:p>
            <a:pPr algn="ctr"/>
            <a:r>
              <a:rPr lang="kk-KZ" sz="1600" dirty="0" smtClean="0">
                <a:solidFill>
                  <a:srgbClr val="00B0F0"/>
                </a:solidFill>
                <a:latin typeface="Times New Roman" panose="02020603050405020304" pitchFamily="18" charset="0"/>
                <a:cs typeface="Times New Roman" panose="02020603050405020304" pitchFamily="18" charset="0"/>
              </a:rPr>
              <a:t>«Бүгін менің туған күнім»,  Сұраншы Дария «Шәмшіге хат». </a:t>
            </a:r>
          </a:p>
          <a:p>
            <a:pPr algn="ctr"/>
            <a:r>
              <a:rPr lang="kk-KZ" sz="1600" dirty="0" smtClean="0">
                <a:solidFill>
                  <a:srgbClr val="00B0F0"/>
                </a:solidFill>
                <a:latin typeface="Times New Roman" panose="02020603050405020304" pitchFamily="18" charset="0"/>
                <a:cs typeface="Times New Roman" panose="02020603050405020304" pitchFamily="18" charset="0"/>
              </a:rPr>
              <a:t>Студенттер бар өнерлерін алдыға салып  ән айтты,  күй тартып, би биледі.</a:t>
            </a:r>
            <a:endParaRPr lang="ru-RU" sz="16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486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9846" y="5517232"/>
            <a:ext cx="4572000" cy="923330"/>
          </a:xfrm>
          <a:prstGeom prst="rect">
            <a:avLst/>
          </a:prstGeom>
        </p:spPr>
        <p:txBody>
          <a:bodyPr>
            <a:spAutoFit/>
          </a:bodyPr>
          <a:lstStyle/>
          <a:p>
            <a:pPr algn="ctr"/>
            <a:r>
              <a:rPr lang="kk-KZ" dirty="0" smtClean="0">
                <a:solidFill>
                  <a:srgbClr val="00B0F0"/>
                </a:solidFill>
                <a:latin typeface="Times New Roman" panose="02020603050405020304" pitchFamily="18" charset="0"/>
                <a:cs typeface="Times New Roman" panose="02020603050405020304" pitchFamily="18" charset="0"/>
              </a:rPr>
              <a:t>«</a:t>
            </a:r>
            <a:r>
              <a:rPr lang="ru-RU" dirty="0" err="1" smtClean="0">
                <a:solidFill>
                  <a:srgbClr val="00B0F0"/>
                </a:solidFill>
                <a:latin typeface="Times New Roman" panose="02020603050405020304" pitchFamily="18" charset="0"/>
                <a:cs typeface="Times New Roman" panose="02020603050405020304" pitchFamily="18" charset="0"/>
              </a:rPr>
              <a:t>Карияларымызды</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кадірлеик</a:t>
            </a:r>
            <a:r>
              <a:rPr lang="ru-RU" dirty="0" smtClean="0">
                <a:solidFill>
                  <a:srgbClr val="00B0F0"/>
                </a:solidFill>
                <a:latin typeface="Times New Roman" panose="02020603050405020304" pitchFamily="18" charset="0"/>
                <a:cs typeface="Times New Roman" panose="02020603050405020304" pitchFamily="18" charset="0"/>
              </a:rPr>
              <a:t>»</a:t>
            </a:r>
          </a:p>
          <a:p>
            <a:pPr algn="ctr"/>
            <a:r>
              <a:rPr lang="ru-RU" dirty="0" smtClean="0">
                <a:solidFill>
                  <a:srgbClr val="00B0F0"/>
                </a:solidFill>
                <a:latin typeface="Times New Roman" panose="02020603050405020304" pitchFamily="18" charset="0"/>
                <a:cs typeface="Times New Roman" panose="02020603050405020304" pitchFamily="18" charset="0"/>
              </a:rPr>
              <a:t> 19.02.2020 </a:t>
            </a:r>
            <a:r>
              <a:rPr lang="ru-RU" dirty="0" err="1" smtClean="0">
                <a:solidFill>
                  <a:srgbClr val="00B0F0"/>
                </a:solidFill>
                <a:latin typeface="Times New Roman" panose="02020603050405020304" pitchFamily="18" charset="0"/>
                <a:cs typeface="Times New Roman" panose="02020603050405020304" pitchFamily="18" charset="0"/>
              </a:rPr>
              <a:t>жылы</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біздің</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еріктілеріміз</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қариялардың</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үйлеріне</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барып</a:t>
            </a:r>
            <a:r>
              <a:rPr lang="ru-RU" dirty="0" smtClean="0">
                <a:solidFill>
                  <a:srgbClr val="00B0F0"/>
                </a:solidFill>
                <a:latin typeface="Times New Roman" panose="02020603050405020304" pitchFamily="18" charset="0"/>
                <a:cs typeface="Times New Roman" panose="02020603050405020304" pitchFamily="18" charset="0"/>
              </a:rPr>
              <a:t> </a:t>
            </a:r>
            <a:r>
              <a:rPr lang="ru-RU" dirty="0" err="1" smtClean="0">
                <a:solidFill>
                  <a:srgbClr val="00B0F0"/>
                </a:solidFill>
                <a:latin typeface="Times New Roman" panose="02020603050405020304" pitchFamily="18" charset="0"/>
                <a:cs typeface="Times New Roman" panose="02020603050405020304" pitchFamily="18" charset="0"/>
              </a:rPr>
              <a:t>көмектесті</a:t>
            </a:r>
            <a:r>
              <a:rPr lang="ru-RU" dirty="0" smtClean="0">
                <a:solidFill>
                  <a:srgbClr val="00B0F0"/>
                </a:solidFill>
                <a:latin typeface="Times New Roman" panose="02020603050405020304" pitchFamily="18" charset="0"/>
                <a:cs typeface="Times New Roman" panose="02020603050405020304" pitchFamily="18" charset="0"/>
              </a:rPr>
              <a:t>. </a:t>
            </a:r>
            <a:endParaRPr lang="ru-RU" dirty="0">
              <a:solidFill>
                <a:srgbClr val="00B0F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23528" y="233620"/>
            <a:ext cx="2754280" cy="338554"/>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285750" indent="-285750">
              <a:buFont typeface="Wingdings" panose="05000000000000000000" pitchFamily="2" charset="2"/>
              <a:buChar char="q"/>
            </a:pPr>
            <a:r>
              <a:rPr lang="kk-KZ" sz="1600" dirty="0" smtClean="0">
                <a:solidFill>
                  <a:srgbClr val="FF0000"/>
                </a:solidFill>
                <a:latin typeface="Times New Roman" panose="02020603050405020304" pitchFamily="18" charset="0"/>
                <a:cs typeface="Times New Roman" panose="02020603050405020304" pitchFamily="18" charset="0"/>
              </a:rPr>
              <a:t>ЕРІКТІЛЕР ЖЫЛЫ -2020</a:t>
            </a:r>
            <a:endParaRPr lang="ru-RU" sz="1600" dirty="0">
              <a:solidFill>
                <a:srgbClr val="FF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3290" y="145550"/>
            <a:ext cx="6588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485" y="767020"/>
            <a:ext cx="2273361" cy="215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484" y="3140968"/>
            <a:ext cx="227336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2563" y="767020"/>
            <a:ext cx="2219283" cy="215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3307" y="3140968"/>
            <a:ext cx="221854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5361" y="134608"/>
            <a:ext cx="6588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7808" y="138492"/>
            <a:ext cx="6588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084" t="28792" b="6423"/>
          <a:stretch/>
        </p:blipFill>
        <p:spPr bwMode="auto">
          <a:xfrm>
            <a:off x="5032102" y="1573127"/>
            <a:ext cx="3932385" cy="313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436096" y="668259"/>
            <a:ext cx="3185849"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kk-KZ" sz="1400" dirty="0" smtClean="0">
                <a:solidFill>
                  <a:srgbClr val="FF0000"/>
                </a:solidFill>
                <a:latin typeface="Times New Roman" panose="02020603050405020304" pitchFamily="18" charset="0"/>
                <a:cs typeface="Times New Roman" panose="02020603050405020304" pitchFamily="18" charset="0"/>
              </a:rPr>
              <a:t>«</a:t>
            </a:r>
            <a:r>
              <a:rPr lang="en-US" sz="1400" dirty="0" smtClean="0">
                <a:solidFill>
                  <a:srgbClr val="FF0000"/>
                </a:solidFill>
                <a:latin typeface="Times New Roman" panose="02020603050405020304" pitchFamily="18" charset="0"/>
                <a:cs typeface="Times New Roman" panose="02020603050405020304" pitchFamily="18" charset="0"/>
              </a:rPr>
              <a:t>ZHAS PROJECT</a:t>
            </a:r>
            <a:r>
              <a:rPr lang="kk-KZ" sz="1400" dirty="0" smtClean="0">
                <a:solidFill>
                  <a:srgbClr val="FF0000"/>
                </a:solidFill>
                <a:latin typeface="Times New Roman" panose="02020603050405020304" pitchFamily="18" charset="0"/>
                <a:cs typeface="Times New Roman" panose="02020603050405020304" pitchFamily="18" charset="0"/>
              </a:rPr>
              <a:t>»</a:t>
            </a:r>
            <a:endParaRPr lang="en-US" sz="1400" dirty="0" smtClean="0">
              <a:solidFill>
                <a:srgbClr val="FF0000"/>
              </a:solidFill>
              <a:latin typeface="Times New Roman" panose="02020603050405020304" pitchFamily="18" charset="0"/>
              <a:cs typeface="Times New Roman" panose="02020603050405020304" pitchFamily="18" charset="0"/>
            </a:endParaRPr>
          </a:p>
          <a:p>
            <a:pPr algn="ctr"/>
            <a:r>
              <a:rPr lang="ru-RU" sz="1400" dirty="0" smtClean="0">
                <a:solidFill>
                  <a:srgbClr val="FF0000"/>
                </a:solidFill>
                <a:latin typeface="Times New Roman" panose="02020603050405020304" pitchFamily="18" charset="0"/>
                <a:cs typeface="Times New Roman" panose="02020603050405020304" pitchFamily="18" charset="0"/>
              </a:rPr>
              <a:t>ЖАСТАР КОРПУСЫН </a:t>
            </a:r>
          </a:p>
          <a:p>
            <a:pPr algn="ctr"/>
            <a:r>
              <a:rPr lang="ru-RU" sz="1400" dirty="0" smtClean="0">
                <a:solidFill>
                  <a:srgbClr val="FF0000"/>
                </a:solidFill>
                <a:latin typeface="Times New Roman" panose="02020603050405020304" pitchFamily="18" charset="0"/>
                <a:cs typeface="Times New Roman" panose="02020603050405020304" pitchFamily="18" charset="0"/>
              </a:rPr>
              <a:t>ДАМЫТУ ОРТАЛЫҒЫ</a:t>
            </a:r>
            <a:endParaRPr lang="ru-RU" sz="1400" dirty="0">
              <a:solidFill>
                <a:srgbClr val="FF0000"/>
              </a:solidFill>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312" y="114974"/>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4936878" y="4757662"/>
            <a:ext cx="4136166" cy="1384995"/>
          </a:xfrm>
          <a:prstGeom prst="rect">
            <a:avLst/>
          </a:prstGeom>
        </p:spPr>
        <p:txBody>
          <a:bodyPr wrap="square">
            <a:spAutoFit/>
          </a:bodyPr>
          <a:lstStyle/>
          <a:p>
            <a:pPr algn="just"/>
            <a:r>
              <a:rPr lang="kk-KZ" sz="1400" dirty="0" smtClean="0">
                <a:latin typeface="Times New Roman" panose="02020603050405020304" pitchFamily="18" charset="0"/>
                <a:cs typeface="Times New Roman" panose="02020603050405020304" pitchFamily="18" charset="0"/>
              </a:rPr>
              <a:t>  </a:t>
            </a:r>
            <a:r>
              <a:rPr lang="en-US" sz="1400" dirty="0" smtClean="0">
                <a:solidFill>
                  <a:srgbClr val="00B0F0"/>
                </a:solidFill>
                <a:latin typeface="Times New Roman" panose="02020603050405020304" pitchFamily="18" charset="0"/>
                <a:cs typeface="Times New Roman" panose="02020603050405020304" pitchFamily="18" charset="0"/>
              </a:rPr>
              <a:t>«</a:t>
            </a:r>
            <a:r>
              <a:rPr lang="en-US" sz="1400" dirty="0" err="1" smtClean="0">
                <a:solidFill>
                  <a:srgbClr val="00B0F0"/>
                </a:solidFill>
                <a:latin typeface="Times New Roman" panose="02020603050405020304" pitchFamily="18" charset="0"/>
                <a:cs typeface="Times New Roman" panose="02020603050405020304" pitchFamily="18" charset="0"/>
              </a:rPr>
              <a:t>Zhas</a:t>
            </a:r>
            <a:r>
              <a:rPr lang="en-US" sz="1400" dirty="0" smtClean="0">
                <a:solidFill>
                  <a:srgbClr val="00B0F0"/>
                </a:solidFill>
                <a:latin typeface="Times New Roman" panose="02020603050405020304" pitchFamily="18" charset="0"/>
                <a:cs typeface="Times New Roman" panose="02020603050405020304" pitchFamily="18" charset="0"/>
              </a:rPr>
              <a:t> project»</a:t>
            </a:r>
            <a:r>
              <a:rPr lang="kk-KZ"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Жастар</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корпусын</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дамыту</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орталығы</a:t>
            </a:r>
            <a:endParaRPr lang="ru-RU" sz="1400" dirty="0" smtClean="0">
              <a:solidFill>
                <a:srgbClr val="00B0F0"/>
              </a:solidFill>
              <a:latin typeface="Times New Roman" panose="02020603050405020304" pitchFamily="18" charset="0"/>
              <a:cs typeface="Times New Roman" panose="02020603050405020304" pitchFamily="18" charset="0"/>
            </a:endParaRPr>
          </a:p>
          <a:p>
            <a:pPr algn="just"/>
            <a:r>
              <a:rPr lang="kk-KZ" sz="1400" dirty="0" smtClean="0">
                <a:solidFill>
                  <a:srgbClr val="00B0F0"/>
                </a:solidFill>
                <a:latin typeface="Times New Roman" panose="02020603050405020304" pitchFamily="18" charset="0"/>
                <a:cs typeface="Times New Roman" panose="02020603050405020304" pitchFamily="18" charset="0"/>
              </a:rPr>
              <a:t>колледж студенттерімен кездесу  өткізді. Жастардың қоғамнан лайықты орнын табуына көмектесу, белсенділігін арттыру, оларды пайдалы қызметке тарту арқылы жұмыссыз жастардың санын азайтуды көздеп отыр.</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696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6243" y="157862"/>
            <a:ext cx="5845704" cy="61555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kk-KZ" sz="1600" dirty="0" smtClean="0">
                <a:solidFill>
                  <a:srgbClr val="FF0000"/>
                </a:solidFill>
                <a:latin typeface="Times New Roman" panose="02020603050405020304" pitchFamily="18" charset="0"/>
                <a:cs typeface="Times New Roman" panose="02020603050405020304" pitchFamily="18" charset="0"/>
              </a:rPr>
              <a:t>«МАХАББАТ  ПЕН  ШЫҒАРМАШЫЛЫҚ  ПЕДАГОГИКАСЫ»</a:t>
            </a:r>
          </a:p>
          <a:p>
            <a:pPr algn="ctr"/>
            <a:r>
              <a:rPr lang="kk-KZ" dirty="0" smtClean="0">
                <a:solidFill>
                  <a:srgbClr val="FF0000"/>
                </a:solidFill>
                <a:latin typeface="Times New Roman" panose="02020603050405020304" pitchFamily="18" charset="0"/>
                <a:cs typeface="Times New Roman" panose="02020603050405020304" pitchFamily="18" charset="0"/>
              </a:rPr>
              <a:t>атты он күндік (04.02.20-12.02.20 ж.ж)</a:t>
            </a:r>
            <a:endParaRPr lang="ru-RU"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79512" y="188640"/>
            <a:ext cx="2929648" cy="276999"/>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171450" indent="-171450">
              <a:buFont typeface="Wingdings" panose="05000000000000000000" pitchFamily="2" charset="2"/>
              <a:buChar char="q"/>
            </a:pPr>
            <a:r>
              <a:rPr lang="kk-KZ" sz="1200" dirty="0" smtClean="0">
                <a:solidFill>
                  <a:srgbClr val="FF0000"/>
                </a:solidFill>
                <a:latin typeface="Times New Roman" panose="02020603050405020304" pitchFamily="18" charset="0"/>
                <a:cs typeface="Times New Roman" panose="02020603050405020304" pitchFamily="18" charset="0"/>
              </a:rPr>
              <a:t>ӨЗІН – ӨЗІ ТАНУ//САМОПОЗНАНИЕ</a:t>
            </a:r>
            <a:endParaRPr lang="ru-RU" sz="1200" dirty="0">
              <a:solidFill>
                <a:srgbClr val="FF0000"/>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42" y="843350"/>
            <a:ext cx="2012102" cy="217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850784"/>
            <a:ext cx="2293853" cy="216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7428" y="850784"/>
            <a:ext cx="1872208" cy="216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810031"/>
            <a:ext cx="2080573" cy="220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74084" y="3016200"/>
            <a:ext cx="8687635" cy="307777"/>
          </a:xfrm>
          <a:prstGeom prst="rect">
            <a:avLst/>
          </a:prstGeom>
        </p:spPr>
        <p:txBody>
          <a:bodyPr wrap="none">
            <a:spAutoFit/>
          </a:bodyPr>
          <a:lstStyle/>
          <a:p>
            <a:pPr algn="ctr"/>
            <a:r>
              <a:rPr lang="kk-KZ" sz="1400" dirty="0" smtClean="0">
                <a:solidFill>
                  <a:srgbClr val="00B0F0"/>
                </a:solidFill>
                <a:latin typeface="Times New Roman" panose="02020603050405020304" pitchFamily="18" charset="0"/>
                <a:cs typeface="Times New Roman" panose="02020603050405020304" pitchFamily="18" charset="0"/>
              </a:rPr>
              <a:t>«Махаббат  пен  шығармашылық  педагогикасы» атты  </a:t>
            </a:r>
            <a:r>
              <a:rPr lang="ru-RU" sz="1400" dirty="0" smtClean="0">
                <a:solidFill>
                  <a:srgbClr val="00B0F0"/>
                </a:solidFill>
                <a:latin typeface="Times New Roman" panose="02020603050405020304" pitchFamily="18" charset="0"/>
                <a:cs typeface="Times New Roman" panose="02020603050405020304" pitchFamily="18" charset="0"/>
              </a:rPr>
              <a:t>он </a:t>
            </a:r>
            <a:r>
              <a:rPr lang="ru-RU" sz="1400" dirty="0" err="1" smtClean="0">
                <a:solidFill>
                  <a:srgbClr val="00B0F0"/>
                </a:solidFill>
                <a:latin typeface="Times New Roman" panose="02020603050405020304" pitchFamily="18" charset="0"/>
                <a:cs typeface="Times New Roman" panose="02020603050405020304" pitchFamily="18" charset="0"/>
              </a:rPr>
              <a:t>күндікті</a:t>
            </a:r>
            <a:r>
              <a:rPr lang="ru-RU" sz="1400" dirty="0" smtClean="0">
                <a:solidFill>
                  <a:srgbClr val="00B0F0"/>
                </a:solidFill>
                <a:latin typeface="Times New Roman" panose="02020603050405020304" pitchFamily="18" charset="0"/>
                <a:cs typeface="Times New Roman" panose="02020603050405020304" pitchFamily="18" charset="0"/>
              </a:rPr>
              <a:t> колледж </a:t>
            </a:r>
            <a:r>
              <a:rPr lang="ru-RU" sz="1400" dirty="0" err="1" smtClean="0">
                <a:solidFill>
                  <a:srgbClr val="00B0F0"/>
                </a:solidFill>
                <a:latin typeface="Times New Roman" panose="02020603050405020304" pitchFamily="18" charset="0"/>
                <a:cs typeface="Times New Roman" panose="02020603050405020304" pitchFamily="18" charset="0"/>
              </a:rPr>
              <a:t>психологы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Калыгулова</a:t>
            </a:r>
            <a:r>
              <a:rPr lang="ru-RU" sz="1400" dirty="0" smtClean="0">
                <a:solidFill>
                  <a:srgbClr val="00B0F0"/>
                </a:solidFill>
                <a:latin typeface="Times New Roman" panose="02020603050405020304" pitchFamily="18" charset="0"/>
                <a:cs typeface="Times New Roman" panose="02020603050405020304" pitchFamily="18" charset="0"/>
              </a:rPr>
              <a:t> Н.Т. </a:t>
            </a:r>
            <a:r>
              <a:rPr lang="ru-RU" sz="1400" dirty="0" err="1">
                <a:solidFill>
                  <a:srgbClr val="00B0F0"/>
                </a:solidFill>
                <a:latin typeface="Times New Roman" panose="02020603050405020304" pitchFamily="18" charset="0"/>
                <a:cs typeface="Times New Roman" panose="02020603050405020304" pitchFamily="18" charset="0"/>
              </a:rPr>
              <a:t>а</a:t>
            </a:r>
            <a:r>
              <a:rPr lang="ru-RU" sz="1400" dirty="0" err="1" smtClean="0">
                <a:solidFill>
                  <a:srgbClr val="00B0F0"/>
                </a:solidFill>
                <a:latin typeface="Times New Roman" panose="02020603050405020304" pitchFamily="18" charset="0"/>
                <a:cs typeface="Times New Roman" panose="02020603050405020304" pitchFamily="18" charset="0"/>
              </a:rPr>
              <a:t>шты</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84" y="3501008"/>
            <a:ext cx="282133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91542" y="6207388"/>
            <a:ext cx="4215834" cy="369332"/>
          </a:xfrm>
          <a:prstGeom prst="rect">
            <a:avLst/>
          </a:prstGeom>
          <a:noFill/>
        </p:spPr>
        <p:txBody>
          <a:bodyPr wrap="none" rtlCol="0">
            <a:spAutoFit/>
          </a:bodyPr>
          <a:lstStyle/>
          <a:p>
            <a:pPr algn="ctr"/>
            <a:r>
              <a:rPr lang="kk-KZ" dirty="0" smtClean="0">
                <a:solidFill>
                  <a:srgbClr val="00B0F0"/>
                </a:solidFill>
                <a:latin typeface="Times New Roman" panose="02020603050405020304" pitchFamily="18" charset="0"/>
                <a:cs typeface="Times New Roman" panose="02020603050405020304" pitchFamily="18" charset="0"/>
              </a:rPr>
              <a:t>«Сүйіспеншілік өмір негізі» ашық сабақ.</a:t>
            </a:r>
            <a:endParaRPr lang="ru-RU" dirty="0">
              <a:solidFill>
                <a:srgbClr val="00B0F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6243" y="3501008"/>
            <a:ext cx="259989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2326" y="3568009"/>
            <a:ext cx="2821335" cy="245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674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0" y="116632"/>
            <a:ext cx="303053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07504" y="633265"/>
            <a:ext cx="3312368" cy="738664"/>
          </a:xfrm>
          <a:prstGeom prst="rect">
            <a:avLst/>
          </a:prstGeom>
        </p:spPr>
        <p:txBody>
          <a:bodyPr wrap="square">
            <a:spAutoFit/>
          </a:bodyPr>
          <a:lstStyle/>
          <a:p>
            <a:pPr algn="ctr"/>
            <a:r>
              <a:rPr lang="ru-RU" sz="1400" dirty="0" smtClean="0">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Мейірім</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төгетін</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ана</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С.А.Назарбаева</a:t>
            </a:r>
            <a:endParaRPr lang="ru-RU" sz="1400" dirty="0">
              <a:solidFill>
                <a:srgbClr val="00B0F0"/>
              </a:solidFill>
              <a:latin typeface="Times New Roman" panose="02020603050405020304" pitchFamily="18" charset="0"/>
              <a:cs typeface="Times New Roman" panose="02020603050405020304" pitchFamily="18" charset="0"/>
            </a:endParaRPr>
          </a:p>
          <a:p>
            <a:pPr algn="ctr"/>
            <a:r>
              <a:rPr lang="ru-RU" sz="1400" dirty="0">
                <a:solidFill>
                  <a:srgbClr val="00B0F0"/>
                </a:solidFill>
                <a:latin typeface="Times New Roman" panose="02020603050405020304" pitchFamily="18" charset="0"/>
                <a:cs typeface="Times New Roman" panose="02020603050405020304" pitchFamily="18" charset="0"/>
              </a:rPr>
              <a:t>«</a:t>
            </a:r>
            <a:r>
              <a:rPr lang="ru-RU" sz="1400" dirty="0" err="1">
                <a:solidFill>
                  <a:srgbClr val="00B0F0"/>
                </a:solidFill>
                <a:latin typeface="Times New Roman" panose="02020603050405020304" pitchFamily="18" charset="0"/>
                <a:cs typeface="Times New Roman" panose="02020603050405020304" pitchFamily="18" charset="0"/>
              </a:rPr>
              <a:t>Махаббат</a:t>
            </a:r>
            <a:r>
              <a:rPr lang="ru-RU" sz="1400" dirty="0">
                <a:solidFill>
                  <a:srgbClr val="00B0F0"/>
                </a:solidFill>
                <a:latin typeface="Times New Roman" panose="02020603050405020304" pitchFamily="18" charset="0"/>
                <a:cs typeface="Times New Roman" panose="02020603050405020304" pitchFamily="18" charset="0"/>
              </a:rPr>
              <a:t> пен </a:t>
            </a:r>
            <a:r>
              <a:rPr lang="ru-RU" sz="1400" dirty="0" err="1">
                <a:solidFill>
                  <a:srgbClr val="00B0F0"/>
                </a:solidFill>
                <a:latin typeface="Times New Roman" panose="02020603050405020304" pitchFamily="18" charset="0"/>
                <a:cs typeface="Times New Roman" panose="02020603050405020304" pitchFamily="18" charset="0"/>
              </a:rPr>
              <a:t>шығармашылық</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a:solidFill>
                  <a:srgbClr val="00B0F0"/>
                </a:solidFill>
                <a:latin typeface="Times New Roman" panose="02020603050405020304" pitchFamily="18" charset="0"/>
                <a:cs typeface="Times New Roman" panose="02020603050405020304" pitchFamily="18" charset="0"/>
              </a:rPr>
              <a:t>педагогикасы</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атты</a:t>
            </a:r>
            <a:r>
              <a:rPr lang="ru-RU" sz="1400" dirty="0" smtClean="0">
                <a:solidFill>
                  <a:srgbClr val="00B0F0"/>
                </a:solidFill>
                <a:latin typeface="Times New Roman" panose="02020603050405020304" pitchFamily="18" charset="0"/>
                <a:cs typeface="Times New Roman" panose="02020603050405020304" pitchFamily="18" charset="0"/>
              </a:rPr>
              <a:t> </a:t>
            </a:r>
            <a:r>
              <a:rPr lang="ru-RU" sz="1400" dirty="0">
                <a:solidFill>
                  <a:srgbClr val="00B0F0"/>
                </a:solidFill>
                <a:latin typeface="Times New Roman" panose="02020603050405020304" pitchFamily="18" charset="0"/>
                <a:cs typeface="Times New Roman" panose="02020603050405020304" pitchFamily="18" charset="0"/>
              </a:rPr>
              <a:t>он </a:t>
            </a:r>
            <a:r>
              <a:rPr lang="ru-RU" sz="1400" dirty="0" err="1">
                <a:solidFill>
                  <a:srgbClr val="00B0F0"/>
                </a:solidFill>
                <a:latin typeface="Times New Roman" panose="02020603050405020304" pitchFamily="18" charset="0"/>
                <a:cs typeface="Times New Roman" panose="02020603050405020304" pitchFamily="18" charset="0"/>
              </a:rPr>
              <a:t>күндік</a:t>
            </a:r>
            <a:r>
              <a:rPr lang="ru-RU" sz="1400" dirty="0">
                <a:solidFill>
                  <a:srgbClr val="00B0F0"/>
                </a:solidFill>
                <a:latin typeface="Times New Roman" panose="02020603050405020304" pitchFamily="18" charset="0"/>
                <a:cs typeface="Times New Roman" panose="02020603050405020304" pitchFamily="18" charset="0"/>
              </a:rPr>
              <a:t> </a:t>
            </a:r>
            <a:r>
              <a:rPr lang="ru-RU" sz="1400" dirty="0" err="1" smtClean="0">
                <a:solidFill>
                  <a:srgbClr val="00B0F0"/>
                </a:solidFill>
                <a:latin typeface="Times New Roman" panose="02020603050405020304" pitchFamily="18" charset="0"/>
                <a:cs typeface="Times New Roman" panose="02020603050405020304" pitchFamily="18" charset="0"/>
              </a:rPr>
              <a:t>аясында</a:t>
            </a:r>
            <a:r>
              <a:rPr lang="ru-RU" sz="1400" dirty="0" smtClean="0">
                <a:solidFill>
                  <a:srgbClr val="00B0F0"/>
                </a:solidFill>
                <a:latin typeface="Times New Roman" panose="02020603050405020304" pitchFamily="18" charset="0"/>
                <a:cs typeface="Times New Roman" panose="02020603050405020304" pitchFamily="18" charset="0"/>
              </a:rPr>
              <a:t>.</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89642"/>
            <a:ext cx="33416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430713"/>
            <a:ext cx="15367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890" y="4406900"/>
            <a:ext cx="1584325"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3" y="95200"/>
            <a:ext cx="294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3861" y="3501008"/>
            <a:ext cx="2400202"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1300" y="633265"/>
            <a:ext cx="2481387"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944" y="3475669"/>
            <a:ext cx="2400202" cy="271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1894" y="633265"/>
            <a:ext cx="2401887"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3739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886" t="10582" r="9980" b="16065"/>
          <a:stretch/>
        </p:blipFill>
        <p:spPr bwMode="auto">
          <a:xfrm>
            <a:off x="4067944" y="176065"/>
            <a:ext cx="2232248" cy="190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633265"/>
            <a:ext cx="2448272" cy="1422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204864"/>
            <a:ext cx="4824536"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2430" y="176065"/>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51920" y="5219327"/>
            <a:ext cx="5044458" cy="954107"/>
          </a:xfrm>
          <a:prstGeom prst="rect">
            <a:avLst/>
          </a:prstGeom>
          <a:noFill/>
        </p:spPr>
        <p:txBody>
          <a:bodyPr wrap="none" rtlCol="0">
            <a:spAutoFit/>
          </a:bodyPr>
          <a:lstStyle/>
          <a:p>
            <a:pPr algn="ctr"/>
            <a:r>
              <a:rPr lang="ru-RU" sz="1400" dirty="0" smtClean="0">
                <a:solidFill>
                  <a:srgbClr val="00B0F0"/>
                </a:solidFill>
                <a:latin typeface="Times New Roman" panose="02020603050405020304" pitchFamily="18" charset="0"/>
                <a:cs typeface="Times New Roman" panose="02020603050405020304" pitchFamily="18" charset="0"/>
              </a:rPr>
              <a:t>20</a:t>
            </a:r>
            <a:r>
              <a:rPr lang="kk-KZ" sz="1400" dirty="0" smtClean="0">
                <a:solidFill>
                  <a:srgbClr val="00B0F0"/>
                </a:solidFill>
                <a:latin typeface="Times New Roman" panose="02020603050405020304" pitchFamily="18" charset="0"/>
                <a:cs typeface="Times New Roman" panose="02020603050405020304" pitchFamily="18" charset="0"/>
              </a:rPr>
              <a:t>.02.2020 жылы Жамбыл АОА СӨСҚ кабинеті терапевт </a:t>
            </a:r>
          </a:p>
          <a:p>
            <a:pPr algn="ctr"/>
            <a:r>
              <a:rPr lang="kk-KZ" sz="1400" dirty="0" smtClean="0">
                <a:solidFill>
                  <a:srgbClr val="00B0F0"/>
                </a:solidFill>
                <a:latin typeface="Times New Roman" panose="02020603050405020304" pitchFamily="18" charset="0"/>
                <a:cs typeface="Times New Roman" panose="02020603050405020304" pitchFamily="18" charset="0"/>
              </a:rPr>
              <a:t>Жакипбекова Б.Н, колледж мейірбикесі Кожахметова Г.Н.</a:t>
            </a:r>
          </a:p>
          <a:p>
            <a:pPr algn="ctr"/>
            <a:r>
              <a:rPr lang="kk-KZ" sz="1400" dirty="0">
                <a:solidFill>
                  <a:srgbClr val="00B0F0"/>
                </a:solidFill>
                <a:latin typeface="Times New Roman" panose="02020603050405020304" pitchFamily="18" charset="0"/>
                <a:cs typeface="Times New Roman" panose="02020603050405020304" pitchFamily="18" charset="0"/>
              </a:rPr>
              <a:t>с</a:t>
            </a:r>
            <a:r>
              <a:rPr lang="kk-KZ" sz="1400" dirty="0" smtClean="0">
                <a:solidFill>
                  <a:srgbClr val="00B0F0"/>
                </a:solidFill>
                <a:latin typeface="Times New Roman" panose="02020603050405020304" pitchFamily="18" charset="0"/>
                <a:cs typeface="Times New Roman" panose="02020603050405020304" pitchFamily="18" charset="0"/>
              </a:rPr>
              <a:t>туденттер арасында «Тұмау және короновирустың алдын алу»</a:t>
            </a:r>
          </a:p>
          <a:p>
            <a:pPr algn="ctr"/>
            <a:r>
              <a:rPr lang="kk-KZ" sz="1400" dirty="0">
                <a:solidFill>
                  <a:srgbClr val="00B0F0"/>
                </a:solidFill>
                <a:latin typeface="Times New Roman" panose="02020603050405020304" pitchFamily="18" charset="0"/>
                <a:cs typeface="Times New Roman" panose="02020603050405020304" pitchFamily="18" charset="0"/>
              </a:rPr>
              <a:t>т</a:t>
            </a:r>
            <a:r>
              <a:rPr lang="kk-KZ" sz="1400" dirty="0" smtClean="0">
                <a:solidFill>
                  <a:srgbClr val="00B0F0"/>
                </a:solidFill>
                <a:latin typeface="Times New Roman" panose="02020603050405020304" pitchFamily="18" charset="0"/>
                <a:cs typeface="Times New Roman" panose="02020603050405020304" pitchFamily="18" charset="0"/>
              </a:rPr>
              <a:t>ақырыпта семинар ұйымдастырып өткізді</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1" y="176065"/>
            <a:ext cx="3030537"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107504" y="610267"/>
            <a:ext cx="3816424" cy="738664"/>
          </a:xfrm>
          <a:prstGeom prst="rect">
            <a:avLst/>
          </a:prstGeom>
        </p:spPr>
        <p:txBody>
          <a:bodyPr wrap="square">
            <a:spAutoFit/>
          </a:bodyPr>
          <a:lstStyle/>
          <a:p>
            <a:pPr algn="ctr"/>
            <a:r>
              <a:rPr lang="ru-RU" sz="1400" dirty="0">
                <a:solidFill>
                  <a:srgbClr val="FF0000"/>
                </a:solidFill>
                <a:latin typeface="Times New Roman" panose="02020603050405020304" pitchFamily="18" charset="0"/>
                <a:cs typeface="Times New Roman" panose="02020603050405020304" pitchFamily="18" charset="0"/>
              </a:rPr>
              <a:t>«</a:t>
            </a:r>
            <a:r>
              <a:rPr lang="ru-RU" sz="1400" dirty="0" err="1">
                <a:solidFill>
                  <a:srgbClr val="FF0000"/>
                </a:solidFill>
                <a:latin typeface="Times New Roman" panose="02020603050405020304" pitchFamily="18" charset="0"/>
                <a:cs typeface="Times New Roman" panose="02020603050405020304" pitchFamily="18" charset="0"/>
              </a:rPr>
              <a:t>Махаббат</a:t>
            </a:r>
            <a:r>
              <a:rPr lang="ru-RU" sz="1400" dirty="0">
                <a:solidFill>
                  <a:srgbClr val="FF0000"/>
                </a:solidFill>
                <a:latin typeface="Times New Roman" panose="02020603050405020304" pitchFamily="18" charset="0"/>
                <a:cs typeface="Times New Roman" panose="02020603050405020304" pitchFamily="18" charset="0"/>
              </a:rPr>
              <a:t> пен </a:t>
            </a:r>
            <a:r>
              <a:rPr lang="ru-RU" sz="1400" dirty="0" err="1">
                <a:solidFill>
                  <a:srgbClr val="FF0000"/>
                </a:solidFill>
                <a:latin typeface="Times New Roman" panose="02020603050405020304" pitchFamily="18" charset="0"/>
                <a:cs typeface="Times New Roman" panose="02020603050405020304" pitchFamily="18" charset="0"/>
              </a:rPr>
              <a:t>шығармашылық</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педагогикасы</a:t>
            </a:r>
            <a:r>
              <a:rPr lang="ru-RU" sz="1400" dirty="0">
                <a:solidFill>
                  <a:srgbClr val="FF0000"/>
                </a:solidFill>
                <a:latin typeface="Times New Roman" panose="02020603050405020304" pitchFamily="18" charset="0"/>
                <a:cs typeface="Times New Roman" panose="02020603050405020304" pitchFamily="18" charset="0"/>
              </a:rPr>
              <a:t>» </a:t>
            </a:r>
            <a:endParaRPr lang="ru-RU" sz="1400" dirty="0" smtClean="0">
              <a:solidFill>
                <a:srgbClr val="FF0000"/>
              </a:solidFill>
              <a:latin typeface="Times New Roman" panose="02020603050405020304" pitchFamily="18" charset="0"/>
              <a:cs typeface="Times New Roman" panose="02020603050405020304" pitchFamily="18" charset="0"/>
            </a:endParaRPr>
          </a:p>
          <a:p>
            <a:pPr algn="ct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a:solidFill>
                  <a:srgbClr val="FF0000"/>
                </a:solidFill>
                <a:latin typeface="Times New Roman" panose="02020603050405020304" pitchFamily="18" charset="0"/>
                <a:cs typeface="Times New Roman" panose="02020603050405020304" pitchFamily="18" charset="0"/>
              </a:rPr>
              <a:t>атты</a:t>
            </a:r>
            <a:r>
              <a:rPr lang="ru-RU" sz="1400" dirty="0">
                <a:solidFill>
                  <a:srgbClr val="FF0000"/>
                </a:solidFill>
                <a:latin typeface="Times New Roman" panose="02020603050405020304" pitchFamily="18" charset="0"/>
                <a:cs typeface="Times New Roman" panose="02020603050405020304" pitchFamily="18" charset="0"/>
              </a:rPr>
              <a:t> он </a:t>
            </a:r>
            <a:r>
              <a:rPr lang="ru-RU" sz="1400" dirty="0" err="1">
                <a:solidFill>
                  <a:srgbClr val="FF0000"/>
                </a:solidFill>
                <a:latin typeface="Times New Roman" panose="02020603050405020304" pitchFamily="18" charset="0"/>
                <a:cs typeface="Times New Roman" panose="02020603050405020304" pitchFamily="18" charset="0"/>
              </a:rPr>
              <a:t>күндік</a:t>
            </a:r>
            <a:r>
              <a:rPr lang="ru-RU" sz="1400" dirty="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аясында</a:t>
            </a:r>
            <a:r>
              <a:rPr lang="ru-RU" sz="1400" dirty="0" smtClean="0">
                <a:solidFill>
                  <a:srgbClr val="FF0000"/>
                </a:solidFill>
                <a:latin typeface="Times New Roman" panose="02020603050405020304" pitchFamily="18" charset="0"/>
                <a:cs typeface="Times New Roman" panose="02020603050405020304" pitchFamily="18" charset="0"/>
              </a:rPr>
              <a:t> </a:t>
            </a:r>
            <a:r>
              <a:rPr lang="ru-RU" sz="1400" dirty="0" err="1" smtClean="0">
                <a:solidFill>
                  <a:srgbClr val="FF0000"/>
                </a:solidFill>
                <a:latin typeface="Times New Roman" panose="02020603050405020304" pitchFamily="18" charset="0"/>
                <a:cs typeface="Times New Roman" panose="02020603050405020304" pitchFamily="18" charset="0"/>
              </a:rPr>
              <a:t>жазы</a:t>
            </a:r>
            <a:r>
              <a:rPr lang="kk-KZ" sz="1400" dirty="0" smtClean="0">
                <a:solidFill>
                  <a:srgbClr val="FF0000"/>
                </a:solidFill>
                <a:latin typeface="Times New Roman" panose="02020603050405020304" pitchFamily="18" charset="0"/>
                <a:cs typeface="Times New Roman" panose="02020603050405020304" pitchFamily="18" charset="0"/>
              </a:rPr>
              <a:t>лған</a:t>
            </a:r>
          </a:p>
          <a:p>
            <a:pPr algn="ctr"/>
            <a:r>
              <a:rPr lang="kk-KZ" sz="1400" dirty="0" smtClean="0">
                <a:solidFill>
                  <a:srgbClr val="FF0000"/>
                </a:solidFill>
                <a:latin typeface="Times New Roman" panose="02020603050405020304" pitchFamily="18" charset="0"/>
                <a:cs typeface="Times New Roman" panose="02020603050405020304" pitchFamily="18" charset="0"/>
              </a:rPr>
              <a:t>«Менің сүйікті ұстазым» атты шығарма.</a:t>
            </a:r>
            <a:endParaRPr lang="ru-RU" sz="14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4811" y="1484784"/>
            <a:ext cx="3886909" cy="4616648"/>
          </a:xfrm>
          <a:prstGeom prst="rect">
            <a:avLst/>
          </a:prstGeom>
          <a:noFill/>
        </p:spPr>
        <p:txBody>
          <a:bodyPr wrap="square" rtlCol="0">
            <a:spAutoFit/>
          </a:bodyPr>
          <a:lstStyle/>
          <a:p>
            <a:pPr algn="just"/>
            <a:r>
              <a:rPr lang="kk-KZ" sz="1400" dirty="0" smtClean="0">
                <a:solidFill>
                  <a:srgbClr val="00B0F0"/>
                </a:solidFill>
                <a:latin typeface="Times New Roman" panose="02020603050405020304" pitchFamily="18" charset="0"/>
                <a:cs typeface="Times New Roman" panose="02020603050405020304" pitchFamily="18" charset="0"/>
              </a:rPr>
              <a:t>         Мен Шакирова Назерке Жамбыл атындағы </a:t>
            </a:r>
          </a:p>
          <a:p>
            <a:pPr algn="just"/>
            <a:r>
              <a:rPr lang="kk-KZ" sz="1400" dirty="0" smtClean="0">
                <a:solidFill>
                  <a:srgbClr val="00B0F0"/>
                </a:solidFill>
                <a:latin typeface="Times New Roman" panose="02020603050405020304" pitchFamily="18" charset="0"/>
                <a:cs typeface="Times New Roman" panose="02020603050405020304" pitchFamily="18" charset="0"/>
              </a:rPr>
              <a:t>Ұзынағаш кәсіптік колледжінің 3 курс 41 топ студентімін.  Менің сүйікті ұстаздарым Ильясова Жұлдыз Қанатовна, Қалыгулова Наталья Темирханова. Мен осы кісілердің арқасында көп деген жетістіктерге жеттім, сіздерге алғысым мінсіз. </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Мені оқытып, мен жақсылық жасап көрген адамдарды қағып өтпей амандасып жүруді, көп деген тәрбиеге үйретіп, жамандық емес ылғида жақсылық жасауға адамды силауға және сабаққа деген ұмтылысым арттырып, көп деген емтихандарға да жанымда жүрген осы менің сүйікті ұстаздарым аман болсын бала шағаларыныздың қызығын көріңіздер. </a:t>
            </a:r>
          </a:p>
          <a:p>
            <a:pPr algn="just"/>
            <a:r>
              <a:rPr lang="kk-KZ" sz="1400" dirty="0">
                <a:solidFill>
                  <a:srgbClr val="00B0F0"/>
                </a:solidFill>
                <a:latin typeface="Times New Roman" panose="02020603050405020304" pitchFamily="18" charset="0"/>
                <a:cs typeface="Times New Roman" panose="02020603050405020304" pitchFamily="18" charset="0"/>
              </a:rPr>
              <a:t> </a:t>
            </a:r>
            <a:r>
              <a:rPr lang="kk-KZ" sz="1400" dirty="0" smtClean="0">
                <a:solidFill>
                  <a:srgbClr val="00B0F0"/>
                </a:solidFill>
                <a:latin typeface="Times New Roman" panose="02020603050405020304" pitchFamily="18" charset="0"/>
                <a:cs typeface="Times New Roman" panose="02020603050405020304" pitchFamily="18" charset="0"/>
              </a:rPr>
              <a:t>      Сіздердің арқаларыңызда сабақты төрт пен беске бітіріп, алдыма қойған мақсатыма жетуге тырысамын. Мен сіздерді қатты жақсы көремін. Сабақты бітірген кезде сіздерді сағынып келіп тұрамын. Аман есен жүрініздер. Біз сіздерді жақсы көреміз.</a:t>
            </a:r>
            <a:endParaRPr lang="ru-RU" sz="1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7488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01108"/>
            <a:ext cx="4032448" cy="297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5" y="116632"/>
            <a:ext cx="167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4608" y="3638828"/>
            <a:ext cx="4057352" cy="2893100"/>
          </a:xfrm>
          <a:prstGeom prst="rect">
            <a:avLst/>
          </a:prstGeom>
          <a:noFill/>
        </p:spPr>
        <p:txBody>
          <a:bodyPr wrap="square" rtlCol="0">
            <a:spAutoFit/>
          </a:bodyPr>
          <a:lstStyle/>
          <a:p>
            <a:pPr algn="just"/>
            <a:r>
              <a:rPr lang="ru-RU" sz="1400" dirty="0" smtClean="0">
                <a:solidFill>
                  <a:srgbClr val="00B0F0"/>
                </a:solidFill>
                <a:latin typeface="Times New Roman" panose="02020603050405020304" pitchFamily="18" charset="0"/>
                <a:cs typeface="Times New Roman" panose="02020603050405020304" pitchFamily="18" charset="0"/>
              </a:rPr>
              <a:t>    21.02.2020 году в целях повышения уровня знаний среди студентов по вопросам профилактики ВИЧ инфекции, заведующей отдела профилактической работы АОЦ СПИД </a:t>
            </a:r>
            <a:r>
              <a:rPr lang="ru-RU" sz="1400" dirty="0" err="1" smtClean="0">
                <a:solidFill>
                  <a:srgbClr val="00B0F0"/>
                </a:solidFill>
                <a:latin typeface="Times New Roman" panose="02020603050405020304" pitchFamily="18" charset="0"/>
                <a:cs typeface="Times New Roman" panose="02020603050405020304" pitchFamily="18" charset="0"/>
              </a:rPr>
              <a:t>Жакановой</a:t>
            </a:r>
            <a:r>
              <a:rPr lang="ru-RU" sz="1400" dirty="0" smtClean="0">
                <a:solidFill>
                  <a:srgbClr val="00B0F0"/>
                </a:solidFill>
                <a:latin typeface="Times New Roman" panose="02020603050405020304" pitchFamily="18" charset="0"/>
                <a:cs typeface="Times New Roman" panose="02020603050405020304" pitchFamily="18" charset="0"/>
              </a:rPr>
              <a:t> Г.А, </a:t>
            </a:r>
            <a:r>
              <a:rPr lang="ru-RU" sz="1400" dirty="0" err="1" smtClean="0">
                <a:solidFill>
                  <a:srgbClr val="00B0F0"/>
                </a:solidFill>
                <a:latin typeface="Times New Roman" panose="02020603050405020304" pitchFamily="18" charset="0"/>
                <a:cs typeface="Times New Roman" panose="02020603050405020304" pitchFamily="18" charset="0"/>
              </a:rPr>
              <a:t>замдиректор</a:t>
            </a:r>
            <a:r>
              <a:rPr lang="ru-RU" sz="1400" dirty="0" smtClean="0">
                <a:solidFill>
                  <a:srgbClr val="00B0F0"/>
                </a:solidFill>
                <a:latin typeface="Times New Roman" panose="02020603050405020304" pitchFamily="18" charset="0"/>
                <a:cs typeface="Times New Roman" panose="02020603050405020304" pitchFamily="18" charset="0"/>
              </a:rPr>
              <a:t> по воспитательной части Сеитова А и медсестрой колледжа </a:t>
            </a:r>
            <a:r>
              <a:rPr lang="ru-RU" sz="1400" dirty="0" err="1" smtClean="0">
                <a:solidFill>
                  <a:srgbClr val="00B0F0"/>
                </a:solidFill>
                <a:latin typeface="Times New Roman" panose="02020603050405020304" pitchFamily="18" charset="0"/>
                <a:cs typeface="Times New Roman" panose="02020603050405020304" pitchFamily="18" charset="0"/>
              </a:rPr>
              <a:t>Кожахметова</a:t>
            </a:r>
            <a:r>
              <a:rPr lang="ru-RU" sz="1400" dirty="0" smtClean="0">
                <a:solidFill>
                  <a:srgbClr val="00B0F0"/>
                </a:solidFill>
                <a:latin typeface="Times New Roman" panose="02020603050405020304" pitchFamily="18" charset="0"/>
                <a:cs typeface="Times New Roman" panose="02020603050405020304" pitchFamily="18" charset="0"/>
              </a:rPr>
              <a:t> Г.Н проведен семинар  </a:t>
            </a:r>
            <a:r>
              <a:rPr lang="kk-KZ" sz="1400" dirty="0" smtClean="0">
                <a:solidFill>
                  <a:srgbClr val="00B0F0"/>
                </a:solidFill>
                <a:latin typeface="Times New Roman" panose="02020603050405020304" pitchFamily="18" charset="0"/>
                <a:cs typeface="Times New Roman" panose="02020603050405020304" pitchFamily="18" charset="0"/>
              </a:rPr>
              <a:t>на следующие темы:</a:t>
            </a:r>
          </a:p>
          <a:p>
            <a:pPr marL="285750" indent="-285750" algn="just">
              <a:buFontTx/>
              <a:buChar char="-"/>
            </a:pPr>
            <a:r>
              <a:rPr lang="kk-KZ" sz="1400" dirty="0" smtClean="0">
                <a:solidFill>
                  <a:srgbClr val="00B0F0"/>
                </a:solidFill>
                <a:latin typeface="Times New Roman" panose="02020603050405020304" pitchFamily="18" charset="0"/>
                <a:cs typeface="Times New Roman" panose="02020603050405020304" pitchFamily="18" charset="0"/>
              </a:rPr>
              <a:t>Эпидемиологическая ситуация по ВИЧ – инфекции по Алматинской области;</a:t>
            </a:r>
          </a:p>
          <a:p>
            <a:pPr marL="285750" indent="-285750" algn="just">
              <a:buFontTx/>
              <a:buChar char="-"/>
            </a:pPr>
            <a:r>
              <a:rPr lang="kk-KZ" sz="1400" dirty="0" smtClean="0">
                <a:solidFill>
                  <a:srgbClr val="00B0F0"/>
                </a:solidFill>
                <a:latin typeface="Times New Roman" panose="02020603050405020304" pitchFamily="18" charset="0"/>
                <a:cs typeface="Times New Roman" panose="02020603050405020304" pitchFamily="18" charset="0"/>
              </a:rPr>
              <a:t>ВИЧ – инфекция. Пути передачи. Меры профилактики;</a:t>
            </a:r>
          </a:p>
          <a:p>
            <a:pPr marL="285750" indent="-285750" algn="just">
              <a:buFontTx/>
              <a:buChar char="-"/>
            </a:pPr>
            <a:r>
              <a:rPr lang="kk-KZ" sz="1400" dirty="0" smtClean="0">
                <a:solidFill>
                  <a:srgbClr val="00B0F0"/>
                </a:solidFill>
                <a:latin typeface="Times New Roman" panose="02020603050405020304" pitchFamily="18" charset="0"/>
                <a:cs typeface="Times New Roman" panose="02020603050405020304" pitchFamily="18" charset="0"/>
              </a:rPr>
              <a:t>«Стигма и дискриминация» связанные с ВИЧ-инфекцией;</a:t>
            </a:r>
            <a:endParaRPr lang="ru-RU" sz="1400" dirty="0">
              <a:solidFill>
                <a:srgbClr val="00B0F0"/>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16632"/>
            <a:ext cx="3719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584994"/>
            <a:ext cx="4464496"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625808"/>
            <a:ext cx="4392488"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201787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10924</TotalTime>
  <Words>2018</Words>
  <Application>Microsoft Office PowerPoint</Application>
  <PresentationFormat>Экран (4:3)</PresentationFormat>
  <Paragraphs>164</Paragraphs>
  <Slides>20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1880</cp:revision>
  <dcterms:created xsi:type="dcterms:W3CDTF">2018-12-07T08:23:31Z</dcterms:created>
  <dcterms:modified xsi:type="dcterms:W3CDTF">2020-03-10T04:15:25Z</dcterms:modified>
</cp:coreProperties>
</file>