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8" r:id="rId3"/>
    <p:sldId id="274" r:id="rId4"/>
    <p:sldId id="275" r:id="rId5"/>
    <p:sldId id="276" r:id="rId6"/>
    <p:sldId id="264" r:id="rId7"/>
    <p:sldId id="273" r:id="rId8"/>
    <p:sldId id="282" r:id="rId9"/>
    <p:sldId id="259" r:id="rId10"/>
    <p:sldId id="260" r:id="rId11"/>
    <p:sldId id="277" r:id="rId12"/>
    <p:sldId id="262" r:id="rId13"/>
    <p:sldId id="278" r:id="rId14"/>
    <p:sldId id="281" r:id="rId15"/>
    <p:sldId id="280" r:id="rId16"/>
    <p:sldId id="265" r:id="rId17"/>
    <p:sldId id="266" r:id="rId18"/>
    <p:sldId id="267" r:id="rId19"/>
    <p:sldId id="258"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varScale="1">
        <p:scale>
          <a:sx n="62" d="100"/>
          <a:sy n="62" d="100"/>
        </p:scale>
        <p:origin x="-1324"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7219D-6B84-4391-9125-F73E235B8A86}" type="datetimeFigureOut">
              <a:rPr lang="ru-RU" smtClean="0"/>
              <a:t>12.02.2020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70084-20D1-4166-A4A6-DC1740525C6E}" type="slidenum">
              <a:rPr lang="ru-RU" smtClean="0"/>
              <a:t>‹#›</a:t>
            </a:fld>
            <a:endParaRPr lang="ru-RU"/>
          </a:p>
        </p:txBody>
      </p:sp>
    </p:spTree>
    <p:extLst>
      <p:ext uri="{BB962C8B-B14F-4D97-AF65-F5344CB8AC3E}">
        <p14:creationId xmlns:p14="http://schemas.microsoft.com/office/powerpoint/2010/main" val="1246205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a:t>
            </a:fld>
            <a:endParaRPr lang="ru-RU"/>
          </a:p>
        </p:txBody>
      </p:sp>
    </p:spTree>
    <p:extLst>
      <p:ext uri="{BB962C8B-B14F-4D97-AF65-F5344CB8AC3E}">
        <p14:creationId xmlns:p14="http://schemas.microsoft.com/office/powerpoint/2010/main" val="388194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19</a:t>
            </a:fld>
            <a:endParaRPr lang="ru-RU"/>
          </a:p>
        </p:txBody>
      </p:sp>
    </p:spTree>
    <p:extLst>
      <p:ext uri="{BB962C8B-B14F-4D97-AF65-F5344CB8AC3E}">
        <p14:creationId xmlns:p14="http://schemas.microsoft.com/office/powerpoint/2010/main" val="209351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12.02.2020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12.02.2020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12.02.2020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12.02.2020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12.02.2020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12.02.2020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12.02.2020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12.02.2020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l_shkola-6@mail.r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48.png"/><Relationship Id="rId4" Type="http://schemas.openxmlformats.org/officeDocument/2006/relationships/image" Target="../media/image75.png"/><Relationship Id="rId9"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mailto:ninuella@bk.ru" TargetMode="External"/><Relationship Id="rId5" Type="http://schemas.microsoft.com/office/2007/relationships/hdphoto" Target="../media/hdphoto1.wdp"/><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725044" y="882413"/>
            <a:ext cx="5904656" cy="650937"/>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07704" y="1620057"/>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kk-KZ" sz="1050" b="1" dirty="0" smtClean="0">
                <a:solidFill>
                  <a:schemeClr val="tx1"/>
                </a:solidFill>
                <a:latin typeface="Times New Roman" pitchFamily="18" charset="0"/>
                <a:cs typeface="Times New Roman" pitchFamily="18" charset="0"/>
              </a:rPr>
              <a:t>     </a:t>
            </a:r>
            <a:r>
              <a:rPr lang="en-US" sz="1050" b="1" dirty="0" smtClean="0">
                <a:solidFill>
                  <a:srgbClr val="0070C0"/>
                </a:solidFill>
                <a:latin typeface="Times New Roman" pitchFamily="18" charset="0"/>
                <a:cs typeface="Times New Roman" pitchFamily="18" charset="0"/>
              </a:rPr>
              <a:t> </a:t>
            </a:r>
            <a:r>
              <a:rPr lang="en-US" sz="1050" b="1" dirty="0">
                <a:solidFill>
                  <a:srgbClr val="0070C0"/>
                </a:solidFill>
                <a:latin typeface="Times New Roman" pitchFamily="18" charset="0"/>
                <a:cs typeface="Times New Roman" pitchFamily="18" charset="0"/>
              </a:rPr>
              <a:t>http://</a:t>
            </a:r>
            <a:r>
              <a:rPr lang="en-US" sz="1050" b="1" dirty="0" smtClean="0">
                <a:solidFill>
                  <a:srgbClr val="0070C0"/>
                </a:solidFill>
                <a:latin typeface="Times New Roman" pitchFamily="18" charset="0"/>
                <a:cs typeface="Times New Roman" pitchFamily="18" charset="0"/>
              </a:rPr>
              <a:t>zhambyl-pk.kz                                      </a:t>
            </a:r>
            <a:r>
              <a:rPr lang="kk-KZ" sz="1050" dirty="0" smtClean="0">
                <a:solidFill>
                  <a:srgbClr val="0070C0"/>
                </a:solidFill>
              </a:rPr>
              <a:t>e-mail:</a:t>
            </a:r>
            <a:r>
              <a:rPr lang="kk-KZ" sz="1050" dirty="0" smtClean="0">
                <a:hlinkClick r:id="rId3"/>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12" y="116632"/>
            <a:ext cx="1271652" cy="111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3545" y="290922"/>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790203" y="1562532"/>
            <a:ext cx="1084586"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dirty="0" smtClean="0"/>
              <a:t>№1 (15)</a:t>
            </a:r>
          </a:p>
          <a:p>
            <a:pPr algn="ctr"/>
            <a:r>
              <a:rPr lang="kk-KZ" sz="1200" dirty="0" smtClean="0"/>
              <a:t> 2020 жыл</a:t>
            </a:r>
            <a:endParaRPr lang="ru-RU" sz="1200" dirty="0"/>
          </a:p>
        </p:txBody>
      </p:sp>
      <p:sp>
        <p:nvSpPr>
          <p:cNvPr id="10" name="TextBox 9"/>
          <p:cNvSpPr txBox="1"/>
          <p:nvPr/>
        </p:nvSpPr>
        <p:spPr>
          <a:xfrm>
            <a:off x="199504" y="1307629"/>
            <a:ext cx="127615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sp>
        <p:nvSpPr>
          <p:cNvPr id="2" name="Прямоугольник 1"/>
          <p:cNvSpPr/>
          <p:nvPr/>
        </p:nvSpPr>
        <p:spPr>
          <a:xfrm>
            <a:off x="1547664" y="1988840"/>
            <a:ext cx="6082036" cy="86177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kk-KZ" sz="1600" dirty="0" smtClean="0">
                <a:solidFill>
                  <a:srgbClr val="FF0000"/>
                </a:solidFill>
                <a:latin typeface="Times New Roman" panose="02020603050405020304" pitchFamily="18" charset="0"/>
                <a:cs typeface="Times New Roman" panose="02020603050405020304" pitchFamily="18" charset="0"/>
              </a:rPr>
              <a:t>Жамбыл атындағы Ұзынағаш кәсіптік колледж</a:t>
            </a:r>
          </a:p>
          <a:p>
            <a:pPr algn="ctr"/>
            <a:r>
              <a:rPr lang="kk-KZ" sz="1600" dirty="0" smtClean="0">
                <a:solidFill>
                  <a:srgbClr val="FF0000"/>
                </a:solidFill>
                <a:latin typeface="Times New Roman" panose="02020603050405020304" pitchFamily="18" charset="0"/>
                <a:cs typeface="Times New Roman" panose="02020603050405020304" pitchFamily="18" charset="0"/>
              </a:rPr>
              <a:t> </a:t>
            </a:r>
            <a:r>
              <a:rPr lang="ru-RU" sz="1600" dirty="0" smtClean="0">
                <a:solidFill>
                  <a:srgbClr val="FF0000"/>
                </a:solidFill>
                <a:latin typeface="Times New Roman" panose="02020603050405020304" pitchFamily="18" charset="0"/>
                <a:cs typeface="Times New Roman" panose="02020603050405020304" pitchFamily="18" charset="0"/>
              </a:rPr>
              <a:t>білімгерлерінің </a:t>
            </a:r>
            <a:r>
              <a:rPr lang="ru-RU" sz="1600" dirty="0">
                <a:solidFill>
                  <a:srgbClr val="FF0000"/>
                </a:solidFill>
                <a:latin typeface="Times New Roman" panose="02020603050405020304" pitchFamily="18" charset="0"/>
                <a:cs typeface="Times New Roman" panose="02020603050405020304" pitchFamily="18" charset="0"/>
              </a:rPr>
              <a:t>2019-2020 оқу жылының </a:t>
            </a:r>
            <a:endParaRPr lang="ru-RU" sz="1600" dirty="0" smtClean="0">
              <a:solidFill>
                <a:srgbClr val="FF0000"/>
              </a:solidFill>
              <a:latin typeface="Times New Roman" panose="02020603050405020304" pitchFamily="18" charset="0"/>
              <a:cs typeface="Times New Roman" panose="02020603050405020304" pitchFamily="18" charset="0"/>
            </a:endParaRPr>
          </a:p>
          <a:p>
            <a:pPr algn="ctr"/>
            <a:r>
              <a:rPr lang="ru-RU" sz="1600" dirty="0" smtClean="0">
                <a:solidFill>
                  <a:srgbClr val="FF0000"/>
                </a:solidFill>
                <a:latin typeface="Times New Roman" panose="02020603050405020304" pitchFamily="18" charset="0"/>
                <a:cs typeface="Times New Roman" panose="02020603050405020304" pitchFamily="18" charset="0"/>
              </a:rPr>
              <a:t>қысқы </a:t>
            </a:r>
            <a:r>
              <a:rPr lang="ru-RU" sz="1600" dirty="0">
                <a:solidFill>
                  <a:srgbClr val="FF0000"/>
                </a:solidFill>
                <a:latin typeface="Times New Roman" panose="02020603050405020304" pitchFamily="18" charset="0"/>
                <a:cs typeface="Times New Roman" panose="02020603050405020304" pitchFamily="18" charset="0"/>
              </a:rPr>
              <a:t>сессия бойынша салыстырмалы кестесі:</a:t>
            </a:r>
          </a:p>
        </p:txBody>
      </p:sp>
      <p:graphicFrame>
        <p:nvGraphicFramePr>
          <p:cNvPr id="14" name="Таблица 13"/>
          <p:cNvGraphicFramePr>
            <a:graphicFrameLocks noGrp="1"/>
          </p:cNvGraphicFramePr>
          <p:nvPr>
            <p:extLst>
              <p:ext uri="{D42A27DB-BD31-4B8C-83A1-F6EECF244321}">
                <p14:modId xmlns:p14="http://schemas.microsoft.com/office/powerpoint/2010/main" val="1557929420"/>
              </p:ext>
            </p:extLst>
          </p:nvPr>
        </p:nvGraphicFramePr>
        <p:xfrm>
          <a:off x="167667" y="2996952"/>
          <a:ext cx="2748148" cy="3600403"/>
        </p:xfrm>
        <a:graphic>
          <a:graphicData uri="http://schemas.openxmlformats.org/drawingml/2006/table">
            <a:tbl>
              <a:tblPr firstRow="1" firstCol="1" bandRow="1">
                <a:tableStyleId>{5C22544A-7EE6-4342-B048-85BDC9FD1C3A}</a:tableStyleId>
              </a:tblPr>
              <a:tblGrid>
                <a:gridCol w="803933"/>
                <a:gridCol w="775605"/>
                <a:gridCol w="1168610"/>
              </a:tblGrid>
              <a:tr h="245003">
                <a:tc rowSpan="2">
                  <a:txBody>
                    <a:bodyPr/>
                    <a:lstStyle/>
                    <a:p>
                      <a:pPr algn="ctr">
                        <a:lnSpc>
                          <a:spcPct val="115000"/>
                        </a:lnSpc>
                        <a:spcAft>
                          <a:spcPts val="0"/>
                        </a:spcAft>
                      </a:pPr>
                      <a:r>
                        <a:rPr lang="ru-RU" sz="1200" dirty="0" err="1">
                          <a:effectLst/>
                        </a:rPr>
                        <a:t>топтар</a:t>
                      </a:r>
                      <a:endParaRPr lang="ru-RU" sz="1100" dirty="0">
                        <a:solidFill>
                          <a:srgbClr val="0070C0"/>
                        </a:solidFill>
                        <a:effectLst/>
                        <a:latin typeface="Calibri"/>
                        <a:ea typeface="Calibri"/>
                        <a:cs typeface="Times New Roman"/>
                      </a:endParaRPr>
                    </a:p>
                  </a:txBody>
                  <a:tcPr marL="68580" marR="68580" marT="0" marB="0" anchor="ctr"/>
                </a:tc>
                <a:tc gridSpan="2">
                  <a:txBody>
                    <a:bodyPr/>
                    <a:lstStyle/>
                    <a:p>
                      <a:pPr algn="l">
                        <a:lnSpc>
                          <a:spcPct val="115000"/>
                        </a:lnSpc>
                        <a:spcAft>
                          <a:spcPts val="0"/>
                        </a:spcAft>
                      </a:pPr>
                      <a:r>
                        <a:rPr lang="kk-KZ" sz="1200" dirty="0">
                          <a:effectLst/>
                        </a:rPr>
                        <a:t> </a:t>
                      </a:r>
                      <a:r>
                        <a:rPr lang="kk-KZ" sz="1200" dirty="0" smtClean="0">
                          <a:effectLst/>
                        </a:rPr>
                        <a:t>                      1 курс</a:t>
                      </a:r>
                      <a:endParaRPr lang="ru-RU" sz="1100" dirty="0">
                        <a:solidFill>
                          <a:srgbClr val="0070C0"/>
                        </a:solidFill>
                        <a:effectLst/>
                        <a:latin typeface="Calibri"/>
                        <a:ea typeface="Calibri"/>
                        <a:cs typeface="Times New Roman"/>
                      </a:endParaRPr>
                    </a:p>
                  </a:txBody>
                  <a:tcPr marL="68580" marR="68580" marT="0" marB="0" anchor="b"/>
                </a:tc>
                <a:tc hMerge="1">
                  <a:txBody>
                    <a:bodyPr/>
                    <a:lstStyle/>
                    <a:p>
                      <a:endParaRPr lang="ru-RU"/>
                    </a:p>
                  </a:txBody>
                  <a:tcPr/>
                </a:tc>
              </a:tr>
              <a:tr h="609758">
                <a:tc vMerge="1">
                  <a:txBody>
                    <a:bodyPr/>
                    <a:lstStyle/>
                    <a:p>
                      <a:endParaRPr lang="ru-RU"/>
                    </a:p>
                  </a:txBody>
                  <a:tcPr/>
                </a:tc>
                <a:tc>
                  <a:txBody>
                    <a:bodyPr/>
                    <a:lstStyle/>
                    <a:p>
                      <a:pPr algn="ctr">
                        <a:lnSpc>
                          <a:spcPct val="100000"/>
                        </a:lnSpc>
                        <a:spcAft>
                          <a:spcPts val="1000"/>
                        </a:spcAft>
                      </a:pPr>
                      <a:r>
                        <a:rPr lang="ru-RU" sz="1200" dirty="0">
                          <a:effectLst/>
                        </a:rPr>
                        <a:t>% </a:t>
                      </a:r>
                      <a:endParaRPr lang="ru-RU" sz="1100" dirty="0">
                        <a:effectLst/>
                      </a:endParaRPr>
                    </a:p>
                    <a:p>
                      <a:pPr algn="ctr">
                        <a:lnSpc>
                          <a:spcPct val="100000"/>
                        </a:lnSpc>
                        <a:spcAft>
                          <a:spcPts val="1000"/>
                        </a:spcAft>
                      </a:pPr>
                      <a:r>
                        <a:rPr lang="ru-RU" sz="1200" dirty="0" err="1">
                          <a:effectLst/>
                        </a:rPr>
                        <a:t>үлгерімі</a:t>
                      </a:r>
                      <a:endParaRPr lang="ru-RU" sz="1100" dirty="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200" dirty="0">
                          <a:effectLst/>
                        </a:rPr>
                        <a:t>%       </a:t>
                      </a:r>
                      <a:endParaRPr lang="ru-RU" sz="1200" dirty="0" smtClean="0">
                        <a:effectLst/>
                      </a:endParaRPr>
                    </a:p>
                    <a:p>
                      <a:pPr algn="ctr">
                        <a:lnSpc>
                          <a:spcPct val="115000"/>
                        </a:lnSpc>
                        <a:spcAft>
                          <a:spcPts val="0"/>
                        </a:spcAft>
                      </a:pPr>
                      <a:r>
                        <a:rPr lang="ru-RU" sz="1200" dirty="0" smtClean="0">
                          <a:effectLst/>
                        </a:rPr>
                        <a:t>     </a:t>
                      </a:r>
                      <a:r>
                        <a:rPr lang="ru-RU" sz="1200" dirty="0">
                          <a:effectLst/>
                        </a:rPr>
                        <a:t>сапа</a:t>
                      </a:r>
                      <a:endParaRPr lang="ru-RU" sz="1100" dirty="0">
                        <a:solidFill>
                          <a:srgbClr val="0070C0"/>
                        </a:solidFill>
                        <a:effectLst/>
                        <a:latin typeface="Calibri"/>
                        <a:ea typeface="Calibri"/>
                        <a:cs typeface="Times New Roman"/>
                      </a:endParaRPr>
                    </a:p>
                  </a:txBody>
                  <a:tcPr marL="68580" marR="68580" marT="0" marB="0" anchor="ctr"/>
                </a:tc>
              </a:tr>
              <a:tr h="247518">
                <a:tc>
                  <a:txBody>
                    <a:bodyPr/>
                    <a:lstStyle/>
                    <a:p>
                      <a:pPr algn="ctr">
                        <a:lnSpc>
                          <a:spcPct val="115000"/>
                        </a:lnSpc>
                        <a:spcAft>
                          <a:spcPts val="0"/>
                        </a:spcAft>
                      </a:pPr>
                      <a:r>
                        <a:rPr lang="kk-KZ" sz="1200" dirty="0">
                          <a:effectLst/>
                        </a:rPr>
                        <a:t>6</a:t>
                      </a:r>
                      <a:endParaRPr lang="ru-RU" sz="1100" dirty="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kk-KZ" sz="1200">
                          <a:effectLst/>
                        </a:rPr>
                        <a:t>96</a:t>
                      </a:r>
                      <a:r>
                        <a:rPr lang="ru-RU" sz="1200">
                          <a:effectLst/>
                        </a:rPr>
                        <a:t>% </a:t>
                      </a:r>
                      <a:endParaRPr lang="ru-RU" sz="110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dirty="0">
                          <a:effectLst/>
                        </a:rPr>
                        <a:t>44 </a:t>
                      </a:r>
                      <a:r>
                        <a:rPr lang="ru-RU" sz="1200" dirty="0">
                          <a:effectLst/>
                        </a:rPr>
                        <a:t>%</a:t>
                      </a:r>
                      <a:endParaRPr lang="ru-RU" sz="1100" dirty="0">
                        <a:solidFill>
                          <a:srgbClr val="0070C0"/>
                        </a:solidFill>
                        <a:effectLst/>
                        <a:latin typeface="Calibri"/>
                        <a:ea typeface="Calibri"/>
                        <a:cs typeface="Times New Roman"/>
                      </a:endParaRPr>
                    </a:p>
                  </a:txBody>
                  <a:tcPr marL="68580" marR="68580" marT="0" marB="0" anchor="ctr"/>
                </a:tc>
              </a:tr>
              <a:tr h="247518">
                <a:tc>
                  <a:txBody>
                    <a:bodyPr/>
                    <a:lstStyle/>
                    <a:p>
                      <a:pPr algn="ctr">
                        <a:lnSpc>
                          <a:spcPct val="115000"/>
                        </a:lnSpc>
                        <a:spcAft>
                          <a:spcPts val="0"/>
                        </a:spcAft>
                      </a:pPr>
                      <a:r>
                        <a:rPr lang="kk-KZ" sz="1200" dirty="0">
                          <a:effectLst/>
                        </a:rPr>
                        <a:t>7</a:t>
                      </a:r>
                      <a:endParaRPr lang="ru-RU" sz="1100" dirty="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kk-KZ" sz="1200">
                          <a:effectLst/>
                        </a:rPr>
                        <a:t>100</a:t>
                      </a:r>
                      <a:r>
                        <a:rPr lang="ru-RU" sz="1200">
                          <a:effectLst/>
                        </a:rPr>
                        <a:t>% </a:t>
                      </a:r>
                      <a:endParaRPr lang="ru-RU" sz="110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dirty="0">
                          <a:effectLst/>
                        </a:rPr>
                        <a:t>62 </a:t>
                      </a:r>
                      <a:r>
                        <a:rPr lang="ru-RU" sz="1200" dirty="0">
                          <a:effectLst/>
                        </a:rPr>
                        <a:t>%</a:t>
                      </a:r>
                      <a:endParaRPr lang="ru-RU" sz="1100" dirty="0">
                        <a:solidFill>
                          <a:srgbClr val="0070C0"/>
                        </a:solidFill>
                        <a:effectLst/>
                        <a:latin typeface="Calibri"/>
                        <a:ea typeface="Calibri"/>
                        <a:cs typeface="Times New Roman"/>
                      </a:endParaRPr>
                    </a:p>
                  </a:txBody>
                  <a:tcPr marL="68580" marR="68580" marT="0" marB="0" anchor="ctr"/>
                </a:tc>
              </a:tr>
              <a:tr h="247518">
                <a:tc>
                  <a:txBody>
                    <a:bodyPr/>
                    <a:lstStyle/>
                    <a:p>
                      <a:pPr algn="ctr">
                        <a:lnSpc>
                          <a:spcPct val="115000"/>
                        </a:lnSpc>
                        <a:spcAft>
                          <a:spcPts val="0"/>
                        </a:spcAft>
                      </a:pPr>
                      <a:r>
                        <a:rPr lang="kk-KZ" sz="1200" dirty="0">
                          <a:effectLst/>
                        </a:rPr>
                        <a:t>8</a:t>
                      </a:r>
                      <a:endParaRPr lang="ru-RU" sz="1100" dirty="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kk-KZ" sz="1200">
                          <a:effectLst/>
                        </a:rPr>
                        <a:t>96</a:t>
                      </a:r>
                      <a:r>
                        <a:rPr lang="ru-RU" sz="1200">
                          <a:effectLst/>
                        </a:rPr>
                        <a:t>% </a:t>
                      </a:r>
                      <a:endParaRPr lang="ru-RU" sz="110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dirty="0">
                          <a:effectLst/>
                        </a:rPr>
                        <a:t>32 </a:t>
                      </a:r>
                      <a:r>
                        <a:rPr lang="ru-RU" sz="1200" dirty="0">
                          <a:effectLst/>
                        </a:rPr>
                        <a:t>%</a:t>
                      </a:r>
                      <a:endParaRPr lang="ru-RU" sz="1100" dirty="0">
                        <a:solidFill>
                          <a:srgbClr val="0070C0"/>
                        </a:solidFill>
                        <a:effectLst/>
                        <a:latin typeface="Calibri"/>
                        <a:ea typeface="Calibri"/>
                        <a:cs typeface="Times New Roman"/>
                      </a:endParaRPr>
                    </a:p>
                  </a:txBody>
                  <a:tcPr marL="68580" marR="68580" marT="0" marB="0" anchor="ctr"/>
                </a:tc>
              </a:tr>
              <a:tr h="247518">
                <a:tc>
                  <a:txBody>
                    <a:bodyPr/>
                    <a:lstStyle/>
                    <a:p>
                      <a:pPr algn="ctr">
                        <a:lnSpc>
                          <a:spcPct val="115000"/>
                        </a:lnSpc>
                        <a:spcAft>
                          <a:spcPts val="0"/>
                        </a:spcAft>
                      </a:pPr>
                      <a:r>
                        <a:rPr lang="kk-KZ" sz="1200" dirty="0">
                          <a:effectLst/>
                        </a:rPr>
                        <a:t>9</a:t>
                      </a:r>
                      <a:endParaRPr lang="ru-RU" sz="1100" dirty="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kk-KZ" sz="1200">
                          <a:effectLst/>
                        </a:rPr>
                        <a:t>100</a:t>
                      </a:r>
                      <a:r>
                        <a:rPr lang="ru-RU" sz="1200">
                          <a:effectLst/>
                        </a:rPr>
                        <a:t>% </a:t>
                      </a:r>
                      <a:endParaRPr lang="ru-RU" sz="110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dirty="0">
                          <a:effectLst/>
                        </a:rPr>
                        <a:t>33</a:t>
                      </a:r>
                      <a:r>
                        <a:rPr lang="ru-RU" sz="1200" dirty="0">
                          <a:effectLst/>
                        </a:rPr>
                        <a:t>%</a:t>
                      </a:r>
                      <a:endParaRPr lang="ru-RU" sz="1100" dirty="0">
                        <a:solidFill>
                          <a:srgbClr val="0070C0"/>
                        </a:solidFill>
                        <a:effectLst/>
                        <a:latin typeface="Calibri"/>
                        <a:ea typeface="Calibri"/>
                        <a:cs typeface="Times New Roman"/>
                      </a:endParaRPr>
                    </a:p>
                  </a:txBody>
                  <a:tcPr marL="68580" marR="68580" marT="0" marB="0" anchor="ctr"/>
                </a:tc>
              </a:tr>
              <a:tr h="247518">
                <a:tc>
                  <a:txBody>
                    <a:bodyPr/>
                    <a:lstStyle/>
                    <a:p>
                      <a:pPr algn="ctr">
                        <a:lnSpc>
                          <a:spcPct val="115000"/>
                        </a:lnSpc>
                        <a:spcAft>
                          <a:spcPts val="0"/>
                        </a:spcAft>
                      </a:pPr>
                      <a:r>
                        <a:rPr lang="kk-KZ" sz="1200" dirty="0">
                          <a:effectLst/>
                        </a:rPr>
                        <a:t>45</a:t>
                      </a:r>
                      <a:endParaRPr lang="ru-RU" sz="1100" dirty="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kk-KZ" sz="1200">
                          <a:effectLst/>
                        </a:rPr>
                        <a:t>100</a:t>
                      </a:r>
                      <a:r>
                        <a:rPr lang="ru-RU" sz="1200">
                          <a:effectLst/>
                        </a:rPr>
                        <a:t>% </a:t>
                      </a:r>
                      <a:endParaRPr lang="ru-RU" sz="110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dirty="0">
                          <a:effectLst/>
                        </a:rPr>
                        <a:t>64 </a:t>
                      </a:r>
                      <a:r>
                        <a:rPr lang="ru-RU" sz="1200" dirty="0">
                          <a:effectLst/>
                        </a:rPr>
                        <a:t>%</a:t>
                      </a:r>
                      <a:endParaRPr lang="ru-RU" sz="1100" dirty="0">
                        <a:solidFill>
                          <a:srgbClr val="0070C0"/>
                        </a:solidFill>
                        <a:effectLst/>
                        <a:latin typeface="Calibri"/>
                        <a:ea typeface="Calibri"/>
                        <a:cs typeface="Times New Roman"/>
                      </a:endParaRPr>
                    </a:p>
                  </a:txBody>
                  <a:tcPr marL="68580" marR="68580" marT="0" marB="0" anchor="ctr"/>
                </a:tc>
              </a:tr>
              <a:tr h="247518">
                <a:tc>
                  <a:txBody>
                    <a:bodyPr/>
                    <a:lstStyle/>
                    <a:p>
                      <a:pPr algn="ctr">
                        <a:lnSpc>
                          <a:spcPct val="115000"/>
                        </a:lnSpc>
                        <a:spcAft>
                          <a:spcPts val="0"/>
                        </a:spcAft>
                      </a:pPr>
                      <a:r>
                        <a:rPr lang="kk-KZ" sz="1200" dirty="0">
                          <a:effectLst/>
                        </a:rPr>
                        <a:t>243</a:t>
                      </a:r>
                      <a:endParaRPr lang="ru-RU" sz="1100" dirty="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kk-KZ" sz="1200">
                          <a:effectLst/>
                        </a:rPr>
                        <a:t>88</a:t>
                      </a:r>
                      <a:r>
                        <a:rPr lang="ru-RU" sz="1200">
                          <a:effectLst/>
                        </a:rPr>
                        <a:t>% </a:t>
                      </a:r>
                      <a:endParaRPr lang="ru-RU" sz="110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dirty="0">
                          <a:effectLst/>
                        </a:rPr>
                        <a:t>12</a:t>
                      </a:r>
                      <a:r>
                        <a:rPr lang="ru-RU" sz="1200" dirty="0">
                          <a:effectLst/>
                        </a:rPr>
                        <a:t>%</a:t>
                      </a:r>
                      <a:endParaRPr lang="ru-RU" sz="1100" dirty="0">
                        <a:solidFill>
                          <a:srgbClr val="0070C0"/>
                        </a:solidFill>
                        <a:effectLst/>
                        <a:latin typeface="Calibri"/>
                        <a:ea typeface="Calibri"/>
                        <a:cs typeface="Times New Roman"/>
                      </a:endParaRPr>
                    </a:p>
                  </a:txBody>
                  <a:tcPr marL="68580" marR="68580" marT="0" marB="0" anchor="ctr"/>
                </a:tc>
              </a:tr>
              <a:tr h="247518">
                <a:tc>
                  <a:txBody>
                    <a:bodyPr/>
                    <a:lstStyle/>
                    <a:p>
                      <a:pPr algn="ctr">
                        <a:lnSpc>
                          <a:spcPct val="115000"/>
                        </a:lnSpc>
                        <a:spcAft>
                          <a:spcPts val="0"/>
                        </a:spcAft>
                      </a:pPr>
                      <a:r>
                        <a:rPr lang="kk-KZ" sz="1200" dirty="0">
                          <a:effectLst/>
                        </a:rPr>
                        <a:t>244</a:t>
                      </a:r>
                      <a:endParaRPr lang="ru-RU" sz="1100" dirty="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kk-KZ" sz="1200" dirty="0">
                          <a:effectLst/>
                        </a:rPr>
                        <a:t>100</a:t>
                      </a:r>
                      <a:r>
                        <a:rPr lang="ru-RU" sz="1200" dirty="0">
                          <a:effectLst/>
                        </a:rPr>
                        <a:t>% </a:t>
                      </a:r>
                      <a:endParaRPr lang="ru-RU" sz="1100" dirty="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dirty="0">
                          <a:effectLst/>
                        </a:rPr>
                        <a:t>68 </a:t>
                      </a:r>
                      <a:r>
                        <a:rPr lang="ru-RU" sz="1200" dirty="0">
                          <a:effectLst/>
                        </a:rPr>
                        <a:t>%</a:t>
                      </a:r>
                      <a:endParaRPr lang="ru-RU" sz="1100" dirty="0">
                        <a:solidFill>
                          <a:srgbClr val="0070C0"/>
                        </a:solidFill>
                        <a:effectLst/>
                        <a:latin typeface="Calibri"/>
                        <a:ea typeface="Calibri"/>
                        <a:cs typeface="Times New Roman"/>
                      </a:endParaRPr>
                    </a:p>
                  </a:txBody>
                  <a:tcPr marL="68580" marR="68580" marT="0" marB="0" anchor="ctr"/>
                </a:tc>
              </a:tr>
              <a:tr h="247518">
                <a:tc>
                  <a:txBody>
                    <a:bodyPr/>
                    <a:lstStyle/>
                    <a:p>
                      <a:pPr algn="ctr">
                        <a:lnSpc>
                          <a:spcPct val="115000"/>
                        </a:lnSpc>
                        <a:spcAft>
                          <a:spcPts val="0"/>
                        </a:spcAft>
                      </a:pPr>
                      <a:r>
                        <a:rPr lang="kk-KZ" sz="1200" dirty="0">
                          <a:effectLst/>
                        </a:rPr>
                        <a:t>46</a:t>
                      </a:r>
                      <a:endParaRPr lang="ru-RU" sz="1100" dirty="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kk-KZ" sz="1200">
                          <a:effectLst/>
                        </a:rPr>
                        <a:t>100</a:t>
                      </a:r>
                      <a:r>
                        <a:rPr lang="ru-RU" sz="1200">
                          <a:effectLst/>
                        </a:rPr>
                        <a:t>% </a:t>
                      </a:r>
                      <a:endParaRPr lang="ru-RU" sz="110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dirty="0">
                          <a:effectLst/>
                        </a:rPr>
                        <a:t>56</a:t>
                      </a:r>
                      <a:r>
                        <a:rPr lang="ru-RU" sz="1200" dirty="0">
                          <a:effectLst/>
                        </a:rPr>
                        <a:t>%</a:t>
                      </a:r>
                      <a:endParaRPr lang="ru-RU" sz="1100" dirty="0">
                        <a:solidFill>
                          <a:srgbClr val="0070C0"/>
                        </a:solidFill>
                        <a:effectLst/>
                        <a:latin typeface="Calibri"/>
                        <a:ea typeface="Calibri"/>
                        <a:cs typeface="Times New Roman"/>
                      </a:endParaRPr>
                    </a:p>
                  </a:txBody>
                  <a:tcPr marL="68580" marR="68580" marT="0" marB="0" anchor="ctr"/>
                </a:tc>
              </a:tr>
              <a:tr h="765498">
                <a:tc>
                  <a:txBody>
                    <a:bodyPr/>
                    <a:lstStyle/>
                    <a:p>
                      <a:pPr algn="ctr">
                        <a:lnSpc>
                          <a:spcPct val="115000"/>
                        </a:lnSpc>
                        <a:spcAft>
                          <a:spcPts val="0"/>
                        </a:spcAft>
                      </a:pPr>
                      <a:r>
                        <a:rPr lang="kk-KZ" sz="1200" dirty="0">
                          <a:effectLst/>
                        </a:rPr>
                        <a:t>Барлығы</a:t>
                      </a:r>
                      <a:endParaRPr lang="ru-RU" sz="1100" dirty="0">
                        <a:solidFill>
                          <a:srgbClr val="FF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dirty="0">
                          <a:effectLst/>
                        </a:rPr>
                        <a:t>97</a:t>
                      </a:r>
                      <a:r>
                        <a:rPr lang="ru-RU" sz="1200" dirty="0">
                          <a:effectLst/>
                        </a:rPr>
                        <a:t>%</a:t>
                      </a:r>
                      <a:endParaRPr lang="ru-RU" sz="1100" dirty="0">
                        <a:solidFill>
                          <a:srgbClr val="FF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endParaRPr lang="kk-KZ" sz="1200" dirty="0" smtClean="0">
                        <a:effectLst/>
                      </a:endParaRPr>
                    </a:p>
                    <a:p>
                      <a:pPr algn="ctr">
                        <a:lnSpc>
                          <a:spcPct val="115000"/>
                        </a:lnSpc>
                        <a:spcAft>
                          <a:spcPts val="0"/>
                        </a:spcAft>
                      </a:pPr>
                      <a:r>
                        <a:rPr lang="kk-KZ" sz="1200" dirty="0" smtClean="0">
                          <a:effectLst/>
                        </a:rPr>
                        <a:t>46 </a:t>
                      </a:r>
                      <a:r>
                        <a:rPr lang="ru-RU" sz="1200" dirty="0">
                          <a:effectLst/>
                        </a:rPr>
                        <a:t>%</a:t>
                      </a:r>
                      <a:endParaRPr lang="ru-RU" sz="1100" dirty="0">
                        <a:effectLst/>
                      </a:endParaRPr>
                    </a:p>
                    <a:p>
                      <a:pPr algn="ctr">
                        <a:lnSpc>
                          <a:spcPct val="115000"/>
                        </a:lnSpc>
                        <a:spcAft>
                          <a:spcPts val="0"/>
                        </a:spcAft>
                      </a:pPr>
                      <a:r>
                        <a:rPr lang="kk-KZ" sz="1200" dirty="0">
                          <a:effectLst/>
                        </a:rPr>
                        <a:t> </a:t>
                      </a:r>
                      <a:endParaRPr lang="ru-RU" sz="1100" dirty="0">
                        <a:solidFill>
                          <a:srgbClr val="FF0000"/>
                        </a:solidFill>
                        <a:effectLst/>
                        <a:latin typeface="Calibri"/>
                        <a:ea typeface="Calibri"/>
                        <a:cs typeface="Times New Roman"/>
                      </a:endParaRPr>
                    </a:p>
                  </a:txBody>
                  <a:tcPr marL="68580" marR="68580" marT="0" marB="0" anchor="ctr"/>
                </a:tc>
              </a:tr>
            </a:tbl>
          </a:graphicData>
        </a:graphic>
      </p:graphicFrame>
      <p:graphicFrame>
        <p:nvGraphicFramePr>
          <p:cNvPr id="16" name="Таблица 15"/>
          <p:cNvGraphicFramePr>
            <a:graphicFrameLocks noGrp="1"/>
          </p:cNvGraphicFramePr>
          <p:nvPr>
            <p:extLst>
              <p:ext uri="{D42A27DB-BD31-4B8C-83A1-F6EECF244321}">
                <p14:modId xmlns:p14="http://schemas.microsoft.com/office/powerpoint/2010/main" val="2696912541"/>
              </p:ext>
            </p:extLst>
          </p:nvPr>
        </p:nvGraphicFramePr>
        <p:xfrm>
          <a:off x="3059831" y="2996953"/>
          <a:ext cx="2983017" cy="3724852"/>
        </p:xfrm>
        <a:graphic>
          <a:graphicData uri="http://schemas.openxmlformats.org/drawingml/2006/table">
            <a:tbl>
              <a:tblPr firstRow="1" firstCol="1" bandRow="1">
                <a:tableStyleId>{21E4AEA4-8DFA-4A89-87EB-49C32662AFE0}</a:tableStyleId>
              </a:tblPr>
              <a:tblGrid>
                <a:gridCol w="1118795"/>
                <a:gridCol w="932111"/>
                <a:gridCol w="932111"/>
              </a:tblGrid>
              <a:tr h="485818">
                <a:tc rowSpan="2">
                  <a:txBody>
                    <a:bodyPr/>
                    <a:lstStyle/>
                    <a:p>
                      <a:pPr algn="ctr">
                        <a:lnSpc>
                          <a:spcPct val="115000"/>
                        </a:lnSpc>
                        <a:spcAft>
                          <a:spcPts val="0"/>
                        </a:spcAft>
                      </a:pPr>
                      <a:r>
                        <a:rPr lang="ru-RU" sz="1200" dirty="0" err="1">
                          <a:effectLst/>
                        </a:rPr>
                        <a:t>топтар</a:t>
                      </a:r>
                      <a:endParaRPr lang="ru-RU" sz="1100" dirty="0">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kk-KZ" sz="1200" dirty="0">
                          <a:effectLst/>
                        </a:rPr>
                        <a:t> </a:t>
                      </a:r>
                      <a:r>
                        <a:rPr lang="kk-KZ" sz="1200" dirty="0" smtClean="0">
                          <a:effectLst/>
                        </a:rPr>
                        <a:t>2 </a:t>
                      </a:r>
                      <a:r>
                        <a:rPr lang="kk-KZ" sz="1200" dirty="0">
                          <a:effectLst/>
                        </a:rPr>
                        <a:t>курс</a:t>
                      </a:r>
                      <a:endParaRPr lang="ru-RU" sz="1100" dirty="0">
                        <a:effectLst/>
                      </a:endParaRPr>
                    </a:p>
                    <a:p>
                      <a:pPr algn="ctr">
                        <a:lnSpc>
                          <a:spcPct val="115000"/>
                        </a:lnSpc>
                        <a:spcAft>
                          <a:spcPts val="0"/>
                        </a:spcAft>
                      </a:pPr>
                      <a:r>
                        <a:rPr lang="kk-KZ" sz="1200" dirty="0">
                          <a:effectLst/>
                        </a:rPr>
                        <a:t> </a:t>
                      </a:r>
                      <a:endParaRPr lang="ru-RU" sz="1100" dirty="0">
                        <a:effectLst/>
                        <a:latin typeface="Calibri"/>
                        <a:ea typeface="Calibri"/>
                        <a:cs typeface="Times New Roman"/>
                      </a:endParaRPr>
                    </a:p>
                  </a:txBody>
                  <a:tcPr marL="68580" marR="68580" marT="0" marB="0" anchor="b"/>
                </a:tc>
                <a:tc hMerge="1">
                  <a:txBody>
                    <a:bodyPr/>
                    <a:lstStyle/>
                    <a:p>
                      <a:endParaRPr lang="ru-RU"/>
                    </a:p>
                  </a:txBody>
                  <a:tcPr/>
                </a:tc>
              </a:tr>
              <a:tr h="528543">
                <a:tc vMerge="1">
                  <a:txBody>
                    <a:bodyPr/>
                    <a:lstStyle/>
                    <a:p>
                      <a:endParaRPr lang="ru-RU"/>
                    </a:p>
                  </a:txBody>
                  <a:tcPr/>
                </a:tc>
                <a:tc>
                  <a:txBody>
                    <a:bodyPr/>
                    <a:lstStyle/>
                    <a:p>
                      <a:pPr algn="ctr">
                        <a:lnSpc>
                          <a:spcPct val="115000"/>
                        </a:lnSpc>
                        <a:spcAft>
                          <a:spcPts val="1000"/>
                        </a:spcAft>
                      </a:pPr>
                      <a:r>
                        <a:rPr lang="ru-RU" sz="1200" dirty="0">
                          <a:effectLst/>
                        </a:rPr>
                        <a:t>% </a:t>
                      </a:r>
                      <a:endParaRPr lang="ru-RU" sz="1100" dirty="0">
                        <a:effectLst/>
                      </a:endParaRPr>
                    </a:p>
                    <a:p>
                      <a:pPr algn="ctr">
                        <a:lnSpc>
                          <a:spcPct val="115000"/>
                        </a:lnSpc>
                        <a:spcAft>
                          <a:spcPts val="1000"/>
                        </a:spcAft>
                      </a:pPr>
                      <a:r>
                        <a:rPr lang="ru-RU" sz="1200" dirty="0" err="1">
                          <a:effectLst/>
                        </a:rPr>
                        <a:t>үлгерімі</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200">
                          <a:effectLst/>
                        </a:rPr>
                        <a:t>%            сапа</a:t>
                      </a:r>
                      <a:endParaRPr lang="ru-RU" sz="1100">
                        <a:effectLst/>
                        <a:latin typeface="Calibri"/>
                        <a:ea typeface="Calibri"/>
                        <a:cs typeface="Times New Roman"/>
                      </a:endParaRPr>
                    </a:p>
                  </a:txBody>
                  <a:tcPr marL="68580" marR="68580" marT="0" marB="0" anchor="ctr"/>
                </a:tc>
              </a:tr>
              <a:tr h="195259">
                <a:tc>
                  <a:txBody>
                    <a:bodyPr/>
                    <a:lstStyle/>
                    <a:p>
                      <a:pPr algn="ctr">
                        <a:lnSpc>
                          <a:spcPct val="115000"/>
                        </a:lnSpc>
                        <a:spcAft>
                          <a:spcPts val="0"/>
                        </a:spcAft>
                      </a:pPr>
                      <a:r>
                        <a:rPr lang="kk-KZ" sz="1200">
                          <a:effectLst/>
                        </a:rPr>
                        <a:t>1</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a:effectLst/>
                        </a:rPr>
                        <a:t>96</a:t>
                      </a:r>
                      <a:r>
                        <a:rPr lang="ru-RU" sz="12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48</a:t>
                      </a:r>
                      <a:r>
                        <a:rPr lang="ru-RU" sz="1200">
                          <a:effectLst/>
                        </a:rPr>
                        <a:t>%</a:t>
                      </a:r>
                      <a:endParaRPr lang="ru-RU" sz="1100">
                        <a:effectLst/>
                        <a:latin typeface="Calibri"/>
                        <a:ea typeface="Calibri"/>
                        <a:cs typeface="Times New Roman"/>
                      </a:endParaRPr>
                    </a:p>
                  </a:txBody>
                  <a:tcPr marL="68580" marR="68580" marT="0" marB="0"/>
                </a:tc>
              </a:tr>
              <a:tr h="195259">
                <a:tc>
                  <a:txBody>
                    <a:bodyPr/>
                    <a:lstStyle/>
                    <a:p>
                      <a:pPr algn="ctr">
                        <a:lnSpc>
                          <a:spcPct val="115000"/>
                        </a:lnSpc>
                        <a:spcAft>
                          <a:spcPts val="0"/>
                        </a:spcAft>
                      </a:pPr>
                      <a:r>
                        <a:rPr lang="kk-KZ" sz="1200">
                          <a:effectLst/>
                        </a:rPr>
                        <a:t>2</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a:effectLst/>
                        </a:rPr>
                        <a:t>95 </a:t>
                      </a:r>
                      <a:r>
                        <a:rPr lang="ru-RU" sz="12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56</a:t>
                      </a:r>
                      <a:r>
                        <a:rPr lang="ru-RU" sz="1200">
                          <a:effectLst/>
                        </a:rPr>
                        <a:t>%</a:t>
                      </a:r>
                      <a:endParaRPr lang="ru-RU" sz="1100">
                        <a:effectLst/>
                        <a:latin typeface="Calibri"/>
                        <a:ea typeface="Calibri"/>
                        <a:cs typeface="Times New Roman"/>
                      </a:endParaRPr>
                    </a:p>
                  </a:txBody>
                  <a:tcPr marL="68580" marR="68580" marT="0" marB="0"/>
                </a:tc>
              </a:tr>
              <a:tr h="195259">
                <a:tc>
                  <a:txBody>
                    <a:bodyPr/>
                    <a:lstStyle/>
                    <a:p>
                      <a:pPr algn="ctr">
                        <a:lnSpc>
                          <a:spcPct val="115000"/>
                        </a:lnSpc>
                        <a:spcAft>
                          <a:spcPts val="0"/>
                        </a:spcAft>
                      </a:pPr>
                      <a:r>
                        <a:rPr lang="kk-KZ" sz="1200" dirty="0">
                          <a:effectLst/>
                        </a:rPr>
                        <a:t>3</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a:effectLst/>
                        </a:rPr>
                        <a:t>87</a:t>
                      </a:r>
                      <a:r>
                        <a:rPr lang="ru-RU" sz="12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56</a:t>
                      </a:r>
                      <a:r>
                        <a:rPr lang="ru-RU" sz="1200">
                          <a:effectLst/>
                        </a:rPr>
                        <a:t>%</a:t>
                      </a:r>
                      <a:endParaRPr lang="ru-RU" sz="1100">
                        <a:effectLst/>
                        <a:latin typeface="Calibri"/>
                        <a:ea typeface="Calibri"/>
                        <a:cs typeface="Times New Roman"/>
                      </a:endParaRPr>
                    </a:p>
                  </a:txBody>
                  <a:tcPr marL="68580" marR="68580" marT="0" marB="0"/>
                </a:tc>
              </a:tr>
              <a:tr h="195259">
                <a:tc>
                  <a:txBody>
                    <a:bodyPr/>
                    <a:lstStyle/>
                    <a:p>
                      <a:pPr algn="ctr">
                        <a:lnSpc>
                          <a:spcPct val="115000"/>
                        </a:lnSpc>
                        <a:spcAft>
                          <a:spcPts val="0"/>
                        </a:spcAft>
                      </a:pPr>
                      <a:r>
                        <a:rPr lang="kk-KZ" sz="1200">
                          <a:effectLst/>
                        </a:rPr>
                        <a:t>4</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dirty="0">
                          <a:effectLst/>
                        </a:rPr>
                        <a:t>100</a:t>
                      </a:r>
                      <a:r>
                        <a:rPr lang="ru-RU" sz="1200" dirty="0">
                          <a:effectLst/>
                        </a:rPr>
                        <a:t>%</a:t>
                      </a:r>
                      <a:endParaRPr lang="ru-RU" sz="1100" dirty="0">
                        <a:solidFill>
                          <a:srgbClr val="FF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35</a:t>
                      </a:r>
                      <a:r>
                        <a:rPr lang="ru-RU" sz="1200">
                          <a:effectLst/>
                        </a:rPr>
                        <a:t>%</a:t>
                      </a:r>
                      <a:endParaRPr lang="ru-RU" sz="1100">
                        <a:effectLst/>
                        <a:latin typeface="Calibri"/>
                        <a:ea typeface="Calibri"/>
                        <a:cs typeface="Times New Roman"/>
                      </a:endParaRPr>
                    </a:p>
                  </a:txBody>
                  <a:tcPr marL="68580" marR="68580" marT="0" marB="0"/>
                </a:tc>
              </a:tr>
              <a:tr h="195259">
                <a:tc>
                  <a:txBody>
                    <a:bodyPr/>
                    <a:lstStyle/>
                    <a:p>
                      <a:pPr algn="ctr">
                        <a:lnSpc>
                          <a:spcPct val="115000"/>
                        </a:lnSpc>
                        <a:spcAft>
                          <a:spcPts val="0"/>
                        </a:spcAft>
                      </a:pPr>
                      <a:r>
                        <a:rPr lang="kk-KZ" sz="1200">
                          <a:effectLst/>
                        </a:rPr>
                        <a:t>43</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dirty="0">
                          <a:effectLst/>
                        </a:rPr>
                        <a:t>100</a:t>
                      </a:r>
                      <a:r>
                        <a:rPr lang="ru-RU" sz="1200" dirty="0">
                          <a:effectLst/>
                        </a:rPr>
                        <a:t>%</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36</a:t>
                      </a:r>
                      <a:r>
                        <a:rPr lang="ru-RU" sz="1200">
                          <a:effectLst/>
                        </a:rPr>
                        <a:t>%</a:t>
                      </a:r>
                      <a:endParaRPr lang="ru-RU" sz="1100">
                        <a:effectLst/>
                        <a:latin typeface="Calibri"/>
                        <a:ea typeface="Calibri"/>
                        <a:cs typeface="Times New Roman"/>
                      </a:endParaRPr>
                    </a:p>
                  </a:txBody>
                  <a:tcPr marL="68580" marR="68580" marT="0" marB="0"/>
                </a:tc>
              </a:tr>
              <a:tr h="195259">
                <a:tc>
                  <a:txBody>
                    <a:bodyPr/>
                    <a:lstStyle/>
                    <a:p>
                      <a:pPr algn="ctr">
                        <a:lnSpc>
                          <a:spcPct val="115000"/>
                        </a:lnSpc>
                        <a:spcAft>
                          <a:spcPts val="0"/>
                        </a:spcAft>
                      </a:pPr>
                      <a:r>
                        <a:rPr lang="kk-KZ" sz="1200">
                          <a:effectLst/>
                        </a:rPr>
                        <a:t>44</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a:effectLst/>
                        </a:rPr>
                        <a:t>100</a:t>
                      </a:r>
                      <a:r>
                        <a:rPr lang="ru-RU" sz="12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76</a:t>
                      </a:r>
                      <a:r>
                        <a:rPr lang="ru-RU" sz="1200">
                          <a:effectLst/>
                        </a:rPr>
                        <a:t>%</a:t>
                      </a:r>
                      <a:endParaRPr lang="ru-RU" sz="1100">
                        <a:effectLst/>
                        <a:latin typeface="Calibri"/>
                        <a:ea typeface="Calibri"/>
                        <a:cs typeface="Times New Roman"/>
                      </a:endParaRPr>
                    </a:p>
                  </a:txBody>
                  <a:tcPr marL="68580" marR="68580" marT="0" marB="0"/>
                </a:tc>
              </a:tr>
              <a:tr h="195259">
                <a:tc>
                  <a:txBody>
                    <a:bodyPr/>
                    <a:lstStyle/>
                    <a:p>
                      <a:pPr algn="ctr">
                        <a:lnSpc>
                          <a:spcPct val="115000"/>
                        </a:lnSpc>
                        <a:spcAft>
                          <a:spcPts val="0"/>
                        </a:spcAft>
                      </a:pPr>
                      <a:r>
                        <a:rPr lang="kk-KZ" sz="1200">
                          <a:effectLst/>
                        </a:rPr>
                        <a:t>241</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a:effectLst/>
                        </a:rPr>
                        <a:t>88</a:t>
                      </a:r>
                      <a:r>
                        <a:rPr lang="ru-RU" sz="12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52</a:t>
                      </a:r>
                      <a:r>
                        <a:rPr lang="ru-RU" sz="1200">
                          <a:effectLst/>
                        </a:rPr>
                        <a:t>%</a:t>
                      </a:r>
                      <a:endParaRPr lang="ru-RU" sz="1100">
                        <a:effectLst/>
                        <a:latin typeface="Calibri"/>
                        <a:ea typeface="Calibri"/>
                        <a:cs typeface="Times New Roman"/>
                      </a:endParaRPr>
                    </a:p>
                  </a:txBody>
                  <a:tcPr marL="68580" marR="68580" marT="0" marB="0"/>
                </a:tc>
              </a:tr>
              <a:tr h="325528">
                <a:tc>
                  <a:txBody>
                    <a:bodyPr/>
                    <a:lstStyle/>
                    <a:p>
                      <a:pPr algn="ctr">
                        <a:lnSpc>
                          <a:spcPct val="115000"/>
                        </a:lnSpc>
                        <a:spcAft>
                          <a:spcPts val="0"/>
                        </a:spcAft>
                      </a:pPr>
                      <a:r>
                        <a:rPr lang="kk-KZ" sz="1200">
                          <a:effectLst/>
                        </a:rPr>
                        <a:t>242</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a:effectLst/>
                        </a:rPr>
                        <a:t>89</a:t>
                      </a:r>
                      <a:r>
                        <a:rPr lang="ru-RU" sz="12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23</a:t>
                      </a:r>
                      <a:r>
                        <a:rPr lang="ru-RU" sz="1200">
                          <a:effectLst/>
                        </a:rPr>
                        <a:t>%</a:t>
                      </a:r>
                      <a:endParaRPr lang="ru-RU" sz="1100">
                        <a:effectLst/>
                        <a:latin typeface="Calibri"/>
                        <a:ea typeface="Calibri"/>
                        <a:cs typeface="Times New Roman"/>
                      </a:endParaRPr>
                    </a:p>
                  </a:txBody>
                  <a:tcPr marL="68580" marR="68580" marT="0" marB="0"/>
                </a:tc>
              </a:tr>
              <a:tr h="893698">
                <a:tc>
                  <a:txBody>
                    <a:bodyPr/>
                    <a:lstStyle/>
                    <a:p>
                      <a:pPr algn="ctr">
                        <a:lnSpc>
                          <a:spcPct val="115000"/>
                        </a:lnSpc>
                        <a:spcAft>
                          <a:spcPts val="0"/>
                        </a:spcAft>
                      </a:pPr>
                      <a:r>
                        <a:rPr lang="kk-KZ" sz="1200" dirty="0">
                          <a:effectLst/>
                        </a:rPr>
                        <a:t>Барлығы</a:t>
                      </a:r>
                      <a:endParaRPr lang="ru-RU" sz="1100" dirty="0">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kk-KZ" sz="1200" dirty="0">
                          <a:effectLst/>
                        </a:rPr>
                        <a:t> </a:t>
                      </a:r>
                      <a:endParaRPr lang="ru-RU" sz="1100" dirty="0">
                        <a:effectLst/>
                      </a:endParaRPr>
                    </a:p>
                    <a:p>
                      <a:pPr algn="l">
                        <a:lnSpc>
                          <a:spcPct val="115000"/>
                        </a:lnSpc>
                        <a:spcAft>
                          <a:spcPts val="0"/>
                        </a:spcAft>
                      </a:pPr>
                      <a:r>
                        <a:rPr lang="kk-KZ" sz="1200" dirty="0">
                          <a:effectLst/>
                        </a:rPr>
                        <a:t>        94</a:t>
                      </a:r>
                      <a:r>
                        <a:rPr lang="ru-RU" sz="1200" dirty="0">
                          <a:effectLst/>
                        </a:rPr>
                        <a:t>%</a:t>
                      </a:r>
                      <a:endParaRPr lang="ru-RU" sz="1100" dirty="0">
                        <a:effectLst/>
                      </a:endParaRPr>
                    </a:p>
                    <a:p>
                      <a:pPr algn="ctr">
                        <a:lnSpc>
                          <a:spcPct val="115000"/>
                        </a:lnSpc>
                        <a:spcAft>
                          <a:spcPts val="0"/>
                        </a:spcAft>
                      </a:pPr>
                      <a:r>
                        <a:rPr lang="kk-KZ" sz="1200" dirty="0">
                          <a:effectLst/>
                        </a:rPr>
                        <a:t> </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kk-KZ" sz="1200" dirty="0">
                          <a:effectLst/>
                        </a:rPr>
                        <a:t> </a:t>
                      </a:r>
                      <a:endParaRPr lang="ru-RU" sz="1100" dirty="0">
                        <a:effectLst/>
                      </a:endParaRPr>
                    </a:p>
                    <a:p>
                      <a:pPr algn="ctr">
                        <a:lnSpc>
                          <a:spcPct val="115000"/>
                        </a:lnSpc>
                        <a:spcAft>
                          <a:spcPts val="0"/>
                        </a:spcAft>
                      </a:pPr>
                      <a:r>
                        <a:rPr lang="kk-KZ" sz="1200" dirty="0">
                          <a:effectLst/>
                        </a:rPr>
                        <a:t>48</a:t>
                      </a:r>
                      <a:r>
                        <a:rPr lang="ru-RU" sz="1200" dirty="0">
                          <a:effectLst/>
                        </a:rPr>
                        <a:t>%</a:t>
                      </a:r>
                      <a:endParaRPr lang="ru-RU" sz="1100" dirty="0">
                        <a:effectLst/>
                        <a:latin typeface="Calibri"/>
                        <a:ea typeface="Calibri"/>
                        <a:cs typeface="Times New Roman"/>
                      </a:endParaRPr>
                    </a:p>
                  </a:txBody>
                  <a:tcPr marL="68580" marR="68580" marT="0" marB="0"/>
                </a:tc>
              </a:tr>
            </a:tbl>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1905567892"/>
              </p:ext>
            </p:extLst>
          </p:nvPr>
        </p:nvGraphicFramePr>
        <p:xfrm>
          <a:off x="6156177" y="2996953"/>
          <a:ext cx="2800271" cy="3600399"/>
        </p:xfrm>
        <a:graphic>
          <a:graphicData uri="http://schemas.openxmlformats.org/drawingml/2006/table">
            <a:tbl>
              <a:tblPr firstRow="1" firstCol="1" bandRow="1">
                <a:tableStyleId>{F5AB1C69-6EDB-4FF4-983F-18BD219EF322}</a:tableStyleId>
              </a:tblPr>
              <a:tblGrid>
                <a:gridCol w="1178129"/>
                <a:gridCol w="900827"/>
                <a:gridCol w="721315"/>
              </a:tblGrid>
              <a:tr h="720081">
                <a:tc rowSpan="2">
                  <a:txBody>
                    <a:bodyPr/>
                    <a:lstStyle/>
                    <a:p>
                      <a:pPr algn="ctr">
                        <a:lnSpc>
                          <a:spcPct val="115000"/>
                        </a:lnSpc>
                        <a:spcAft>
                          <a:spcPts val="0"/>
                        </a:spcAft>
                      </a:pPr>
                      <a:r>
                        <a:rPr lang="kk-KZ" sz="1200" dirty="0">
                          <a:effectLst/>
                        </a:rPr>
                        <a:t>топтар</a:t>
                      </a:r>
                      <a:endParaRPr lang="ru-RU" sz="1100" dirty="0">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kk-KZ" sz="1200" dirty="0">
                          <a:effectLst/>
                        </a:rPr>
                        <a:t> </a:t>
                      </a:r>
                      <a:r>
                        <a:rPr lang="kk-KZ" sz="1200" dirty="0" smtClean="0">
                          <a:effectLst/>
                        </a:rPr>
                        <a:t>3 </a:t>
                      </a:r>
                      <a:r>
                        <a:rPr lang="kk-KZ" sz="1200" dirty="0">
                          <a:effectLst/>
                        </a:rPr>
                        <a:t>курс</a:t>
                      </a:r>
                      <a:endParaRPr lang="ru-RU" sz="1100" dirty="0">
                        <a:effectLst/>
                      </a:endParaRPr>
                    </a:p>
                    <a:p>
                      <a:pPr algn="ctr">
                        <a:lnSpc>
                          <a:spcPct val="115000"/>
                        </a:lnSpc>
                        <a:spcAft>
                          <a:spcPts val="0"/>
                        </a:spcAft>
                      </a:pPr>
                      <a:r>
                        <a:rPr lang="kk-KZ" sz="1200" dirty="0">
                          <a:effectLst/>
                        </a:rPr>
                        <a:t> </a:t>
                      </a:r>
                      <a:endParaRPr lang="ru-RU" sz="1100" dirty="0">
                        <a:effectLst/>
                        <a:latin typeface="Calibri"/>
                        <a:ea typeface="Calibri"/>
                        <a:cs typeface="Times New Roman"/>
                      </a:endParaRPr>
                    </a:p>
                  </a:txBody>
                  <a:tcPr marL="68580" marR="68580" marT="0" marB="0" anchor="b"/>
                </a:tc>
                <a:tc hMerge="1">
                  <a:txBody>
                    <a:bodyPr/>
                    <a:lstStyle/>
                    <a:p>
                      <a:endParaRPr lang="ru-RU"/>
                    </a:p>
                  </a:txBody>
                  <a:tcPr/>
                </a:tc>
              </a:tr>
              <a:tr h="750865">
                <a:tc vMerge="1">
                  <a:txBody>
                    <a:bodyPr/>
                    <a:lstStyle/>
                    <a:p>
                      <a:endParaRPr lang="ru-RU"/>
                    </a:p>
                  </a:txBody>
                  <a:tcPr/>
                </a:tc>
                <a:tc>
                  <a:txBody>
                    <a:bodyPr/>
                    <a:lstStyle/>
                    <a:p>
                      <a:pPr algn="ctr">
                        <a:lnSpc>
                          <a:spcPct val="115000"/>
                        </a:lnSpc>
                        <a:spcAft>
                          <a:spcPts val="1000"/>
                        </a:spcAft>
                      </a:pPr>
                      <a:r>
                        <a:rPr lang="ru-RU" sz="1200">
                          <a:effectLst/>
                        </a:rPr>
                        <a:t>% </a:t>
                      </a:r>
                      <a:endParaRPr lang="ru-RU" sz="1100">
                        <a:effectLst/>
                      </a:endParaRPr>
                    </a:p>
                    <a:p>
                      <a:pPr algn="ctr">
                        <a:lnSpc>
                          <a:spcPct val="115000"/>
                        </a:lnSpc>
                        <a:spcAft>
                          <a:spcPts val="1000"/>
                        </a:spcAft>
                      </a:pPr>
                      <a:r>
                        <a:rPr lang="ru-RU" sz="1200">
                          <a:effectLst/>
                        </a:rPr>
                        <a:t>үлгерімі</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200">
                          <a:effectLst/>
                        </a:rPr>
                        <a:t>%            сапа</a:t>
                      </a:r>
                      <a:endParaRPr lang="ru-RU" sz="1100">
                        <a:effectLst/>
                        <a:latin typeface="Calibri"/>
                        <a:ea typeface="Calibri"/>
                        <a:cs typeface="Times New Roman"/>
                      </a:endParaRPr>
                    </a:p>
                  </a:txBody>
                  <a:tcPr marL="68580" marR="68580" marT="0" marB="0" anchor="ctr"/>
                </a:tc>
              </a:tr>
              <a:tr h="259049">
                <a:tc>
                  <a:txBody>
                    <a:bodyPr/>
                    <a:lstStyle/>
                    <a:p>
                      <a:pPr algn="ctr">
                        <a:lnSpc>
                          <a:spcPct val="115000"/>
                        </a:lnSpc>
                        <a:spcAft>
                          <a:spcPts val="0"/>
                        </a:spcAft>
                      </a:pPr>
                      <a:r>
                        <a:rPr lang="kk-KZ" sz="1200">
                          <a:effectLst/>
                        </a:rPr>
                        <a:t>41</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a:effectLst/>
                        </a:rPr>
                        <a:t>100</a:t>
                      </a:r>
                      <a:r>
                        <a:rPr lang="ru-RU" sz="12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81</a:t>
                      </a:r>
                      <a:r>
                        <a:rPr lang="ru-RU" sz="1200">
                          <a:effectLst/>
                        </a:rPr>
                        <a:t>%</a:t>
                      </a:r>
                      <a:endParaRPr lang="ru-RU" sz="1100">
                        <a:effectLst/>
                        <a:latin typeface="Calibri"/>
                        <a:ea typeface="Calibri"/>
                        <a:cs typeface="Times New Roman"/>
                      </a:endParaRPr>
                    </a:p>
                  </a:txBody>
                  <a:tcPr marL="68580" marR="68580" marT="0" marB="0"/>
                </a:tc>
              </a:tr>
              <a:tr h="259049">
                <a:tc>
                  <a:txBody>
                    <a:bodyPr/>
                    <a:lstStyle/>
                    <a:p>
                      <a:pPr algn="ctr">
                        <a:lnSpc>
                          <a:spcPct val="115000"/>
                        </a:lnSpc>
                        <a:spcAft>
                          <a:spcPts val="0"/>
                        </a:spcAft>
                      </a:pPr>
                      <a:r>
                        <a:rPr lang="kk-KZ" sz="1200">
                          <a:effectLst/>
                        </a:rPr>
                        <a:t>42</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dirty="0">
                          <a:effectLst/>
                        </a:rPr>
                        <a:t>100</a:t>
                      </a:r>
                      <a:r>
                        <a:rPr lang="ru-RU" sz="1200" dirty="0">
                          <a:effectLst/>
                        </a:rPr>
                        <a:t>%</a:t>
                      </a:r>
                      <a:endParaRPr lang="ru-RU" sz="11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kk-KZ" sz="1200">
                          <a:effectLst/>
                        </a:rPr>
                        <a:t>58</a:t>
                      </a:r>
                      <a:r>
                        <a:rPr lang="ru-RU" sz="1200">
                          <a:effectLst/>
                        </a:rPr>
                        <a:t>%</a:t>
                      </a:r>
                      <a:endParaRPr lang="ru-RU" sz="1100">
                        <a:effectLst/>
                        <a:latin typeface="Calibri"/>
                        <a:ea typeface="Calibri"/>
                        <a:cs typeface="Times New Roman"/>
                      </a:endParaRPr>
                    </a:p>
                  </a:txBody>
                  <a:tcPr marL="68580" marR="68580" marT="0" marB="0"/>
                </a:tc>
              </a:tr>
              <a:tr h="259049">
                <a:tc>
                  <a:txBody>
                    <a:bodyPr/>
                    <a:lstStyle/>
                    <a:p>
                      <a:pPr algn="ctr">
                        <a:lnSpc>
                          <a:spcPct val="115000"/>
                        </a:lnSpc>
                        <a:spcAft>
                          <a:spcPts val="0"/>
                        </a:spcAft>
                      </a:pPr>
                      <a:r>
                        <a:rPr lang="kk-KZ" sz="1200">
                          <a:effectLst/>
                        </a:rPr>
                        <a:t>237</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a:effectLst/>
                        </a:rPr>
                        <a:t>86</a:t>
                      </a:r>
                      <a:r>
                        <a:rPr lang="ru-RU" sz="12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52</a:t>
                      </a:r>
                      <a:r>
                        <a:rPr lang="ru-RU" sz="1200">
                          <a:effectLst/>
                        </a:rPr>
                        <a:t>%</a:t>
                      </a:r>
                      <a:endParaRPr lang="ru-RU" sz="1100">
                        <a:effectLst/>
                        <a:latin typeface="Calibri"/>
                        <a:ea typeface="Calibri"/>
                        <a:cs typeface="Times New Roman"/>
                      </a:endParaRPr>
                    </a:p>
                  </a:txBody>
                  <a:tcPr marL="68580" marR="68580" marT="0" marB="0"/>
                </a:tc>
              </a:tr>
              <a:tr h="259049">
                <a:tc>
                  <a:txBody>
                    <a:bodyPr/>
                    <a:lstStyle/>
                    <a:p>
                      <a:pPr algn="ctr">
                        <a:lnSpc>
                          <a:spcPct val="115000"/>
                        </a:lnSpc>
                        <a:spcAft>
                          <a:spcPts val="0"/>
                        </a:spcAft>
                      </a:pPr>
                      <a:r>
                        <a:rPr lang="kk-KZ" sz="1200">
                          <a:effectLst/>
                        </a:rPr>
                        <a:t>239</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a:effectLst/>
                        </a:rPr>
                        <a:t>83</a:t>
                      </a:r>
                      <a:r>
                        <a:rPr lang="ru-RU" sz="12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47</a:t>
                      </a:r>
                      <a:r>
                        <a:rPr lang="ru-RU" sz="1200">
                          <a:effectLst/>
                        </a:rPr>
                        <a:t>%</a:t>
                      </a:r>
                      <a:endParaRPr lang="ru-RU" sz="1100">
                        <a:effectLst/>
                        <a:latin typeface="Calibri"/>
                        <a:ea typeface="Calibri"/>
                        <a:cs typeface="Times New Roman"/>
                      </a:endParaRPr>
                    </a:p>
                  </a:txBody>
                  <a:tcPr marL="68580" marR="68580" marT="0" marB="0"/>
                </a:tc>
              </a:tr>
              <a:tr h="259049">
                <a:tc>
                  <a:txBody>
                    <a:bodyPr/>
                    <a:lstStyle/>
                    <a:p>
                      <a:pPr algn="ctr">
                        <a:lnSpc>
                          <a:spcPct val="115000"/>
                        </a:lnSpc>
                        <a:spcAft>
                          <a:spcPts val="0"/>
                        </a:spcAft>
                      </a:pPr>
                      <a:r>
                        <a:rPr lang="kk-KZ" sz="1200">
                          <a:effectLst/>
                        </a:rPr>
                        <a:t>240</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kk-KZ" sz="1200">
                          <a:effectLst/>
                        </a:rPr>
                        <a:t>72</a:t>
                      </a:r>
                      <a:r>
                        <a:rPr lang="ru-RU" sz="12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45</a:t>
                      </a:r>
                      <a:r>
                        <a:rPr lang="ru-RU" sz="1200">
                          <a:effectLst/>
                        </a:rPr>
                        <a:t>%</a:t>
                      </a:r>
                      <a:endParaRPr lang="ru-RU" sz="1100">
                        <a:effectLst/>
                        <a:latin typeface="Calibri"/>
                        <a:ea typeface="Calibri"/>
                        <a:cs typeface="Times New Roman"/>
                      </a:endParaRPr>
                    </a:p>
                  </a:txBody>
                  <a:tcPr marL="68580" marR="68580" marT="0" marB="0"/>
                </a:tc>
              </a:tr>
              <a:tr h="834208">
                <a:tc>
                  <a:txBody>
                    <a:bodyPr/>
                    <a:lstStyle/>
                    <a:p>
                      <a:pPr algn="ctr">
                        <a:lnSpc>
                          <a:spcPct val="115000"/>
                        </a:lnSpc>
                        <a:spcAft>
                          <a:spcPts val="0"/>
                        </a:spcAft>
                      </a:pPr>
                      <a:r>
                        <a:rPr lang="kk-KZ" sz="1200">
                          <a:effectLst/>
                        </a:rPr>
                        <a:t>Барлығы</a:t>
                      </a:r>
                      <a:endParaRPr lang="ru-RU" sz="1100">
                        <a:effectLst/>
                        <a:latin typeface="Calibri"/>
                        <a:ea typeface="Calibri"/>
                        <a:cs typeface="Times New Roman"/>
                      </a:endParaRPr>
                    </a:p>
                  </a:txBody>
                  <a:tcPr marL="68580" marR="68580" marT="0" marB="0" anchor="ctr"/>
                </a:tc>
                <a:tc>
                  <a:txBody>
                    <a:bodyPr/>
                    <a:lstStyle/>
                    <a:p>
                      <a:pPr algn="l">
                        <a:lnSpc>
                          <a:spcPct val="115000"/>
                        </a:lnSpc>
                        <a:spcAft>
                          <a:spcPts val="0"/>
                        </a:spcAft>
                      </a:pPr>
                      <a:r>
                        <a:rPr lang="kk-KZ" sz="1200">
                          <a:effectLst/>
                        </a:rPr>
                        <a:t> </a:t>
                      </a:r>
                      <a:endParaRPr lang="ru-RU" sz="1100">
                        <a:effectLst/>
                      </a:endParaRPr>
                    </a:p>
                    <a:p>
                      <a:pPr algn="ctr">
                        <a:lnSpc>
                          <a:spcPct val="115000"/>
                        </a:lnSpc>
                        <a:spcAft>
                          <a:spcPts val="0"/>
                        </a:spcAft>
                      </a:pPr>
                      <a:r>
                        <a:rPr lang="kk-KZ" sz="1200">
                          <a:effectLst/>
                        </a:rPr>
                        <a:t>89</a:t>
                      </a:r>
                      <a:r>
                        <a:rPr lang="ru-RU" sz="1200">
                          <a:effectLst/>
                        </a:rPr>
                        <a:t>%</a:t>
                      </a:r>
                      <a:endParaRPr lang="ru-RU" sz="1100">
                        <a:effectLst/>
                        <a:latin typeface="Calibri"/>
                        <a:ea typeface="Calibri"/>
                        <a:cs typeface="Times New Roman"/>
                      </a:endParaRPr>
                    </a:p>
                  </a:txBody>
                  <a:tcPr marL="68580" marR="68580" marT="0" marB="0"/>
                </a:tc>
                <a:tc>
                  <a:txBody>
                    <a:bodyPr/>
                    <a:lstStyle/>
                    <a:p>
                      <a:pPr algn="l">
                        <a:lnSpc>
                          <a:spcPct val="115000"/>
                        </a:lnSpc>
                        <a:spcAft>
                          <a:spcPts val="0"/>
                        </a:spcAft>
                      </a:pPr>
                      <a:r>
                        <a:rPr lang="kk-KZ" sz="1200" dirty="0">
                          <a:effectLst/>
                        </a:rPr>
                        <a:t> </a:t>
                      </a:r>
                      <a:endParaRPr lang="ru-RU" sz="1100" dirty="0">
                        <a:effectLst/>
                      </a:endParaRPr>
                    </a:p>
                    <a:p>
                      <a:pPr algn="ctr">
                        <a:lnSpc>
                          <a:spcPct val="115000"/>
                        </a:lnSpc>
                        <a:spcAft>
                          <a:spcPts val="0"/>
                        </a:spcAft>
                      </a:pPr>
                      <a:r>
                        <a:rPr lang="kk-KZ" sz="1200" dirty="0">
                          <a:effectLst/>
                        </a:rPr>
                        <a:t>57</a:t>
                      </a:r>
                      <a:r>
                        <a:rPr lang="ru-RU" sz="1200" dirty="0">
                          <a:effectLst/>
                        </a:rPr>
                        <a:t>%</a:t>
                      </a:r>
                      <a:endParaRPr lang="ru-RU"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873" y="4796273"/>
            <a:ext cx="3716723" cy="1384995"/>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Қазақстан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Республикасының</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Тәуелсіздік</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err="1">
                <a:solidFill>
                  <a:srgbClr val="00B0F0"/>
                </a:solidFill>
                <a:latin typeface="Times New Roman" panose="02020603050405020304" pitchFamily="18" charset="0"/>
                <a:cs typeface="Times New Roman" panose="02020603050405020304" pitchFamily="18" charset="0"/>
              </a:rPr>
              <a:t>к</a:t>
            </a:r>
            <a:r>
              <a:rPr lang="ru-RU" sz="1400" dirty="0" err="1" smtClean="0">
                <a:solidFill>
                  <a:srgbClr val="00B0F0"/>
                </a:solidFill>
                <a:latin typeface="Times New Roman" panose="02020603050405020304" pitchFamily="18" charset="0"/>
                <a:cs typeface="Times New Roman" panose="02020603050405020304" pitchFamily="18" charset="0"/>
              </a:rPr>
              <a:t>үніне</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орай</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Желтоқсан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жаңғырығы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атты</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kk-KZ" sz="1400" dirty="0">
                <a:solidFill>
                  <a:srgbClr val="00B0F0"/>
                </a:solidFill>
                <a:latin typeface="Times New Roman" panose="02020603050405020304" pitchFamily="18" charset="0"/>
                <a:cs typeface="Times New Roman" panose="02020603050405020304" pitchFamily="18" charset="0"/>
              </a:rPr>
              <a:t>т</a:t>
            </a:r>
            <a:r>
              <a:rPr lang="kk-KZ" sz="1400" dirty="0" smtClean="0">
                <a:solidFill>
                  <a:srgbClr val="00B0F0"/>
                </a:solidFill>
                <a:latin typeface="Times New Roman" panose="02020603050405020304" pitchFamily="18" charset="0"/>
                <a:cs typeface="Times New Roman" panose="02020603050405020304" pitchFamily="18" charset="0"/>
              </a:rPr>
              <a:t>әрбие сағаты ұйымдастырылды. Тәрбие</a:t>
            </a:r>
          </a:p>
          <a:p>
            <a:pPr algn="ctr"/>
            <a:r>
              <a:rPr lang="kk-KZ" sz="1400" dirty="0" smtClean="0">
                <a:solidFill>
                  <a:srgbClr val="00B0F0"/>
                </a:solidFill>
                <a:latin typeface="Times New Roman" panose="02020603050405020304" pitchFamily="18" charset="0"/>
                <a:cs typeface="Times New Roman" panose="02020603050405020304" pitchFamily="18" charset="0"/>
              </a:rPr>
              <a:t> сағатының мақсаты: Желтоқсан құрбандарын</a:t>
            </a:r>
          </a:p>
          <a:p>
            <a:pPr algn="ctr"/>
            <a:r>
              <a:rPr lang="kk-KZ" sz="1400" dirty="0">
                <a:solidFill>
                  <a:srgbClr val="00B0F0"/>
                </a:solidFill>
                <a:latin typeface="Times New Roman" panose="02020603050405020304" pitchFamily="18" charset="0"/>
                <a:cs typeface="Times New Roman" panose="02020603050405020304" pitchFamily="18" charset="0"/>
              </a:rPr>
              <a:t>е</a:t>
            </a:r>
            <a:r>
              <a:rPr lang="kk-KZ" sz="1400" dirty="0" smtClean="0">
                <a:solidFill>
                  <a:srgbClr val="00B0F0"/>
                </a:solidFill>
                <a:latin typeface="Times New Roman" panose="02020603050405020304" pitchFamily="18" charset="0"/>
                <a:cs typeface="Times New Roman" panose="02020603050405020304" pitchFamily="18" charset="0"/>
              </a:rPr>
              <a:t>ске алып, жастарда патриоттық сезімді</a:t>
            </a:r>
          </a:p>
          <a:p>
            <a:pPr algn="ctr"/>
            <a:r>
              <a:rPr lang="kk-KZ" sz="1400" dirty="0">
                <a:solidFill>
                  <a:srgbClr val="00B0F0"/>
                </a:solidFill>
                <a:latin typeface="Times New Roman" panose="02020603050405020304" pitchFamily="18" charset="0"/>
                <a:cs typeface="Times New Roman" panose="02020603050405020304" pitchFamily="18" charset="0"/>
              </a:rPr>
              <a:t>о</a:t>
            </a:r>
            <a:r>
              <a:rPr lang="kk-KZ" sz="1400" dirty="0" smtClean="0">
                <a:solidFill>
                  <a:srgbClr val="00B0F0"/>
                </a:solidFill>
                <a:latin typeface="Times New Roman" panose="02020603050405020304" pitchFamily="18" charset="0"/>
                <a:cs typeface="Times New Roman" panose="02020603050405020304" pitchFamily="18" charset="0"/>
              </a:rPr>
              <a:t>яту. </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516" y="645840"/>
            <a:ext cx="2944813" cy="1994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515" y="2764926"/>
            <a:ext cx="2944813" cy="1672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610644" y="4126660"/>
            <a:ext cx="1944216" cy="285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38" y="579903"/>
            <a:ext cx="2385205" cy="189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6456" y="2574826"/>
            <a:ext cx="2091568" cy="196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2240" y="4653136"/>
            <a:ext cx="2136267" cy="185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38" y="2574826"/>
            <a:ext cx="2385206" cy="200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5146" y="169009"/>
            <a:ext cx="3155006" cy="230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10">
            <a:extLst>
              <a:ext uri="{28A0092B-C50C-407E-A947-70E740481C1C}">
                <a14:useLocalDpi xmlns:a14="http://schemas.microsoft.com/office/drawing/2010/main" val="0"/>
              </a:ext>
            </a:extLst>
          </a:blip>
          <a:srcRect l="14433" r="18326"/>
          <a:stretch/>
        </p:blipFill>
        <p:spPr bwMode="auto">
          <a:xfrm>
            <a:off x="4892188" y="2574826"/>
            <a:ext cx="986319"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9707" y="116632"/>
            <a:ext cx="2268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4516" y="188640"/>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872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AppData\Local\Temp\IMG-20200206-WA00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695"/>
          <a:stretch/>
        </p:blipFill>
        <p:spPr bwMode="auto">
          <a:xfrm>
            <a:off x="2380676" y="93425"/>
            <a:ext cx="3487468" cy="2121338"/>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User\AppData\Local\Temp\IMG-20200206-WA00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2387992"/>
            <a:ext cx="3124047" cy="226514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Users\User\AppData\Local\Temp\IMG-20200206-WA00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2402767"/>
            <a:ext cx="1828603" cy="226514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Users\User\AppData\Local\Temp\IMG-20200206-WA00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7505" y="93425"/>
            <a:ext cx="2829028" cy="2121338"/>
          </a:xfrm>
          <a:prstGeom prst="rect">
            <a:avLst/>
          </a:prstGeom>
          <a:noFill/>
          <a:extLst>
            <a:ext uri="{909E8E84-426E-40DD-AFC4-6F175D3DCCD1}">
              <a14:hiddenFill xmlns:a14="http://schemas.microsoft.com/office/drawing/2010/main">
                <a:solidFill>
                  <a:srgbClr val="FFFFFF"/>
                </a:solidFill>
              </a14:hiddenFill>
            </a:ext>
          </a:extLst>
        </p:spPr>
      </p:pic>
      <p:pic>
        <p:nvPicPr>
          <p:cNvPr id="16393" name="Picture 9" descr="C:\Users\User\AppData\Local\Temp\IMG-20200206-WA003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4108" y="2374246"/>
            <a:ext cx="3312425" cy="226514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C:\Users\User\AppData\Local\Temp\IMG-20200206-WA003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3" y="524505"/>
            <a:ext cx="2161033" cy="1690258"/>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7305"/>
            <a:ext cx="2268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7515" y="4879446"/>
            <a:ext cx="8419017" cy="1023165"/>
          </a:xfrm>
          <a:prstGeom prst="rect">
            <a:avLst/>
          </a:prstGeom>
          <a:noFill/>
        </p:spPr>
        <p:txBody>
          <a:bodyPr wrap="square" rtlCol="0">
            <a:spAutoFit/>
          </a:bodyPr>
          <a:lstStyle/>
          <a:p>
            <a:pPr>
              <a:lnSpc>
                <a:spcPct val="150000"/>
              </a:lnSpc>
            </a:pPr>
            <a:r>
              <a:rPr lang="kk-KZ" sz="1400" dirty="0" smtClean="0">
                <a:solidFill>
                  <a:srgbClr val="00B0F0"/>
                </a:solidFill>
                <a:latin typeface="Times New Roman" panose="02020603050405020304" pitchFamily="18" charset="0"/>
                <a:cs typeface="Times New Roman" panose="02020603050405020304" pitchFamily="18" charset="0"/>
              </a:rPr>
              <a:t>     06.02.2020 жылы жатақхана студентерімен ақиық ақын Мұқағали  Мақатаевтың туған күніне орай  «Мен өмірді жырлау үшін келгенмін» атты әдеби-шығармашылық кеш өтті. Кеш барысында, студенттер ақынның өлең – жырларын жатқа оқыды. Студенттер тамаша әсер  алды.</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70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157192"/>
            <a:ext cx="5040560" cy="1023165"/>
          </a:xfrm>
          <a:prstGeom prst="rect">
            <a:avLst/>
          </a:prstGeom>
        </p:spPr>
        <p:txBody>
          <a:bodyPr wrap="square">
            <a:spAutoFit/>
          </a:bodyPr>
          <a:lstStyle/>
          <a:p>
            <a:pPr algn="ctr">
              <a:lnSpc>
                <a:spcPct val="150000"/>
              </a:lnSpc>
            </a:pPr>
            <a:r>
              <a:rPr lang="ru-RU" sz="1400" dirty="0" err="1" smtClean="0">
                <a:solidFill>
                  <a:srgbClr val="00B0F0"/>
                </a:solidFill>
                <a:latin typeface="Times New Roman" panose="02020603050405020304" pitchFamily="18" charset="0"/>
                <a:cs typeface="Times New Roman" panose="02020603050405020304" pitchFamily="18" charset="0"/>
              </a:rPr>
              <a:t>Қазан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айында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студенттер</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арасында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Мамандығым</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мақтанышым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газеттер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сайысы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өтті</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Сайыс</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барысында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үздік</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шыққан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газеттер</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марапаттады</a:t>
            </a:r>
            <a:r>
              <a:rPr lang="ru-RU" sz="1400" dirty="0" smtClean="0">
                <a:solidFill>
                  <a:srgbClr val="00B0F0"/>
                </a:solidFill>
                <a:latin typeface="Times New Roman" panose="02020603050405020304" pitchFamily="18" charset="0"/>
                <a:cs typeface="Times New Roman" panose="02020603050405020304" pitchFamily="18" charset="0"/>
              </a:rPr>
              <a:t>.</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74" y="764704"/>
            <a:ext cx="1669529"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203" y="764704"/>
            <a:ext cx="1741537"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3615" y="3819934"/>
            <a:ext cx="2874743"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614" y="645840"/>
            <a:ext cx="2874744" cy="163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615" y="2325049"/>
            <a:ext cx="2874744"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0973" t="5714" r="34592" b="65963"/>
          <a:stretch/>
        </p:blipFill>
        <p:spPr bwMode="auto">
          <a:xfrm rot="5400000">
            <a:off x="5995795" y="5337778"/>
            <a:ext cx="1568039" cy="147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3613" y="188640"/>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t="19896" r="57696" b="19430"/>
          <a:stretch/>
        </p:blipFill>
        <p:spPr bwMode="auto">
          <a:xfrm rot="17189070">
            <a:off x="7674320" y="5658559"/>
            <a:ext cx="1283901" cy="115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247" y="188640"/>
            <a:ext cx="2268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3928" y="773388"/>
            <a:ext cx="1816100" cy="409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750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125" y="849946"/>
            <a:ext cx="2556919" cy="329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849946"/>
            <a:ext cx="2563679" cy="329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711738" y="296425"/>
            <a:ext cx="2667846" cy="400110"/>
          </a:xfrm>
          <a:prstGeom prst="rect">
            <a:avLst/>
          </a:prstGeom>
          <a:noFill/>
        </p:spPr>
        <p:txBody>
          <a:bodyPr wrap="none" rtlCol="0">
            <a:spAutoFit/>
          </a:bodyPr>
          <a:lstStyle/>
          <a:p>
            <a:r>
              <a:rPr lang="kk-KZ" sz="2000" dirty="0" smtClean="0">
                <a:solidFill>
                  <a:srgbClr val="00B0F0"/>
                </a:solidFill>
                <a:latin typeface="Times New Roman" panose="02020603050405020304" pitchFamily="18" charset="0"/>
                <a:cs typeface="Times New Roman" panose="02020603050405020304" pitchFamily="18" charset="0"/>
              </a:rPr>
              <a:t>«Үздік бөлме» сайысы</a:t>
            </a:r>
            <a:endParaRPr lang="ru-RU" sz="2000"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275857" y="4335254"/>
            <a:ext cx="5382188" cy="1384995"/>
          </a:xfrm>
          <a:prstGeom prst="rect">
            <a:avLst/>
          </a:prstGeom>
          <a:noFill/>
        </p:spPr>
        <p:txBody>
          <a:bodyPr wrap="square" rtlCol="0">
            <a:spAutoFit/>
          </a:bodyPr>
          <a:lstStyle/>
          <a:p>
            <a:pPr>
              <a:lnSpc>
                <a:spcPct val="150000"/>
              </a:lnSpc>
            </a:pPr>
            <a:r>
              <a:rPr lang="kk-KZ" sz="1400" dirty="0" smtClean="0">
                <a:solidFill>
                  <a:srgbClr val="00B0F0"/>
                </a:solidFill>
                <a:latin typeface="Times New Roman" panose="02020603050405020304" pitchFamily="18" charset="0"/>
                <a:cs typeface="Times New Roman" panose="02020603050405020304" pitchFamily="18" charset="0"/>
              </a:rPr>
              <a:t>Жатақхана студенттерінің  арасында  «Үздік бөлме» апталығы өтті.</a:t>
            </a:r>
          </a:p>
          <a:p>
            <a:pPr>
              <a:lnSpc>
                <a:spcPct val="150000"/>
              </a:lnSpc>
            </a:pPr>
            <a:r>
              <a:rPr lang="kk-KZ" sz="1400" dirty="0" smtClean="0">
                <a:solidFill>
                  <a:srgbClr val="00B0F0"/>
                </a:solidFill>
                <a:latin typeface="Times New Roman" panose="02020603050405020304" pitchFamily="18" charset="0"/>
                <a:cs typeface="Times New Roman" panose="02020603050405020304" pitchFamily="18" charset="0"/>
              </a:rPr>
              <a:t>Апталық барысында бөлмелердің тазалығы қатан қадағаланып,</a:t>
            </a:r>
          </a:p>
          <a:p>
            <a:pPr>
              <a:lnSpc>
                <a:spcPct val="150000"/>
              </a:lnSpc>
            </a:pPr>
            <a:r>
              <a:rPr lang="kk-KZ" sz="1400" dirty="0">
                <a:solidFill>
                  <a:srgbClr val="00B0F0"/>
                </a:solidFill>
                <a:latin typeface="Times New Roman" panose="02020603050405020304" pitchFamily="18" charset="0"/>
                <a:cs typeface="Times New Roman" panose="02020603050405020304" pitchFamily="18" charset="0"/>
              </a:rPr>
              <a:t>о</a:t>
            </a:r>
            <a:r>
              <a:rPr lang="kk-KZ" sz="1400" dirty="0" smtClean="0">
                <a:solidFill>
                  <a:srgbClr val="00B0F0"/>
                </a:solidFill>
                <a:latin typeface="Times New Roman" panose="02020603050405020304" pitchFamily="18" charset="0"/>
                <a:cs typeface="Times New Roman" panose="02020603050405020304" pitchFamily="18" charset="0"/>
              </a:rPr>
              <a:t>рын алған бөлмелер марапатталды. 1 орын 301 бөлме, 2 орын 207 бөлме, 3 орындарға 208 бөлме  иеленді.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677186"/>
            <a:ext cx="2628578" cy="199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498" y="2780928"/>
            <a:ext cx="2581608" cy="227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222" y="219986"/>
            <a:ext cx="2268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8519" y="5380187"/>
            <a:ext cx="2563587" cy="584775"/>
          </a:xfrm>
          <a:prstGeom prst="rect">
            <a:avLst/>
          </a:prstGeom>
          <a:noFill/>
        </p:spPr>
        <p:txBody>
          <a:bodyPr wrap="non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Жаңа 2020 жылды бірге</a:t>
            </a:r>
          </a:p>
          <a:p>
            <a:pPr algn="ctr"/>
            <a:r>
              <a:rPr lang="kk-KZ" sz="1600" dirty="0" smtClean="0">
                <a:solidFill>
                  <a:srgbClr val="00B0F0"/>
                </a:solidFill>
                <a:latin typeface="Times New Roman" panose="02020603050405020304" pitchFamily="18" charset="0"/>
                <a:cs typeface="Times New Roman" panose="02020603050405020304" pitchFamily="18" charset="0"/>
              </a:rPr>
              <a:t> қарсалып тамаша өткіздік.</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973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 y="3212977"/>
            <a:ext cx="258784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1" y="4400713"/>
            <a:ext cx="2467599" cy="208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262182"/>
            <a:ext cx="2818233" cy="281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262182"/>
            <a:ext cx="3096344" cy="281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7364" t="12053" r="13515" b="8961"/>
          <a:stretch/>
        </p:blipFill>
        <p:spPr bwMode="auto">
          <a:xfrm>
            <a:off x="276356" y="720364"/>
            <a:ext cx="2065106" cy="236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262182"/>
            <a:ext cx="2268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99992" y="3429000"/>
            <a:ext cx="4392488" cy="2585323"/>
          </a:xfrm>
          <a:prstGeom prst="rect">
            <a:avLst/>
          </a:prstGeom>
          <a:noFill/>
        </p:spPr>
        <p:txBody>
          <a:bodyPr wrap="square" rtlCol="0">
            <a:spAutoFit/>
          </a:bodyPr>
          <a:lstStyle/>
          <a:p>
            <a:r>
              <a:rPr lang="kk-KZ" dirty="0" smtClean="0"/>
              <a:t>        </a:t>
            </a:r>
            <a:r>
              <a:rPr lang="kk-KZ" sz="1600" u="sng" dirty="0" smtClean="0">
                <a:solidFill>
                  <a:srgbClr val="00B0F0"/>
                </a:solidFill>
                <a:latin typeface="Times New Roman" panose="02020603050405020304" pitchFamily="18" charset="0"/>
                <a:cs typeface="Times New Roman" panose="02020603050405020304" pitchFamily="18" charset="0"/>
              </a:rPr>
              <a:t>Жастар бос уақыттарын қалай өткізеді?</a:t>
            </a:r>
          </a:p>
          <a:p>
            <a:pPr algn="just"/>
            <a:r>
              <a:rPr lang="kk-KZ" sz="1600" dirty="0" smtClean="0">
                <a:solidFill>
                  <a:srgbClr val="00B0F0"/>
                </a:solidFill>
                <a:latin typeface="Times New Roman" panose="02020603050405020304" pitchFamily="18" charset="0"/>
                <a:cs typeface="Times New Roman" panose="02020603050405020304" pitchFamily="18" charset="0"/>
              </a:rPr>
              <a:t>Әрине, жастар жүрген жер әрқашан да көңілді кештердің, қызықты бас қосулардың ордасы ғой. Студенттер көңілді демалыс кештерін, диспуттар, дискотекалар өткізіп тұрады.</a:t>
            </a:r>
          </a:p>
          <a:p>
            <a:pPr algn="just"/>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Студенттік кезең – өмір шындығын оқып үйренумен бірге қоғамның белсенді бір мүшесі ретінде қалыптасатын кезең. Рухани байлық, зор адамгершілік, асыл мұраттар осы тұста бойға жинақталатыны ақиқат.</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0878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16158"/>
            <a:ext cx="2033570" cy="285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3482293"/>
            <a:ext cx="2033570" cy="268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3223" b="1"/>
          <a:stretch/>
        </p:blipFill>
        <p:spPr bwMode="auto">
          <a:xfrm rot="5400000">
            <a:off x="-134367" y="3936808"/>
            <a:ext cx="2683012" cy="177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066" t="19468" r="2241" b="6371"/>
          <a:stretch/>
        </p:blipFill>
        <p:spPr bwMode="auto">
          <a:xfrm rot="5400000">
            <a:off x="-81504" y="1096746"/>
            <a:ext cx="2580664" cy="177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3482293"/>
            <a:ext cx="2121290" cy="268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744" y="3482292"/>
            <a:ext cx="2311954" cy="270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234515"/>
            <a:ext cx="2268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67744" y="908720"/>
            <a:ext cx="4392488" cy="2308324"/>
          </a:xfrm>
          <a:prstGeom prst="rect">
            <a:avLst/>
          </a:prstGeom>
          <a:noFill/>
        </p:spPr>
        <p:txBody>
          <a:bodyPr wrap="square" rtlCol="0">
            <a:spAutoFit/>
          </a:bodyPr>
          <a:lstStyle/>
          <a:p>
            <a:pPr algn="just"/>
            <a:r>
              <a:rPr lang="kk-KZ" sz="1600" dirty="0" smtClean="0">
                <a:solidFill>
                  <a:srgbClr val="00B0F0"/>
                </a:solidFill>
                <a:latin typeface="Times New Roman" panose="02020603050405020304" pitchFamily="18" charset="0"/>
                <a:cs typeface="Times New Roman" panose="02020603050405020304" pitchFamily="18" charset="0"/>
              </a:rPr>
              <a:t>    Жатақханада студенттер үшін жақсы жағдайлар тудырылған. Әсіресе демалыс бөлмесі – жиі  келетін орны.  Жатақханада әрбір бөлменің санитарлық тазалығына, студенттердің денсаулығына бақылау  жасалып отырады. «Жатақхана –өз үйің!» қазір жастар арасында осы қағида берік орын алған. Студенттер әрбір бөлмені, секцияны, демалыс бөлмесін өздері тазалап отырады.</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233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9912" y="446188"/>
            <a:ext cx="4305281"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kk-KZ" dirty="0" smtClean="0">
                <a:solidFill>
                  <a:srgbClr val="FF0000"/>
                </a:solidFill>
                <a:latin typeface="Times New Roman" panose="02020603050405020304" pitchFamily="18" charset="0"/>
                <a:cs typeface="Times New Roman" panose="02020603050405020304" pitchFamily="18" charset="0"/>
              </a:rPr>
              <a:t>«Адал және сатылмайтын еңбек бейнесі»</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07504" y="1196752"/>
            <a:ext cx="8856984" cy="5478423"/>
          </a:xfrm>
          <a:prstGeom prst="rect">
            <a:avLst/>
          </a:prstGeom>
          <a:noFill/>
        </p:spPr>
        <p:txBody>
          <a:bodyPr wrap="square" rtlCol="0">
            <a:spAutoFit/>
          </a:bodyPr>
          <a:lstStyle/>
          <a:p>
            <a:pPr algn="ctr"/>
            <a:r>
              <a:rPr lang="kk-KZ" sz="1400" dirty="0" smtClean="0">
                <a:solidFill>
                  <a:srgbClr val="FF0000"/>
                </a:solidFill>
                <a:latin typeface="Times New Roman" panose="02020603050405020304" pitchFamily="18" charset="0"/>
                <a:cs typeface="Times New Roman" panose="02020603050405020304" pitchFamily="18" charset="0"/>
              </a:rPr>
              <a:t>Кім адал еңбегінің арқасында ел құрметіне бөленсе, сол адамның өмірі ғибрат.</a:t>
            </a:r>
          </a:p>
          <a:p>
            <a:pPr algn="ctr"/>
            <a:r>
              <a:rPr lang="kk-KZ" sz="1400" dirty="0">
                <a:solidFill>
                  <a:srgbClr val="FF000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                                                                                       Хожамуратов Даниел  239 топ, 3 курс</a:t>
            </a:r>
          </a:p>
          <a:p>
            <a:pPr algn="ctr"/>
            <a:r>
              <a:rPr lang="kk-KZ" sz="1400" dirty="0" smtClean="0">
                <a:solidFill>
                  <a:srgbClr val="00B0F0"/>
                </a:solidFill>
                <a:latin typeface="Times New Roman" panose="02020603050405020304" pitchFamily="18" charset="0"/>
                <a:cs typeface="Times New Roman" panose="02020603050405020304" pitchFamily="18" charset="0"/>
              </a:rPr>
              <a:t>Сыбайлас жемқорлыққа қарсы күрес жүргізу дегеніміз бұл мемлекетте тұрақтылықты қамтамасыз етуді</a:t>
            </a:r>
          </a:p>
          <a:p>
            <a:pPr algn="ctr"/>
            <a:r>
              <a:rPr lang="kk-KZ" sz="1400" dirty="0">
                <a:solidFill>
                  <a:srgbClr val="00B0F0"/>
                </a:solidFill>
                <a:latin typeface="Times New Roman" panose="02020603050405020304" pitchFamily="18" charset="0"/>
                <a:cs typeface="Times New Roman" panose="02020603050405020304" pitchFamily="18" charset="0"/>
              </a:rPr>
              <a:t>қ</a:t>
            </a:r>
            <a:r>
              <a:rPr lang="kk-KZ" sz="1400" dirty="0" smtClean="0">
                <a:solidFill>
                  <a:srgbClr val="00B0F0"/>
                </a:solidFill>
                <a:latin typeface="Times New Roman" panose="02020603050405020304" pitchFamily="18" charset="0"/>
                <a:cs typeface="Times New Roman" panose="02020603050405020304" pitchFamily="18" charset="0"/>
              </a:rPr>
              <a:t>ажетті шара деп айтқан екен кезінде Аристотель ғұлама.</a:t>
            </a:r>
          </a:p>
          <a:p>
            <a:pPr algn="ct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Сейтқали Елдос    4 топ, 2 курс.</a:t>
            </a:r>
          </a:p>
          <a:p>
            <a:pPr algn="ctr"/>
            <a:r>
              <a:rPr lang="kk-KZ" sz="1400" dirty="0" smtClean="0">
                <a:solidFill>
                  <a:srgbClr val="FFC000"/>
                </a:solidFill>
                <a:latin typeface="Times New Roman" panose="02020603050405020304" pitchFamily="18" charset="0"/>
                <a:cs typeface="Times New Roman" panose="02020603050405020304" pitchFamily="18" charset="0"/>
              </a:rPr>
              <a:t>Демократиялық мемлекеттің саяси және қоғамдық институттарына кері әсерін тигізеді, елдің болашақ дамуына</a:t>
            </a:r>
          </a:p>
          <a:p>
            <a:pPr algn="ctr"/>
            <a:r>
              <a:rPr lang="kk-KZ" sz="1400" dirty="0">
                <a:solidFill>
                  <a:srgbClr val="FFC000"/>
                </a:solidFill>
                <a:latin typeface="Times New Roman" panose="02020603050405020304" pitchFamily="18" charset="0"/>
                <a:cs typeface="Times New Roman" panose="02020603050405020304" pitchFamily="18" charset="0"/>
              </a:rPr>
              <a:t>е</a:t>
            </a:r>
            <a:r>
              <a:rPr lang="kk-KZ" sz="1400" dirty="0" smtClean="0">
                <a:solidFill>
                  <a:srgbClr val="FFC000"/>
                </a:solidFill>
                <a:latin typeface="Times New Roman" panose="02020603050405020304" pitchFamily="18" charset="0"/>
                <a:cs typeface="Times New Roman" panose="02020603050405020304" pitchFamily="18" charset="0"/>
              </a:rPr>
              <a:t>леулі қауіп төндіреді.</a:t>
            </a:r>
          </a:p>
          <a:p>
            <a:pPr algn="ctr"/>
            <a:r>
              <a:rPr lang="kk-KZ" sz="1400" dirty="0">
                <a:solidFill>
                  <a:srgbClr val="FFC000"/>
                </a:solidFill>
                <a:latin typeface="Times New Roman" panose="02020603050405020304" pitchFamily="18" charset="0"/>
                <a:cs typeface="Times New Roman" panose="02020603050405020304" pitchFamily="18" charset="0"/>
              </a:rPr>
              <a:t> </a:t>
            </a:r>
            <a:r>
              <a:rPr lang="kk-KZ" sz="1400" dirty="0" smtClean="0">
                <a:solidFill>
                  <a:srgbClr val="FFC000"/>
                </a:solidFill>
                <a:latin typeface="Times New Roman" panose="02020603050405020304" pitchFamily="18" charset="0"/>
                <a:cs typeface="Times New Roman" panose="02020603050405020304" pitchFamily="18" charset="0"/>
              </a:rPr>
              <a:t>                                                                                               Жұмажанов Ербол 4 топ, 2 курс.</a:t>
            </a:r>
          </a:p>
          <a:p>
            <a:pPr algn="ctr"/>
            <a:r>
              <a:rPr lang="kk-KZ" sz="1400" dirty="0" smtClean="0">
                <a:solidFill>
                  <a:srgbClr val="FF0000"/>
                </a:solidFill>
                <a:latin typeface="Times New Roman" panose="02020603050405020304" pitchFamily="18" charset="0"/>
                <a:cs typeface="Times New Roman" panose="02020603050405020304" pitchFamily="18" charset="0"/>
              </a:rPr>
              <a:t>Жастардың алған білімдері оларды өмірде туындаған кез келген жемқорлық атаулымен кездестірмейтіндігіне</a:t>
            </a:r>
          </a:p>
          <a:p>
            <a:pPr algn="ctr"/>
            <a:r>
              <a:rPr lang="kk-KZ" sz="1400" dirty="0" smtClean="0">
                <a:solidFill>
                  <a:srgbClr val="FF0000"/>
                </a:solidFill>
                <a:latin typeface="Times New Roman" panose="02020603050405020304" pitchFamily="18" charset="0"/>
                <a:cs typeface="Times New Roman" panose="02020603050405020304" pitchFamily="18" charset="0"/>
              </a:rPr>
              <a:t> сенгіміз келеді.</a:t>
            </a:r>
          </a:p>
          <a:p>
            <a:pPr algn="ctr"/>
            <a:r>
              <a:rPr lang="kk-KZ" sz="1400" dirty="0" smtClean="0">
                <a:solidFill>
                  <a:srgbClr val="FF0000"/>
                </a:solidFill>
                <a:latin typeface="Times New Roman" panose="02020603050405020304" pitchFamily="18" charset="0"/>
                <a:cs typeface="Times New Roman" panose="02020603050405020304" pitchFamily="18" charset="0"/>
              </a:rPr>
              <a:t>                                                                  Шарипов Шамиль 240 топ, 3 курс.</a:t>
            </a:r>
          </a:p>
          <a:p>
            <a:pPr algn="ctr"/>
            <a:r>
              <a:rPr lang="kk-KZ" sz="1400" dirty="0" smtClean="0">
                <a:solidFill>
                  <a:srgbClr val="00B050"/>
                </a:solidFill>
                <a:latin typeface="Times New Roman" panose="02020603050405020304" pitchFamily="18" charset="0"/>
                <a:cs typeface="Times New Roman" panose="02020603050405020304" pitchFamily="18" charset="0"/>
              </a:rPr>
              <a:t>Адал ұрпақ тәрбиелеу – қай уақыттан болса да өз маңыздылығын жоғалтпаған мәселесі «Әкеге қарап ұл өсер,</a:t>
            </a:r>
          </a:p>
          <a:p>
            <a:pPr algn="ctr"/>
            <a:r>
              <a:rPr lang="kk-KZ" sz="1400" dirty="0" smtClean="0">
                <a:solidFill>
                  <a:srgbClr val="00B050"/>
                </a:solidFill>
                <a:latin typeface="Times New Roman" panose="02020603050405020304" pitchFamily="18" charset="0"/>
                <a:cs typeface="Times New Roman" panose="02020603050405020304" pitchFamily="18" charset="0"/>
              </a:rPr>
              <a:t> шешеге қарап қыз өсер» дегендей жас ұрпақ тәрбиесінде ата-ананың алар орны ерекше.</a:t>
            </a:r>
          </a:p>
          <a:p>
            <a:pPr algn="ctr"/>
            <a:r>
              <a:rPr lang="kk-KZ" sz="1400" dirty="0" smtClean="0">
                <a:solidFill>
                  <a:srgbClr val="00B050"/>
                </a:solidFill>
                <a:latin typeface="Times New Roman" panose="02020603050405020304" pitchFamily="18" charset="0"/>
                <a:cs typeface="Times New Roman" panose="02020603050405020304" pitchFamily="18" charset="0"/>
              </a:rPr>
              <a:t>                                                                                       Мамедов Мұрат 7 топ, 1 курс</a:t>
            </a:r>
          </a:p>
          <a:p>
            <a:pPr algn="ctr"/>
            <a:r>
              <a:rPr lang="kk-KZ" sz="1400" dirty="0" smtClean="0">
                <a:solidFill>
                  <a:srgbClr val="002060"/>
                </a:solidFill>
                <a:latin typeface="Times New Roman" panose="02020603050405020304" pitchFamily="18" charset="0"/>
                <a:cs typeface="Times New Roman" panose="02020603050405020304" pitchFamily="18" charset="0"/>
              </a:rPr>
              <a:t>Біздің мемлекетте сыбайлас жемқорлыққа қарсы саясаттың кәсіби іргетасы қалыптасты.</a:t>
            </a:r>
          </a:p>
          <a:p>
            <a:pPr algn="ctr"/>
            <a:r>
              <a:rPr lang="kk-KZ" sz="1400" dirty="0" smtClean="0">
                <a:solidFill>
                  <a:srgbClr val="002060"/>
                </a:solidFill>
                <a:latin typeface="Times New Roman" panose="02020603050405020304" pitchFamily="18" charset="0"/>
                <a:cs typeface="Times New Roman" panose="02020603050405020304" pitchFamily="18" charset="0"/>
              </a:rPr>
              <a:t>                                                                                                         Қаһарман Айболат 244 топ, 1 курс</a:t>
            </a:r>
          </a:p>
          <a:p>
            <a:pPr algn="ctr"/>
            <a:r>
              <a:rPr lang="kk-KZ" sz="1400" dirty="0" smtClean="0">
                <a:solidFill>
                  <a:srgbClr val="92D050"/>
                </a:solidFill>
                <a:latin typeface="Times New Roman" panose="02020603050405020304" pitchFamily="18" charset="0"/>
                <a:cs typeface="Times New Roman" panose="02020603050405020304" pitchFamily="18" charset="0"/>
              </a:rPr>
              <a:t>Коррупция относиться к одному из самых опасных и всепроникающих социальных негативных явлений,</a:t>
            </a:r>
          </a:p>
          <a:p>
            <a:pPr algn="ctr"/>
            <a:r>
              <a:rPr lang="kk-KZ" sz="1400" dirty="0" smtClean="0">
                <a:solidFill>
                  <a:srgbClr val="92D050"/>
                </a:solidFill>
                <a:latin typeface="Times New Roman" panose="02020603050405020304" pitchFamily="18" charset="0"/>
                <a:cs typeface="Times New Roman" panose="02020603050405020304" pitchFamily="18" charset="0"/>
              </a:rPr>
              <a:t> представляющих угрозу национальной безопасности.</a:t>
            </a:r>
          </a:p>
          <a:p>
            <a:pPr algn="ctr"/>
            <a:r>
              <a:rPr lang="kk-KZ" sz="1400" dirty="0" smtClean="0">
                <a:solidFill>
                  <a:srgbClr val="92D050"/>
                </a:solidFill>
                <a:latin typeface="Times New Roman" panose="02020603050405020304" pitchFamily="18" charset="0"/>
                <a:cs typeface="Times New Roman" panose="02020603050405020304" pitchFamily="18" charset="0"/>
              </a:rPr>
              <a:t>                                                              Удовиченко Евгений 244 группа, 1 курс.</a:t>
            </a:r>
          </a:p>
          <a:p>
            <a:pPr algn="ctr"/>
            <a:r>
              <a:rPr lang="kk-KZ" sz="1400" dirty="0" smtClean="0">
                <a:solidFill>
                  <a:srgbClr val="C00000"/>
                </a:solidFill>
                <a:latin typeface="Times New Roman" panose="02020603050405020304" pitchFamily="18" charset="0"/>
                <a:cs typeface="Times New Roman" panose="02020603050405020304" pitchFamily="18" charset="0"/>
              </a:rPr>
              <a:t>Честный человек никогда не поступит подло, не по человечески, честно признается в своих ошибках</a:t>
            </a:r>
          </a:p>
          <a:p>
            <a:pPr algn="ctr"/>
            <a:r>
              <a:rPr lang="kk-KZ" sz="1400" dirty="0" smtClean="0">
                <a:solidFill>
                  <a:srgbClr val="C00000"/>
                </a:solidFill>
                <a:latin typeface="Times New Roman" panose="02020603050405020304" pitchFamily="18" charset="0"/>
                <a:cs typeface="Times New Roman" panose="02020603050405020304" pitchFamily="18" charset="0"/>
              </a:rPr>
              <a:t> или своих поступках.</a:t>
            </a:r>
          </a:p>
          <a:p>
            <a:pPr algn="ctr"/>
            <a:r>
              <a:rPr lang="kk-KZ" sz="1400" dirty="0" smtClean="0">
                <a:solidFill>
                  <a:srgbClr val="C00000"/>
                </a:solidFill>
                <a:latin typeface="Times New Roman" panose="02020603050405020304" pitchFamily="18" charset="0"/>
                <a:cs typeface="Times New Roman" panose="02020603050405020304" pitchFamily="18" charset="0"/>
              </a:rPr>
              <a:t>                                                             Иминжанова Руфат. 244 группа, 1 курс.  </a:t>
            </a:r>
          </a:p>
          <a:p>
            <a:pPr algn="ctr"/>
            <a:r>
              <a:rPr lang="kk-KZ" sz="1400" dirty="0" smtClean="0">
                <a:solidFill>
                  <a:srgbClr val="00B0F0"/>
                </a:solidFill>
                <a:latin typeface="Times New Roman" panose="02020603050405020304" pitchFamily="18" charset="0"/>
                <a:cs typeface="Times New Roman" panose="02020603050405020304" pitchFamily="18" charset="0"/>
              </a:rPr>
              <a:t>Ұлы ойшыл әль-Фараби бабамыз айтқандай «Тәрбиесіз берілген – білім, адамзаттың қас жауы» екенін ұмытпағанымыз жөн</a:t>
            </a:r>
          </a:p>
          <a:p>
            <a:pPr algn="ct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Разбек Айя 46 топ, 1 курс.</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394"/>
            <a:ext cx="2808312" cy="1108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9532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99804"/>
            <a:ext cx="8784976" cy="5909310"/>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Государственные служащие – это слуги народа, поэтому эти люди должны быть в первую очередь честны.</a:t>
            </a:r>
          </a:p>
          <a:p>
            <a:pPr algn="ctr"/>
            <a:r>
              <a:rPr lang="kk-KZ" sz="1400" dirty="0" smtClean="0">
                <a:solidFill>
                  <a:srgbClr val="00B0F0"/>
                </a:solidFill>
                <a:latin typeface="Times New Roman" panose="02020603050405020304" pitchFamily="18" charset="0"/>
                <a:cs typeface="Times New Roman" panose="02020603050405020304" pitchFamily="18" charset="0"/>
              </a:rPr>
              <a:t>Всем хорошо помнится Хлестаков и уездный город, где его приняли за чиновника высокого ранга «На </a:t>
            </a:r>
          </a:p>
          <a:p>
            <a:pPr algn="ctr"/>
            <a:r>
              <a:rPr lang="kk-KZ" sz="1400" dirty="0">
                <a:solidFill>
                  <a:srgbClr val="00B0F0"/>
                </a:solidFill>
                <a:latin typeface="Times New Roman" panose="02020603050405020304" pitchFamily="18" charset="0"/>
                <a:cs typeface="Times New Roman" panose="02020603050405020304" pitchFamily="18" charset="0"/>
              </a:rPr>
              <a:t>г</a:t>
            </a:r>
            <a:r>
              <a:rPr lang="kk-KZ" sz="1400" dirty="0" smtClean="0">
                <a:solidFill>
                  <a:srgbClr val="00B0F0"/>
                </a:solidFill>
                <a:latin typeface="Times New Roman" panose="02020603050405020304" pitchFamily="18" charset="0"/>
                <a:cs typeface="Times New Roman" panose="02020603050405020304" pitchFamily="18" charset="0"/>
              </a:rPr>
              <a:t>осударственной службе я хозяин», по такому принципу «служили» ответственные лица.</a:t>
            </a:r>
          </a:p>
          <a:p>
            <a:pPr algn="ct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Чалдамбаева Мадина 42 группа, 3 курс.</a:t>
            </a:r>
          </a:p>
          <a:p>
            <a:pPr algn="ctr"/>
            <a:r>
              <a:rPr lang="kk-KZ" sz="1400" dirty="0" smtClean="0">
                <a:solidFill>
                  <a:srgbClr val="00B050"/>
                </a:solidFill>
                <a:latin typeface="Times New Roman" panose="02020603050405020304" pitchFamily="18" charset="0"/>
                <a:cs typeface="Times New Roman" panose="02020603050405020304" pitchFamily="18" charset="0"/>
              </a:rPr>
              <a:t>Сыбайлас жемқорлық ол бүгін немесе кеше туған нәрсе емес, ол заманның тереңге салған індет деп ойлаймын.</a:t>
            </a:r>
          </a:p>
          <a:p>
            <a:pPr algn="ctr"/>
            <a:r>
              <a:rPr lang="kk-KZ" sz="1400" dirty="0" smtClean="0">
                <a:solidFill>
                  <a:srgbClr val="00B050"/>
                </a:solidFill>
                <a:latin typeface="Times New Roman" panose="02020603050405020304" pitchFamily="18" charset="0"/>
                <a:cs typeface="Times New Roman" panose="02020603050405020304" pitchFamily="18" charset="0"/>
              </a:rPr>
              <a:t> Жемқорлықтың ішіндегі ең кең етек алғаны- парақорлық, сондықтанда бала күнен бастап Отанға деген </a:t>
            </a:r>
          </a:p>
          <a:p>
            <a:pPr algn="ctr"/>
            <a:r>
              <a:rPr lang="kk-KZ" sz="1400" dirty="0" smtClean="0">
                <a:solidFill>
                  <a:srgbClr val="00B050"/>
                </a:solidFill>
                <a:latin typeface="Times New Roman" panose="02020603050405020304" pitchFamily="18" charset="0"/>
                <a:cs typeface="Times New Roman" panose="02020603050405020304" pitchFamily="18" charset="0"/>
              </a:rPr>
              <a:t>сүйіспеншілікке, біліммен еңбекке ұмтылуға көрегендік  пен адалдыққа тәрбиелеу керек.</a:t>
            </a:r>
          </a:p>
          <a:p>
            <a:pPr algn="ctr"/>
            <a:r>
              <a:rPr lang="kk-KZ" sz="1400" dirty="0" smtClean="0">
                <a:solidFill>
                  <a:srgbClr val="00B050"/>
                </a:solidFill>
                <a:latin typeface="Times New Roman" panose="02020603050405020304" pitchFamily="18" charset="0"/>
                <a:cs typeface="Times New Roman" panose="02020603050405020304" pitchFamily="18" charset="0"/>
              </a:rPr>
              <a:t>                                                                                                                         Гулимов Асад 3 топ, 2 курс</a:t>
            </a:r>
          </a:p>
          <a:p>
            <a:pPr algn="ctr"/>
            <a:r>
              <a:rPr lang="kk-KZ" sz="1400" dirty="0" smtClean="0">
                <a:solidFill>
                  <a:srgbClr val="002060"/>
                </a:solidFill>
                <a:latin typeface="Times New Roman" panose="02020603050405020304" pitchFamily="18" charset="0"/>
                <a:cs typeface="Times New Roman" panose="02020603050405020304" pitchFamily="18" charset="0"/>
              </a:rPr>
              <a:t>Қазақстан Республикасының Қылмыстық кодексінің өкілеттіктерді теріс пайдалану (307 -бап), билікті немесе</a:t>
            </a:r>
          </a:p>
          <a:p>
            <a:pPr algn="ctr"/>
            <a:r>
              <a:rPr lang="kk-KZ" sz="1400" dirty="0">
                <a:solidFill>
                  <a:srgbClr val="002060"/>
                </a:solidFill>
                <a:latin typeface="Times New Roman" panose="02020603050405020304" pitchFamily="18" charset="0"/>
                <a:cs typeface="Times New Roman" panose="02020603050405020304" pitchFamily="18" charset="0"/>
              </a:rPr>
              <a:t>қ</a:t>
            </a:r>
            <a:r>
              <a:rPr lang="kk-KZ" sz="1400" dirty="0" smtClean="0">
                <a:solidFill>
                  <a:srgbClr val="002060"/>
                </a:solidFill>
                <a:latin typeface="Times New Roman" panose="02020603050405020304" pitchFamily="18" charset="0"/>
                <a:cs typeface="Times New Roman" panose="02020603050405020304" pitchFamily="18" charset="0"/>
              </a:rPr>
              <a:t>ызметтік өкілеттіктерді теріс пайдалану (228-бап), билікті немесе қызметтік өкілеттікті асыра пайдалану</a:t>
            </a:r>
          </a:p>
          <a:p>
            <a:pPr algn="ctr"/>
            <a:r>
              <a:rPr lang="kk-KZ" sz="1400" dirty="0" smtClean="0">
                <a:solidFill>
                  <a:srgbClr val="002060"/>
                </a:solidFill>
                <a:latin typeface="Times New Roman" panose="02020603050405020304" pitchFamily="18" charset="0"/>
                <a:cs typeface="Times New Roman" panose="02020603050405020304" pitchFamily="18" charset="0"/>
              </a:rPr>
              <a:t> (308-бап), пара алу (311-бап).</a:t>
            </a:r>
          </a:p>
          <a:p>
            <a:pPr algn="ctr"/>
            <a:r>
              <a:rPr lang="kk-KZ" sz="1400" dirty="0" smtClean="0">
                <a:solidFill>
                  <a:srgbClr val="002060"/>
                </a:solidFill>
                <a:latin typeface="Times New Roman" panose="02020603050405020304" pitchFamily="18" charset="0"/>
                <a:cs typeface="Times New Roman" panose="02020603050405020304" pitchFamily="18" charset="0"/>
              </a:rPr>
              <a:t>                                                          Боранбай Мустафа 3 топ, 2 курс.</a:t>
            </a:r>
          </a:p>
          <a:p>
            <a:pPr algn="ctr"/>
            <a:r>
              <a:rPr lang="kk-KZ" sz="1400" dirty="0" smtClean="0">
                <a:solidFill>
                  <a:srgbClr val="FF0000"/>
                </a:solidFill>
                <a:latin typeface="Times New Roman" panose="02020603050405020304" pitchFamily="18" charset="0"/>
                <a:cs typeface="Times New Roman" panose="02020603050405020304" pitchFamily="18" charset="0"/>
              </a:rPr>
              <a:t>Коррупция переводя с латынского обозначает подкуп, но и продажность государственных служащих, в том что </a:t>
            </a:r>
          </a:p>
          <a:p>
            <a:pPr algn="ctr"/>
            <a:r>
              <a:rPr lang="kk-KZ" sz="1400" dirty="0" smtClean="0">
                <a:solidFill>
                  <a:srgbClr val="FF0000"/>
                </a:solidFill>
                <a:latin typeface="Times New Roman" panose="02020603050405020304" pitchFamily="18" charset="0"/>
                <a:cs typeface="Times New Roman" panose="02020603050405020304" pitchFamily="18" charset="0"/>
              </a:rPr>
              <a:t>часто с использованием ими властных полномочии, и их служебного положения в корыстных интересах </a:t>
            </a:r>
          </a:p>
          <a:p>
            <a:pPr algn="ctr"/>
            <a:r>
              <a:rPr lang="kk-KZ" sz="1400" dirty="0" smtClean="0">
                <a:solidFill>
                  <a:srgbClr val="FF0000"/>
                </a:solidFill>
                <a:latin typeface="Times New Roman" panose="02020603050405020304" pitchFamily="18" charset="0"/>
                <a:cs typeface="Times New Roman" panose="02020603050405020304" pitchFamily="18" charset="0"/>
              </a:rPr>
              <a:t>а также и в целях личного обогащения.</a:t>
            </a:r>
          </a:p>
          <a:p>
            <a:pPr algn="ctr"/>
            <a:r>
              <a:rPr lang="kk-KZ" sz="1400" dirty="0" smtClean="0">
                <a:solidFill>
                  <a:srgbClr val="FF0000"/>
                </a:solidFill>
                <a:latin typeface="Times New Roman" panose="02020603050405020304" pitchFamily="18" charset="0"/>
                <a:cs typeface="Times New Roman" panose="02020603050405020304" pitchFamily="18" charset="0"/>
              </a:rPr>
              <a:t>                                                                        Бондаренко Виктор 3 группа, 2 курс.</a:t>
            </a:r>
          </a:p>
          <a:p>
            <a:pPr algn="ctr"/>
            <a:r>
              <a:rPr lang="kk-KZ" sz="1400" dirty="0" smtClean="0">
                <a:solidFill>
                  <a:srgbClr val="FFC000"/>
                </a:solidFill>
                <a:latin typeface="Times New Roman" panose="02020603050405020304" pitchFamily="18" charset="0"/>
                <a:cs typeface="Times New Roman" panose="02020603050405020304" pitchFamily="18" charset="0"/>
              </a:rPr>
              <a:t>Опасным для любого развивающего государства, является коррупция, которую нельзя по моему мнению</a:t>
            </a:r>
          </a:p>
          <a:p>
            <a:pPr algn="ctr"/>
            <a:r>
              <a:rPr lang="kk-KZ" sz="1400" dirty="0">
                <a:solidFill>
                  <a:srgbClr val="FFC000"/>
                </a:solidFill>
                <a:latin typeface="Times New Roman" panose="02020603050405020304" pitchFamily="18" charset="0"/>
                <a:cs typeface="Times New Roman" panose="02020603050405020304" pitchFamily="18" charset="0"/>
              </a:rPr>
              <a:t>в</a:t>
            </a:r>
            <a:r>
              <a:rPr lang="kk-KZ" sz="1400" dirty="0" smtClean="0">
                <a:solidFill>
                  <a:srgbClr val="FFC000"/>
                </a:solidFill>
                <a:latin typeface="Times New Roman" panose="02020603050405020304" pitchFamily="18" charset="0"/>
                <a:cs typeface="Times New Roman" panose="02020603050405020304" pitchFamily="18" charset="0"/>
              </a:rPr>
              <a:t>ыпускать из поля зрения.</a:t>
            </a:r>
          </a:p>
          <a:p>
            <a:pPr algn="ctr"/>
            <a:r>
              <a:rPr lang="kk-KZ" sz="1400" dirty="0" smtClean="0">
                <a:solidFill>
                  <a:srgbClr val="FFC000"/>
                </a:solidFill>
                <a:latin typeface="Times New Roman" panose="02020603050405020304" pitchFamily="18" charset="0"/>
                <a:cs typeface="Times New Roman" panose="02020603050405020304" pitchFamily="18" charset="0"/>
              </a:rPr>
              <a:t>                                                                    Плаксен Юрий 3 группа, 2 курс.</a:t>
            </a:r>
          </a:p>
          <a:p>
            <a:pPr algn="ctr"/>
            <a:r>
              <a:rPr lang="kk-KZ" sz="1400" dirty="0" smtClean="0">
                <a:solidFill>
                  <a:srgbClr val="FF0000"/>
                </a:solidFill>
                <a:latin typeface="Times New Roman" panose="02020603050405020304" pitchFamily="18" charset="0"/>
                <a:cs typeface="Times New Roman" panose="02020603050405020304" pitchFamily="18" charset="0"/>
              </a:rPr>
              <a:t>Жемқорлыққа жол жоқ!</a:t>
            </a:r>
          </a:p>
          <a:p>
            <a:pPr algn="ctr"/>
            <a:r>
              <a:rPr lang="kk-KZ" sz="1400" dirty="0" smtClean="0">
                <a:solidFill>
                  <a:srgbClr val="FF0000"/>
                </a:solidFill>
                <a:latin typeface="Times New Roman" panose="02020603050405020304" pitchFamily="18" charset="0"/>
                <a:cs typeface="Times New Roman" panose="02020603050405020304" pitchFamily="18" charset="0"/>
              </a:rPr>
              <a:t>                                                                    Калыков Кадыр 3 топ, 2 курс.</a:t>
            </a:r>
          </a:p>
          <a:p>
            <a:pPr algn="ctr"/>
            <a:r>
              <a:rPr lang="kk-KZ" sz="1400" dirty="0" smtClean="0">
                <a:solidFill>
                  <a:srgbClr val="00B0F0"/>
                </a:solidFill>
                <a:latin typeface="Times New Roman" panose="02020603050405020304" pitchFamily="18" charset="0"/>
                <a:cs typeface="Times New Roman" panose="02020603050405020304" pitchFamily="18" charset="0"/>
              </a:rPr>
              <a:t>Қазір диплом болмаса ешқандай жұмысқа алмайды. Сол себепті оқу керек. Қазіргі кезде оқудың өзін қатты</a:t>
            </a:r>
          </a:p>
          <a:p>
            <a:pPr algn="ctr"/>
            <a:r>
              <a:rPr lang="kk-KZ" sz="1400" dirty="0" smtClean="0">
                <a:solidFill>
                  <a:srgbClr val="00B0F0"/>
                </a:solidFill>
                <a:latin typeface="Times New Roman" panose="02020603050405020304" pitchFamily="18" charset="0"/>
                <a:cs typeface="Times New Roman" panose="02020603050405020304" pitchFamily="18" charset="0"/>
              </a:rPr>
              <a:t>Тексеріліп жатыр. Біз жақсы оқысақ, жақсы жұмысқа тұрамыз.</a:t>
            </a:r>
          </a:p>
          <a:p>
            <a:pPr algn="ctr"/>
            <a:r>
              <a:rPr lang="kk-KZ" sz="1400" dirty="0" smtClean="0">
                <a:solidFill>
                  <a:srgbClr val="00B0F0"/>
                </a:solidFill>
                <a:latin typeface="Times New Roman" panose="02020603050405020304" pitchFamily="18" charset="0"/>
                <a:cs typeface="Times New Roman" panose="02020603050405020304" pitchFamily="18" charset="0"/>
              </a:rPr>
              <a:t>                                                                                                   Ермекқызы Сымбат, 2 топ, 2 курс.</a:t>
            </a:r>
          </a:p>
          <a:p>
            <a:pPr algn="ctr"/>
            <a:r>
              <a:rPr lang="kk-KZ" sz="1400" dirty="0" smtClean="0">
                <a:solidFill>
                  <a:srgbClr val="002060"/>
                </a:solidFill>
                <a:latin typeface="Times New Roman" panose="02020603050405020304" pitchFamily="18" charset="0"/>
                <a:cs typeface="Times New Roman" panose="02020603050405020304" pitchFamily="18" charset="0"/>
              </a:rPr>
              <a:t>Түсіндірме сөздігі бойынша сыбайлас жемқорлық пара беріп, сатып алу, лауазымды адамдардың, саяси қызметкерлердің сатқындығы ретінде сипатталады.</a:t>
            </a:r>
          </a:p>
          <a:p>
            <a:pPr algn="ctr"/>
            <a:r>
              <a:rPr lang="kk-KZ" sz="1400" dirty="0" smtClean="0">
                <a:solidFill>
                  <a:srgbClr val="002060"/>
                </a:solidFill>
                <a:latin typeface="Times New Roman" panose="02020603050405020304" pitchFamily="18" charset="0"/>
                <a:cs typeface="Times New Roman" panose="02020603050405020304" pitchFamily="18" charset="0"/>
              </a:rPr>
              <a:t>Абдикаримова Бану 1 топ, 2 курс.</a:t>
            </a:r>
            <a:endParaRPr lang="ru-RU" sz="1400" dirty="0">
              <a:solidFill>
                <a:srgbClr val="002060"/>
              </a:solidFill>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5642489"/>
            <a:ext cx="2376265" cy="1033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99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229200"/>
            <a:ext cx="2736303" cy="1558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5349" y="188640"/>
            <a:ext cx="8856984" cy="5478423"/>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Әр адам өзінің еңбегін адал және жемқорлықсыз жасау керек , сатылмайтын еңбек деген адал еңбек.</a:t>
            </a:r>
          </a:p>
          <a:p>
            <a:pPr algn="ctr"/>
            <a:r>
              <a:rPr lang="kk-KZ" sz="1400" dirty="0" smtClean="0">
                <a:solidFill>
                  <a:srgbClr val="00B0F0"/>
                </a:solidFill>
                <a:latin typeface="Times New Roman" panose="02020603050405020304" pitchFamily="18" charset="0"/>
                <a:cs typeface="Times New Roman" panose="02020603050405020304" pitchFamily="18" charset="0"/>
              </a:rPr>
              <a:t>                                                                                                                        Серикбаева Аяулым. 1 топ, 2 курс</a:t>
            </a:r>
          </a:p>
          <a:p>
            <a:pPr algn="ctr"/>
            <a:r>
              <a:rPr lang="kk-KZ" sz="1400" dirty="0" smtClean="0">
                <a:solidFill>
                  <a:srgbClr val="C00000"/>
                </a:solidFill>
                <a:latin typeface="Times New Roman" panose="02020603050405020304" pitchFamily="18" charset="0"/>
                <a:cs typeface="Times New Roman" panose="02020603050405020304" pitchFamily="18" charset="0"/>
              </a:rPr>
              <a:t>К сожалению, в настоящее время коррупция встречается во всех сферах общественной жизни. И поэтому</a:t>
            </a:r>
          </a:p>
          <a:p>
            <a:pPr algn="ctr"/>
            <a:r>
              <a:rPr lang="kk-KZ" sz="1400" dirty="0" smtClean="0">
                <a:solidFill>
                  <a:srgbClr val="C00000"/>
                </a:solidFill>
                <a:latin typeface="Times New Roman" panose="02020603050405020304" pitchFamily="18" charset="0"/>
                <a:cs typeface="Times New Roman" panose="02020603050405020304" pitchFamily="18" charset="0"/>
              </a:rPr>
              <a:t> необходимы решительные меры по борьбе с коррупцией. И все таки хочется верить, что настанут времена, когда</a:t>
            </a:r>
          </a:p>
          <a:p>
            <a:pPr algn="ctr"/>
            <a:r>
              <a:rPr lang="kk-KZ" sz="1400" dirty="0">
                <a:solidFill>
                  <a:srgbClr val="C00000"/>
                </a:solidFill>
                <a:latin typeface="Times New Roman" panose="02020603050405020304" pitchFamily="18" charset="0"/>
                <a:cs typeface="Times New Roman" panose="02020603050405020304" pitchFamily="18" charset="0"/>
              </a:rPr>
              <a:t>к</a:t>
            </a:r>
            <a:r>
              <a:rPr lang="kk-KZ" sz="1400" dirty="0" smtClean="0">
                <a:solidFill>
                  <a:srgbClr val="C00000"/>
                </a:solidFill>
                <a:latin typeface="Times New Roman" panose="02020603050405020304" pitchFamily="18" charset="0"/>
                <a:cs typeface="Times New Roman" panose="02020603050405020304" pitchFamily="18" charset="0"/>
              </a:rPr>
              <a:t>оррупция не будет.</a:t>
            </a:r>
          </a:p>
          <a:p>
            <a:pPr algn="ctr"/>
            <a:r>
              <a:rPr lang="kk-KZ" sz="1400" dirty="0" smtClean="0">
                <a:solidFill>
                  <a:srgbClr val="C00000"/>
                </a:solidFill>
                <a:latin typeface="Times New Roman" panose="02020603050405020304" pitchFamily="18" charset="0"/>
                <a:cs typeface="Times New Roman" panose="02020603050405020304" pitchFamily="18" charset="0"/>
              </a:rPr>
              <a:t>                                                                                                    Сиднова Вера, 1 группа, 2 курс.</a:t>
            </a:r>
          </a:p>
          <a:p>
            <a:pPr algn="ctr"/>
            <a:endParaRPr lang="kk-KZ" sz="1400" dirty="0">
              <a:latin typeface="Times New Roman" panose="02020603050405020304" pitchFamily="18" charset="0"/>
              <a:cs typeface="Times New Roman" panose="02020603050405020304" pitchFamily="18" charset="0"/>
            </a:endParaRPr>
          </a:p>
          <a:p>
            <a:pPr algn="ctr"/>
            <a:r>
              <a:rPr lang="kk-KZ" sz="1400" dirty="0" smtClean="0">
                <a:solidFill>
                  <a:srgbClr val="FFC000"/>
                </a:solidFill>
                <a:latin typeface="Times New Roman" panose="02020603050405020304" pitchFamily="18" charset="0"/>
                <a:cs typeface="Times New Roman" panose="02020603050405020304" pitchFamily="18" charset="0"/>
              </a:rPr>
              <a:t>Адам еңбектің арқасында яғни, әр адам өз бақытын табады. Өзіне ғана тиесілі, өзіне ғана</a:t>
            </a:r>
          </a:p>
          <a:p>
            <a:pPr algn="ctr"/>
            <a:r>
              <a:rPr lang="kk-KZ" sz="1400" dirty="0" smtClean="0">
                <a:solidFill>
                  <a:srgbClr val="FFC000"/>
                </a:solidFill>
                <a:latin typeface="Times New Roman" panose="02020603050405020304" pitchFamily="18" charset="0"/>
                <a:cs typeface="Times New Roman" panose="02020603050405020304" pitchFamily="18" charset="0"/>
              </a:rPr>
              <a:t> лайық жолмен жүріп, тірлік жасайды.</a:t>
            </a:r>
          </a:p>
          <a:p>
            <a:pPr algn="ctr"/>
            <a:r>
              <a:rPr lang="kk-KZ" sz="1400" dirty="0" smtClean="0">
                <a:solidFill>
                  <a:srgbClr val="FFC000"/>
                </a:solidFill>
                <a:latin typeface="Times New Roman" panose="02020603050405020304" pitchFamily="18" charset="0"/>
                <a:cs typeface="Times New Roman" panose="02020603050405020304" pitchFamily="18" charset="0"/>
              </a:rPr>
              <a:t>                                                                                           Қонысбаева Ұлдана 1 топ, 2 курс.</a:t>
            </a:r>
          </a:p>
          <a:p>
            <a:pPr algn="ctr"/>
            <a:r>
              <a:rPr lang="kk-KZ" sz="1400" dirty="0" smtClean="0">
                <a:solidFill>
                  <a:srgbClr val="0070C0"/>
                </a:solidFill>
                <a:latin typeface="Times New Roman" panose="02020603050405020304" pitchFamily="18" charset="0"/>
                <a:cs typeface="Times New Roman" panose="02020603050405020304" pitchFamily="18" charset="0"/>
              </a:rPr>
              <a:t>Сыбайлас жемқорлықты келешек ұрпаққа сіңіруден аулақ болуды үйрету әрбір ата-ананың міндеті.</a:t>
            </a:r>
          </a:p>
          <a:p>
            <a:pPr algn="ctr"/>
            <a:r>
              <a:rPr lang="kk-KZ" sz="1400" dirty="0" smtClean="0">
                <a:solidFill>
                  <a:srgbClr val="0070C0"/>
                </a:solidFill>
                <a:latin typeface="Times New Roman" panose="02020603050405020304" pitchFamily="18" charset="0"/>
                <a:cs typeface="Times New Roman" panose="02020603050405020304" pitchFamily="18" charset="0"/>
              </a:rPr>
              <a:t>                                                                                                                       Темірахын Санжар 9 топ, 1 курс.</a:t>
            </a:r>
          </a:p>
          <a:p>
            <a:pPr algn="ctr"/>
            <a:r>
              <a:rPr lang="kk-KZ" sz="1400" dirty="0" smtClean="0">
                <a:solidFill>
                  <a:srgbClr val="7030A0"/>
                </a:solidFill>
                <a:latin typeface="Times New Roman" panose="02020603050405020304" pitchFamily="18" charset="0"/>
                <a:cs typeface="Times New Roman" panose="02020603050405020304" pitchFamily="18" charset="0"/>
              </a:rPr>
              <a:t>Қазақ елі байтақ болу үшін, жемқорлықты жою қажет. Жемқорлық бар жерде әділдік жоқ. Сондықтан біздерді,</a:t>
            </a:r>
          </a:p>
          <a:p>
            <a:pPr algn="ctr"/>
            <a:r>
              <a:rPr lang="kk-KZ" sz="1400" dirty="0">
                <a:solidFill>
                  <a:srgbClr val="7030A0"/>
                </a:solidFill>
                <a:latin typeface="Times New Roman" panose="02020603050405020304" pitchFamily="18" charset="0"/>
                <a:cs typeface="Times New Roman" panose="02020603050405020304" pitchFamily="18" charset="0"/>
              </a:rPr>
              <a:t>ж</a:t>
            </a:r>
            <a:r>
              <a:rPr lang="kk-KZ" sz="1400" dirty="0" smtClean="0">
                <a:solidFill>
                  <a:srgbClr val="7030A0"/>
                </a:solidFill>
                <a:latin typeface="Times New Roman" panose="02020603050405020304" pitchFamily="18" charset="0"/>
                <a:cs typeface="Times New Roman" panose="02020603050405020304" pitchFamily="18" charset="0"/>
              </a:rPr>
              <a:t>ас ұрпақты адал жолға түсіріп, тәрбиелеп, өсіру.</a:t>
            </a:r>
          </a:p>
          <a:p>
            <a:pPr algn="ctr"/>
            <a:r>
              <a:rPr lang="kk-KZ" sz="1400" dirty="0" smtClean="0">
                <a:solidFill>
                  <a:srgbClr val="7030A0"/>
                </a:solidFill>
                <a:latin typeface="Times New Roman" panose="02020603050405020304" pitchFamily="18" charset="0"/>
                <a:cs typeface="Times New Roman" panose="02020603050405020304" pitchFamily="18" charset="0"/>
              </a:rPr>
              <a:t>                                                                 Толыбаева Бағдат 45 топ, 1 курс.</a:t>
            </a:r>
          </a:p>
          <a:p>
            <a:pPr algn="ctr"/>
            <a:r>
              <a:rPr lang="kk-KZ" sz="1400" dirty="0" smtClean="0">
                <a:solidFill>
                  <a:srgbClr val="92D050"/>
                </a:solidFill>
                <a:latin typeface="Times New Roman" panose="02020603050405020304" pitchFamily="18" charset="0"/>
                <a:cs typeface="Times New Roman" panose="02020603050405020304" pitchFamily="18" charset="0"/>
              </a:rPr>
              <a:t>Біздің қоғамда сыбайлас жемқорлыққа орын жоқ. Азаматтық қоғамның барлық институттарының күш-</a:t>
            </a:r>
          </a:p>
          <a:p>
            <a:pPr algn="ctr"/>
            <a:r>
              <a:rPr lang="kk-KZ" sz="1400" dirty="0">
                <a:solidFill>
                  <a:srgbClr val="92D050"/>
                </a:solidFill>
                <a:latin typeface="Times New Roman" panose="02020603050405020304" pitchFamily="18" charset="0"/>
                <a:cs typeface="Times New Roman" panose="02020603050405020304" pitchFamily="18" charset="0"/>
              </a:rPr>
              <a:t>ж</a:t>
            </a:r>
            <a:r>
              <a:rPr lang="kk-KZ" sz="1400" dirty="0" smtClean="0">
                <a:solidFill>
                  <a:srgbClr val="92D050"/>
                </a:solidFill>
                <a:latin typeface="Times New Roman" panose="02020603050405020304" pitchFamily="18" charset="0"/>
                <a:cs typeface="Times New Roman" panose="02020603050405020304" pitchFamily="18" charset="0"/>
              </a:rPr>
              <a:t>ігерін біріктіру, осы дерттің одан әрі ұшықпауы үшін оны тоқтатудың халықаралық тәжірибесімен барлық</a:t>
            </a:r>
          </a:p>
          <a:p>
            <a:pPr algn="ctr"/>
            <a:r>
              <a:rPr lang="kk-KZ" sz="1400" dirty="0">
                <a:solidFill>
                  <a:srgbClr val="92D050"/>
                </a:solidFill>
                <a:latin typeface="Times New Roman" panose="02020603050405020304" pitchFamily="18" charset="0"/>
                <a:cs typeface="Times New Roman" panose="02020603050405020304" pitchFamily="18" charset="0"/>
              </a:rPr>
              <a:t>а</a:t>
            </a:r>
            <a:r>
              <a:rPr lang="kk-KZ" sz="1400" dirty="0" smtClean="0">
                <a:solidFill>
                  <a:srgbClr val="92D050"/>
                </a:solidFill>
                <a:latin typeface="Times New Roman" panose="02020603050405020304" pitchFamily="18" charset="0"/>
                <a:cs typeface="Times New Roman" panose="02020603050405020304" pitchFamily="18" charset="0"/>
              </a:rPr>
              <a:t>малдарын қолдану арқылы ғана бұл құбылысқа тиімді түрде қарсы тұруға болады.</a:t>
            </a:r>
          </a:p>
          <a:p>
            <a:pPr algn="ctr"/>
            <a:r>
              <a:rPr lang="kk-KZ" sz="1400" dirty="0" smtClean="0">
                <a:solidFill>
                  <a:srgbClr val="92D050"/>
                </a:solidFill>
                <a:latin typeface="Times New Roman" panose="02020603050405020304" pitchFamily="18" charset="0"/>
                <a:cs typeface="Times New Roman" panose="02020603050405020304" pitchFamily="18" charset="0"/>
              </a:rPr>
              <a:t>                                                                                                                       Байтен Абзал 8 топ 1 курс.</a:t>
            </a:r>
          </a:p>
          <a:p>
            <a:pPr algn="ctr"/>
            <a:r>
              <a:rPr lang="kk-KZ" sz="1400" dirty="0" smtClean="0">
                <a:solidFill>
                  <a:srgbClr val="002060"/>
                </a:solidFill>
                <a:latin typeface="Times New Roman" panose="02020603050405020304" pitchFamily="18" charset="0"/>
                <a:cs typeface="Times New Roman" panose="02020603050405020304" pitchFamily="18" charset="0"/>
              </a:rPr>
              <a:t>Жемқорлықтың санын азайтып, адал адамдардың санын көбейтейік.</a:t>
            </a:r>
          </a:p>
          <a:p>
            <a:pPr algn="ctr"/>
            <a:r>
              <a:rPr lang="kk-KZ" sz="1400" dirty="0" smtClean="0">
                <a:solidFill>
                  <a:srgbClr val="002060"/>
                </a:solidFill>
                <a:latin typeface="Times New Roman" panose="02020603050405020304" pitchFamily="18" charset="0"/>
                <a:cs typeface="Times New Roman" panose="02020603050405020304" pitchFamily="18" charset="0"/>
              </a:rPr>
              <a:t>                                                                                Базарбаев Қуанышбек 8 топ, 1 курс.</a:t>
            </a:r>
          </a:p>
          <a:p>
            <a:pPr algn="ctr"/>
            <a:r>
              <a:rPr lang="kk-KZ" sz="1400" dirty="0" smtClean="0">
                <a:solidFill>
                  <a:srgbClr val="00B050"/>
                </a:solidFill>
                <a:latin typeface="Times New Roman" panose="02020603050405020304" pitchFamily="18" charset="0"/>
                <a:cs typeface="Times New Roman" panose="02020603050405020304" pitchFamily="18" charset="0"/>
              </a:rPr>
              <a:t>Мне очень нравится учиться здесь. Мастера очень чуткие по отношению к нам. У нас очень большой сварочный                            цех, много оборудования. Каждый студент заинтересован своей профессией сварщика, за два года обучения, я научился многому, дальше-больше.</a:t>
            </a:r>
          </a:p>
          <a:p>
            <a:pPr algn="ctr"/>
            <a:r>
              <a:rPr lang="kk-KZ" sz="1400" dirty="0" smtClean="0">
                <a:solidFill>
                  <a:srgbClr val="00B050"/>
                </a:solidFill>
                <a:latin typeface="Times New Roman" panose="02020603050405020304" pitchFamily="18" charset="0"/>
                <a:cs typeface="Times New Roman" panose="02020603050405020304" pitchFamily="18" charset="0"/>
              </a:rPr>
              <a:t>                                                                Мехралиев Рамазан  2 курс, 242 группа.</a:t>
            </a:r>
            <a:endParaRPr lang="ru-RU" sz="1400" dirty="0">
              <a:solidFill>
                <a:srgbClr val="00B050"/>
              </a:solidFill>
              <a:latin typeface="Times New Roman" panose="020206030504050203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840" y="5736542"/>
            <a:ext cx="362056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268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5589241"/>
            <a:ext cx="4069809" cy="111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10800000" flipV="1">
            <a:off x="292032" y="5685799"/>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pic>
        <p:nvPicPr>
          <p:cNvPr id="2"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750920" y="158241"/>
            <a:ext cx="2177056" cy="1235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139952" y="142573"/>
            <a:ext cx="3078088" cy="1015663"/>
          </a:xfrm>
          <a:prstGeom prst="rect">
            <a:avLst/>
          </a:prstGeom>
        </p:spPr>
        <p:txBody>
          <a:bodyPr wrap="square">
            <a:spAutoFit/>
          </a:bodyPr>
          <a:lstStyle/>
          <a:p>
            <a:r>
              <a:rPr lang="pt-BR" sz="1200" dirty="0">
                <a:solidFill>
                  <a:srgbClr val="00B0F0"/>
                </a:solidFill>
                <a:latin typeface="Times New Roman" panose="02020603050405020304" pitchFamily="18" charset="0"/>
                <a:cs typeface="Times New Roman" panose="02020603050405020304" pitchFamily="18" charset="0"/>
              </a:rPr>
              <a:t>Тел.: +7 (727) 273 22 63</a:t>
            </a:r>
          </a:p>
          <a:p>
            <a:r>
              <a:rPr lang="pt-BR" sz="1200" dirty="0">
                <a:solidFill>
                  <a:srgbClr val="00B0F0"/>
                </a:solidFill>
                <a:latin typeface="Times New Roman" panose="02020603050405020304" pitchFamily="18" charset="0"/>
                <a:cs typeface="Times New Roman" panose="02020603050405020304" pitchFamily="18" charset="0"/>
              </a:rPr>
              <a:t>моб.: +7 708 972 01 75,  +7 707 324 54 </a:t>
            </a:r>
            <a:r>
              <a:rPr lang="pt-BR" sz="1200" dirty="0" smtClean="0">
                <a:solidFill>
                  <a:srgbClr val="00B0F0"/>
                </a:solidFill>
                <a:latin typeface="Times New Roman" panose="02020603050405020304" pitchFamily="18" charset="0"/>
                <a:cs typeface="Times New Roman" panose="02020603050405020304" pitchFamily="18" charset="0"/>
              </a:rPr>
              <a:t>96</a:t>
            </a:r>
            <a:endParaRPr lang="ru-RU" sz="1200" dirty="0" smtClean="0">
              <a:solidFill>
                <a:srgbClr val="00B0F0"/>
              </a:solidFill>
              <a:latin typeface="Times New Roman" panose="02020603050405020304" pitchFamily="18" charset="0"/>
              <a:cs typeface="Times New Roman" panose="02020603050405020304" pitchFamily="18" charset="0"/>
            </a:endParaRPr>
          </a:p>
          <a:p>
            <a:r>
              <a:rPr lang="pt-BR" sz="1200" dirty="0" smtClean="0">
                <a:solidFill>
                  <a:srgbClr val="00B0F0"/>
                </a:solidFill>
                <a:latin typeface="Times New Roman" panose="02020603050405020304" pitchFamily="18" charset="0"/>
                <a:cs typeface="Times New Roman" panose="02020603050405020304" pitchFamily="18" charset="0"/>
              </a:rPr>
              <a:t>E-mail</a:t>
            </a:r>
            <a:r>
              <a:rPr lang="pt-BR" sz="1200" dirty="0">
                <a:solidFill>
                  <a:srgbClr val="00B0F0"/>
                </a:solidFill>
                <a:latin typeface="Times New Roman" panose="02020603050405020304" pitchFamily="18" charset="0"/>
                <a:cs typeface="Times New Roman" panose="02020603050405020304" pitchFamily="18" charset="0"/>
              </a:rPr>
              <a:t>: </a:t>
            </a:r>
            <a:r>
              <a:rPr lang="pt-BR" sz="1200" dirty="0">
                <a:solidFill>
                  <a:srgbClr val="00B0F0"/>
                </a:solidFill>
                <a:latin typeface="Times New Roman" panose="02020603050405020304" pitchFamily="18" charset="0"/>
                <a:cs typeface="Times New Roman" panose="02020603050405020304" pitchFamily="18" charset="0"/>
                <a:hlinkClick r:id="rId6"/>
              </a:rPr>
              <a:t>ninuella@bk.ru</a:t>
            </a:r>
            <a:r>
              <a:rPr lang="pt-BR" sz="1200" dirty="0" smtClean="0">
                <a:solidFill>
                  <a:srgbClr val="00B0F0"/>
                </a:solidFill>
                <a:latin typeface="Times New Roman" panose="02020603050405020304" pitchFamily="18" charset="0"/>
                <a:cs typeface="Times New Roman" panose="02020603050405020304" pitchFamily="18" charset="0"/>
              </a:rPr>
              <a:t>,</a:t>
            </a:r>
            <a:endParaRPr lang="ru-RU" sz="1200" dirty="0" smtClean="0">
              <a:solidFill>
                <a:srgbClr val="00B0F0"/>
              </a:solidFill>
              <a:latin typeface="Times New Roman" panose="02020603050405020304" pitchFamily="18" charset="0"/>
              <a:cs typeface="Times New Roman" panose="02020603050405020304" pitchFamily="18" charset="0"/>
            </a:endParaRPr>
          </a:p>
          <a:p>
            <a:r>
              <a:rPr lang="pt-BR" sz="1200" dirty="0" smtClean="0">
                <a:solidFill>
                  <a:srgbClr val="00B0F0"/>
                </a:solidFill>
                <a:latin typeface="Times New Roman" panose="02020603050405020304" pitchFamily="18" charset="0"/>
                <a:cs typeface="Times New Roman" panose="02020603050405020304" pitchFamily="18" charset="0"/>
              </a:rPr>
              <a:t> </a:t>
            </a:r>
            <a:r>
              <a:rPr lang="pt-BR" sz="1200" dirty="0">
                <a:solidFill>
                  <a:srgbClr val="00B0F0"/>
                </a:solidFill>
                <a:latin typeface="Times New Roman" panose="02020603050405020304" pitchFamily="18" charset="0"/>
                <a:cs typeface="Times New Roman" panose="02020603050405020304" pitchFamily="18" charset="0"/>
              </a:rPr>
              <a:t>almanahmanager@gmail.com</a:t>
            </a:r>
          </a:p>
          <a:p>
            <a:r>
              <a:rPr lang="pt-BR" sz="1200" dirty="0">
                <a:solidFill>
                  <a:srgbClr val="00B0F0"/>
                </a:solidFill>
                <a:latin typeface="Times New Roman" panose="02020603050405020304" pitchFamily="18" charset="0"/>
                <a:cs typeface="Times New Roman" panose="02020603050405020304" pitchFamily="18" charset="0"/>
              </a:rPr>
              <a:t>www.almanah.kz </a:t>
            </a:r>
            <a:endParaRPr lang="ru-RU" sz="1200" dirty="0">
              <a:solidFill>
                <a:srgbClr val="00B0F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937006" y="1393612"/>
            <a:ext cx="3078088"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400" dirty="0">
                <a:solidFill>
                  <a:srgbClr val="00B0F0"/>
                </a:solidFill>
                <a:latin typeface="Times New Roman" panose="02020603050405020304" pitchFamily="18" charset="0"/>
                <a:cs typeface="Times New Roman" panose="02020603050405020304" pitchFamily="18" charset="0"/>
              </a:rPr>
              <a:t>Доверьте свой труд </a:t>
            </a:r>
            <a:r>
              <a:rPr lang="ru-RU" sz="1400" dirty="0" smtClean="0">
                <a:solidFill>
                  <a:srgbClr val="00B0F0"/>
                </a:solidFill>
                <a:latin typeface="Times New Roman" panose="02020603050405020304" pitchFamily="18" charset="0"/>
                <a:cs typeface="Times New Roman" panose="02020603050405020304" pitchFamily="18" charset="0"/>
              </a:rPr>
              <a:t>профессионалам</a:t>
            </a:r>
            <a:r>
              <a:rPr lang="ru-RU" sz="1400" dirty="0">
                <a:solidFill>
                  <a:srgbClr val="00B0F0"/>
                </a:solidFill>
                <a:latin typeface="Times New Roman" panose="02020603050405020304" pitchFamily="18" charset="0"/>
                <a:cs typeface="Times New Roman" panose="02020603050405020304" pitchFamily="18" charset="0"/>
              </a:rPr>
              <a:t>! </a:t>
            </a:r>
          </a:p>
          <a:p>
            <a:pPr algn="ctr"/>
            <a:r>
              <a:rPr lang="ru-RU" sz="1400" dirty="0">
                <a:solidFill>
                  <a:srgbClr val="00B0F0"/>
                </a:solidFill>
                <a:latin typeface="Times New Roman" panose="02020603050405020304" pitchFamily="18" charset="0"/>
                <a:cs typeface="Times New Roman" panose="02020603050405020304" pitchFamily="18" charset="0"/>
              </a:rPr>
              <a:t>С нами легко </a:t>
            </a:r>
            <a:r>
              <a:rPr lang="ru-RU" sz="1400" dirty="0" smtClean="0">
                <a:solidFill>
                  <a:srgbClr val="00B0F0"/>
                </a:solidFill>
                <a:latin typeface="Times New Roman" panose="02020603050405020304" pitchFamily="18" charset="0"/>
                <a:cs typeface="Times New Roman" panose="02020603050405020304" pitchFamily="18" charset="0"/>
              </a:rPr>
              <a:t>работать</a:t>
            </a:r>
            <a:r>
              <a:rPr lang="ru-RU" sz="1400" dirty="0">
                <a:solidFill>
                  <a:srgbClr val="00B0F0"/>
                </a:solidFill>
                <a:latin typeface="Times New Roman" panose="02020603050405020304" pitchFamily="18" charset="0"/>
                <a:cs typeface="Times New Roman" panose="02020603050405020304" pitchFamily="18" charset="0"/>
              </a:rPr>
              <a:t>!</a:t>
            </a:r>
          </a:p>
        </p:txBody>
      </p:sp>
      <p:sp>
        <p:nvSpPr>
          <p:cNvPr id="6" name="Прямоугольник 5"/>
          <p:cNvSpPr/>
          <p:nvPr/>
        </p:nvSpPr>
        <p:spPr>
          <a:xfrm>
            <a:off x="4139952" y="1916832"/>
            <a:ext cx="4788024" cy="3323987"/>
          </a:xfrm>
          <a:prstGeom prst="rect">
            <a:avLst/>
          </a:prstGeom>
        </p:spPr>
        <p:txBody>
          <a:bodyPr wrap="square">
            <a:spAutoFit/>
          </a:bodyPr>
          <a:lstStyle/>
          <a:p>
            <a:r>
              <a:rPr lang="ru-RU" sz="1400" dirty="0" smtClean="0">
                <a:solidFill>
                  <a:srgbClr val="00B0F0"/>
                </a:solidFill>
                <a:latin typeface="Times New Roman" panose="02020603050405020304" pitchFamily="18" charset="0"/>
                <a:cs typeface="Times New Roman" panose="02020603050405020304" pitchFamily="18" charset="0"/>
              </a:rPr>
              <a:t>                      Коротко </a:t>
            </a:r>
            <a:r>
              <a:rPr lang="ru-RU" sz="1400" dirty="0">
                <a:solidFill>
                  <a:srgbClr val="00B0F0"/>
                </a:solidFill>
                <a:latin typeface="Times New Roman" panose="02020603050405020304" pitchFamily="18" charset="0"/>
                <a:cs typeface="Times New Roman" panose="02020603050405020304" pitchFamily="18" charset="0"/>
              </a:rPr>
              <a:t>об издании книги.</a:t>
            </a:r>
          </a:p>
          <a:p>
            <a:pPr algn="just"/>
            <a:r>
              <a:rPr lang="ru-RU" sz="1400" dirty="0" smtClean="0">
                <a:solidFill>
                  <a:srgbClr val="00B0F0"/>
                </a:solidFill>
                <a:latin typeface="Times New Roman" panose="02020603050405020304" pitchFamily="18" charset="0"/>
                <a:cs typeface="Times New Roman" panose="02020603050405020304" pitchFamily="18" charset="0"/>
              </a:rPr>
              <a:t>       На </a:t>
            </a:r>
            <a:r>
              <a:rPr lang="ru-RU" sz="1400" dirty="0">
                <a:solidFill>
                  <a:srgbClr val="00B0F0"/>
                </a:solidFill>
                <a:latin typeface="Times New Roman" panose="02020603050405020304" pitchFamily="18" charset="0"/>
                <a:cs typeface="Times New Roman" panose="02020603050405020304" pitchFamily="18" charset="0"/>
              </a:rPr>
              <a:t>какую литературу Издательский дом  «</a:t>
            </a:r>
            <a:r>
              <a:rPr lang="ru-RU" sz="1400" dirty="0" err="1">
                <a:solidFill>
                  <a:srgbClr val="00B0F0"/>
                </a:solidFill>
                <a:latin typeface="Times New Roman" panose="02020603050405020304" pitchFamily="18" charset="0"/>
                <a:cs typeface="Times New Roman" panose="02020603050405020304" pitchFamily="18" charset="0"/>
              </a:rPr>
              <a:t>Альманахъ</a:t>
            </a:r>
            <a:r>
              <a:rPr lang="ru-RU" sz="1400" dirty="0">
                <a:solidFill>
                  <a:srgbClr val="00B0F0"/>
                </a:solidFill>
                <a:latin typeface="Times New Roman" panose="02020603050405020304" pitchFamily="18" charset="0"/>
                <a:cs typeface="Times New Roman" panose="02020603050405020304" pitchFamily="18" charset="0"/>
              </a:rPr>
              <a:t>» заключает авторские договоры на </a:t>
            </a:r>
            <a:r>
              <a:rPr lang="ru-RU" sz="1400" b="1" u="sng" dirty="0">
                <a:solidFill>
                  <a:srgbClr val="00B0F0"/>
                </a:solidFill>
                <a:latin typeface="Times New Roman" panose="02020603050405020304" pitchFamily="18" charset="0"/>
                <a:cs typeface="Times New Roman" panose="02020603050405020304" pitchFamily="18" charset="0"/>
              </a:rPr>
              <a:t>бесплатное </a:t>
            </a:r>
            <a:r>
              <a:rPr lang="ru-RU" sz="1400" b="1" u="sng" dirty="0" smtClean="0">
                <a:solidFill>
                  <a:srgbClr val="00B0F0"/>
                </a:solidFill>
                <a:latin typeface="Times New Roman" panose="02020603050405020304" pitchFamily="18" charset="0"/>
                <a:cs typeface="Times New Roman" panose="02020603050405020304" pitchFamily="18" charset="0"/>
              </a:rPr>
              <a:t>издание</a:t>
            </a:r>
            <a:r>
              <a:rPr lang="ru-RU" sz="1400" dirty="0" smtClean="0">
                <a:solidFill>
                  <a:srgbClr val="00B0F0"/>
                </a:solidFill>
                <a:latin typeface="Times New Roman" panose="02020603050405020304" pitchFamily="18" charset="0"/>
                <a:cs typeface="Times New Roman" panose="02020603050405020304" pitchFamily="18" charset="0"/>
              </a:rPr>
              <a:t>. Издательский </a:t>
            </a:r>
            <a:r>
              <a:rPr lang="ru-RU" sz="1400" dirty="0">
                <a:solidFill>
                  <a:srgbClr val="00B0F0"/>
                </a:solidFill>
                <a:latin typeface="Times New Roman" panose="02020603050405020304" pitchFamily="18" charset="0"/>
                <a:cs typeface="Times New Roman" panose="02020603050405020304" pitchFamily="18" charset="0"/>
              </a:rPr>
              <a:t>дом «</a:t>
            </a:r>
            <a:r>
              <a:rPr lang="ru-RU" sz="1400" dirty="0" err="1">
                <a:solidFill>
                  <a:srgbClr val="00B0F0"/>
                </a:solidFill>
                <a:latin typeface="Times New Roman" panose="02020603050405020304" pitchFamily="18" charset="0"/>
                <a:cs typeface="Times New Roman" panose="02020603050405020304" pitchFamily="18" charset="0"/>
              </a:rPr>
              <a:t>Альманахъ</a:t>
            </a:r>
            <a:r>
              <a:rPr lang="ru-RU" sz="1400" dirty="0">
                <a:solidFill>
                  <a:srgbClr val="00B0F0"/>
                </a:solidFill>
                <a:latin typeface="Times New Roman" panose="02020603050405020304" pitchFamily="18" charset="0"/>
                <a:cs typeface="Times New Roman" panose="02020603050405020304" pitchFamily="18" charset="0"/>
              </a:rPr>
              <a:t>» заключает авторские договоры на бесплатное издание учебной литературы по приоритетным направлениям нашего издательства: естественнонаучной, технической и гуманитарной, включая литературу по информационным технологиям и сельскому хозяйству. Особое  предпочтение издательство отдает учебникам, учебно-методическим пособиям, соответствующим государственным общеобязательным образовательным стандартам и типовым учебным программам, имеющим гриф Министерства образования и науки Республики Казахстан или соответствующих учебно-методических </a:t>
            </a:r>
            <a:r>
              <a:rPr lang="ru-RU" sz="1400" dirty="0" smtClean="0">
                <a:solidFill>
                  <a:srgbClr val="00B0F0"/>
                </a:solidFill>
                <a:latin typeface="Times New Roman" panose="02020603050405020304" pitchFamily="18" charset="0"/>
                <a:cs typeface="Times New Roman" panose="02020603050405020304" pitchFamily="18" charset="0"/>
              </a:rPr>
              <a:t>объединений.</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82441" y="654503"/>
            <a:ext cx="3913495" cy="5047536"/>
          </a:xfrm>
          <a:prstGeom prst="rect">
            <a:avLst/>
          </a:prstGeom>
        </p:spPr>
        <p:txBody>
          <a:bodyPr wrap="square">
            <a:spAutoFit/>
          </a:bodyPr>
          <a:lstStyle/>
          <a:p>
            <a:pPr marL="285750" indent="-285750" algn="just">
              <a:buFont typeface="Wingdings" panose="05000000000000000000" pitchFamily="2" charset="2"/>
              <a:buChar char="q"/>
            </a:pPr>
            <a:r>
              <a:rPr lang="ru-RU" sz="1400" dirty="0">
                <a:solidFill>
                  <a:srgbClr val="FF0000"/>
                </a:solidFill>
                <a:latin typeface="Times New Roman" panose="02020603050405020304" pitchFamily="18" charset="0"/>
                <a:cs typeface="Times New Roman" panose="02020603050405020304" pitchFamily="18" charset="0"/>
              </a:rPr>
              <a:t>2020 </a:t>
            </a:r>
            <a:r>
              <a:rPr lang="ru-RU" sz="1400" dirty="0" err="1">
                <a:solidFill>
                  <a:srgbClr val="FF0000"/>
                </a:solidFill>
                <a:latin typeface="Times New Roman" panose="02020603050405020304" pitchFamily="18" charset="0"/>
                <a:cs typeface="Times New Roman" panose="02020603050405020304" pitchFamily="18" charset="0"/>
              </a:rPr>
              <a:t>жылы</a:t>
            </a:r>
            <a:r>
              <a:rPr lang="ru-RU" sz="1400" dirty="0">
                <a:solidFill>
                  <a:srgbClr val="FF0000"/>
                </a:solidFill>
                <a:latin typeface="Times New Roman" panose="02020603050405020304" pitchFamily="18" charset="0"/>
                <a:cs typeface="Times New Roman" panose="02020603050405020304" pitchFamily="18" charset="0"/>
              </a:rPr>
              <a:t> - </a:t>
            </a:r>
            <a:r>
              <a:rPr lang="ru-RU" sz="1400" dirty="0" err="1">
                <a:solidFill>
                  <a:srgbClr val="FF0000"/>
                </a:solidFill>
                <a:latin typeface="Times New Roman" panose="02020603050405020304" pitchFamily="18" charset="0"/>
                <a:cs typeface="Times New Roman" panose="02020603050405020304" pitchFamily="18" charset="0"/>
              </a:rPr>
              <a:t>қазақ</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халқының</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ұлы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ақыны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ағартушысы</a:t>
            </a:r>
            <a:r>
              <a:rPr lang="ru-RU" sz="1400" dirty="0">
                <a:solidFill>
                  <a:srgbClr val="FF0000"/>
                </a:solidFill>
                <a:latin typeface="Times New Roman" panose="02020603050405020304" pitchFamily="18" charset="0"/>
                <a:cs typeface="Times New Roman" panose="02020603050405020304" pitchFamily="18" charset="0"/>
              </a:rPr>
              <a:t>,  композитор, философ, </a:t>
            </a:r>
            <a:r>
              <a:rPr lang="ru-RU" sz="1400" dirty="0" err="1">
                <a:solidFill>
                  <a:srgbClr val="FF0000"/>
                </a:solidFill>
                <a:latin typeface="Times New Roman" panose="02020603050405020304" pitchFamily="18" charset="0"/>
                <a:cs typeface="Times New Roman" panose="02020603050405020304" pitchFamily="18" charset="0"/>
              </a:rPr>
              <a:t>саясаткер</a:t>
            </a:r>
            <a:r>
              <a:rPr lang="ru-RU" sz="1400" dirty="0">
                <a:solidFill>
                  <a:srgbClr val="FF0000"/>
                </a:solidFill>
                <a:latin typeface="Times New Roman" panose="02020603050405020304" pitchFamily="18" charset="0"/>
                <a:cs typeface="Times New Roman" panose="02020603050405020304" pitchFamily="18" charset="0"/>
              </a:rPr>
              <a:t>,  Абай </a:t>
            </a:r>
            <a:r>
              <a:rPr lang="ru-RU" sz="1400" dirty="0" err="1">
                <a:solidFill>
                  <a:srgbClr val="FF0000"/>
                </a:solidFill>
                <a:latin typeface="Times New Roman" panose="02020603050405020304" pitchFamily="18" charset="0"/>
                <a:cs typeface="Times New Roman" panose="02020603050405020304" pitchFamily="18" charset="0"/>
              </a:rPr>
              <a:t>Құнанбайұлының</a:t>
            </a:r>
            <a:r>
              <a:rPr lang="ru-RU" sz="1400" dirty="0">
                <a:solidFill>
                  <a:srgbClr val="FF0000"/>
                </a:solidFill>
                <a:latin typeface="Times New Roman" panose="02020603050405020304" pitchFamily="18" charset="0"/>
                <a:cs typeface="Times New Roman" panose="02020603050405020304" pitchFamily="18" charset="0"/>
              </a:rPr>
              <a:t> 175 </a:t>
            </a:r>
            <a:r>
              <a:rPr lang="ru-RU" sz="1400" dirty="0" err="1">
                <a:solidFill>
                  <a:srgbClr val="FF0000"/>
                </a:solidFill>
                <a:latin typeface="Times New Roman" panose="02020603050405020304" pitchFamily="18" charset="0"/>
                <a:cs typeface="Times New Roman" panose="02020603050405020304" pitchFamily="18" charset="0"/>
              </a:rPr>
              <a:t>жылдық</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мерейтойы</a:t>
            </a:r>
            <a:r>
              <a:rPr lang="ru-RU" sz="1400" dirty="0">
                <a:solidFill>
                  <a:srgbClr val="FF0000"/>
                </a:solidFill>
                <a:latin typeface="Times New Roman" panose="02020603050405020304" pitchFamily="18" charset="0"/>
                <a:cs typeface="Times New Roman" panose="02020603050405020304" pitchFamily="18" charset="0"/>
              </a:rPr>
              <a:t>  ЮНЕСКО мен ТҮРКСОЙ </a:t>
            </a:r>
            <a:r>
              <a:rPr lang="ru-RU" sz="1400" dirty="0" err="1">
                <a:solidFill>
                  <a:srgbClr val="FF0000"/>
                </a:solidFill>
                <a:latin typeface="Times New Roman" panose="02020603050405020304" pitchFamily="18" charset="0"/>
                <a:cs typeface="Times New Roman" panose="02020603050405020304" pitchFamily="18" charset="0"/>
              </a:rPr>
              <a:t>аясында</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атап</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өтіледі</a:t>
            </a:r>
            <a:r>
              <a:rPr lang="ru-RU" sz="1400" dirty="0">
                <a:solidFill>
                  <a:srgbClr val="FF0000"/>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q"/>
            </a:pPr>
            <a:endParaRPr lang="ru-RU" sz="1400" dirty="0">
              <a:solidFill>
                <a:srgbClr val="FF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2020 </a:t>
            </a:r>
            <a:r>
              <a:rPr lang="ru-RU" sz="1400" dirty="0" err="1">
                <a:solidFill>
                  <a:srgbClr val="FF0000"/>
                </a:solidFill>
                <a:latin typeface="Times New Roman" panose="02020603050405020304" pitchFamily="18" charset="0"/>
                <a:cs typeface="Times New Roman" panose="02020603050405020304" pitchFamily="18" charset="0"/>
              </a:rPr>
              <a:t>жылы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Әлемнің</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екінші</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ұстазы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атанған</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Әбу</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Насыр</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Әл-Фарабидің</a:t>
            </a:r>
            <a:r>
              <a:rPr lang="ru-RU" sz="1400" dirty="0">
                <a:solidFill>
                  <a:srgbClr val="FF0000"/>
                </a:solidFill>
                <a:latin typeface="Times New Roman" panose="02020603050405020304" pitchFamily="18" charset="0"/>
                <a:cs typeface="Times New Roman" panose="02020603050405020304" pitchFamily="18" charset="0"/>
              </a:rPr>
              <a:t> 1150 </a:t>
            </a:r>
            <a:r>
              <a:rPr lang="ru-RU" sz="1400" dirty="0" err="1">
                <a:solidFill>
                  <a:srgbClr val="FF0000"/>
                </a:solidFill>
                <a:latin typeface="Times New Roman" panose="02020603050405020304" pitchFamily="18" charset="0"/>
                <a:cs typeface="Times New Roman" panose="02020603050405020304" pitchFamily="18" charset="0"/>
              </a:rPr>
              <a:t>жылдығы</a:t>
            </a:r>
            <a:r>
              <a:rPr lang="ru-RU" sz="1400" dirty="0">
                <a:solidFill>
                  <a:srgbClr val="FF0000"/>
                </a:solidFill>
                <a:latin typeface="Times New Roman" panose="02020603050405020304" pitchFamily="18" charset="0"/>
                <a:cs typeface="Times New Roman" panose="02020603050405020304" pitchFamily="18" charset="0"/>
              </a:rPr>
              <a:t> ЮНЕСКО </a:t>
            </a:r>
            <a:r>
              <a:rPr lang="ru-RU" sz="1400" dirty="0" err="1">
                <a:solidFill>
                  <a:srgbClr val="FF0000"/>
                </a:solidFill>
                <a:latin typeface="Times New Roman" panose="02020603050405020304" pitchFamily="18" charset="0"/>
                <a:cs typeface="Times New Roman" panose="02020603050405020304" pitchFamily="18" charset="0"/>
              </a:rPr>
              <a:t>көлемінде</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аталып</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өтеді</a:t>
            </a:r>
            <a:r>
              <a:rPr lang="ru-RU" sz="1400" dirty="0">
                <a:solidFill>
                  <a:srgbClr val="FF0000"/>
                </a:solidFill>
                <a:latin typeface="Times New Roman" panose="02020603050405020304" pitchFamily="18" charset="0"/>
                <a:cs typeface="Times New Roman" panose="02020603050405020304" pitchFamily="18" charset="0"/>
              </a:rPr>
              <a:t>, (870 - 950 ж. ш.) - </a:t>
            </a:r>
            <a:r>
              <a:rPr lang="ru-RU" sz="1400" dirty="0" err="1">
                <a:solidFill>
                  <a:srgbClr val="FF0000"/>
                </a:solidFill>
                <a:latin typeface="Times New Roman" panose="02020603050405020304" pitchFamily="18" charset="0"/>
                <a:cs typeface="Times New Roman" panose="02020603050405020304" pitchFamily="18" charset="0"/>
              </a:rPr>
              <a:t>әлемге</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әйгілі</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ойшыл</a:t>
            </a:r>
            <a:r>
              <a:rPr lang="ru-RU" sz="1400" dirty="0">
                <a:solidFill>
                  <a:srgbClr val="FF0000"/>
                </a:solidFill>
                <a:latin typeface="Times New Roman" panose="02020603050405020304" pitchFamily="18" charset="0"/>
                <a:cs typeface="Times New Roman" panose="02020603050405020304" pitchFamily="18" charset="0"/>
              </a:rPr>
              <a:t>, философ, социолог, математик, физик, астроном, ботаник, лингвист, логика </a:t>
            </a:r>
            <a:r>
              <a:rPr lang="ru-RU" sz="1400" dirty="0" err="1">
                <a:solidFill>
                  <a:srgbClr val="FF0000"/>
                </a:solidFill>
                <a:latin typeface="Times New Roman" panose="02020603050405020304" pitchFamily="18" charset="0"/>
                <a:cs typeface="Times New Roman" panose="02020603050405020304" pitchFamily="18" charset="0"/>
              </a:rPr>
              <a:t>зерттеушісі</a:t>
            </a:r>
            <a:r>
              <a:rPr lang="ru-RU" sz="1400" dirty="0">
                <a:solidFill>
                  <a:srgbClr val="FF0000"/>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q"/>
            </a:pPr>
            <a:endParaRPr lang="ru-RU" sz="1400" dirty="0">
              <a:solidFill>
                <a:srgbClr val="FF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2020 </a:t>
            </a:r>
            <a:r>
              <a:rPr lang="ru-RU" sz="1400" dirty="0" err="1">
                <a:solidFill>
                  <a:srgbClr val="FF0000"/>
                </a:solidFill>
                <a:latin typeface="Times New Roman" panose="02020603050405020304" pitchFamily="18" charset="0"/>
                <a:cs typeface="Times New Roman" panose="02020603050405020304" pitchFamily="18" charset="0"/>
              </a:rPr>
              <a:t>жылы</a:t>
            </a:r>
            <a:r>
              <a:rPr lang="ru-RU" sz="1400" dirty="0">
                <a:solidFill>
                  <a:srgbClr val="FF0000"/>
                </a:solidFill>
                <a:latin typeface="Times New Roman" panose="02020603050405020304" pitchFamily="18" charset="0"/>
                <a:cs typeface="Times New Roman" panose="02020603050405020304" pitchFamily="18" charset="0"/>
              </a:rPr>
              <a:t> -  1269 </a:t>
            </a:r>
            <a:r>
              <a:rPr lang="ru-RU" sz="1400" dirty="0" err="1">
                <a:solidFill>
                  <a:srgbClr val="FF0000"/>
                </a:solidFill>
                <a:latin typeface="Times New Roman" panose="02020603050405020304" pitchFamily="18" charset="0"/>
                <a:cs typeface="Times New Roman" panose="02020603050405020304" pitchFamily="18" charset="0"/>
              </a:rPr>
              <a:t>жылы</a:t>
            </a:r>
            <a:r>
              <a:rPr lang="ru-RU" sz="1400" dirty="0">
                <a:solidFill>
                  <a:srgbClr val="FF0000"/>
                </a:solidFill>
                <a:latin typeface="Times New Roman" panose="02020603050405020304" pitchFamily="18" charset="0"/>
                <a:cs typeface="Times New Roman" panose="02020603050405020304" pitchFamily="18" charset="0"/>
              </a:rPr>
              <a:t> Талас </a:t>
            </a:r>
            <a:r>
              <a:rPr lang="ru-RU" sz="1400" dirty="0" err="1">
                <a:solidFill>
                  <a:srgbClr val="FF0000"/>
                </a:solidFill>
                <a:latin typeface="Times New Roman" panose="02020603050405020304" pitchFamily="18" charset="0"/>
                <a:cs typeface="Times New Roman" panose="02020603050405020304" pitchFamily="18" charset="0"/>
              </a:rPr>
              <a:t>құрылтайында</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дербестігі</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толық</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мойындалған</a:t>
            </a:r>
            <a:r>
              <a:rPr lang="ru-RU" sz="1400" dirty="0">
                <a:solidFill>
                  <a:srgbClr val="FF0000"/>
                </a:solidFill>
                <a:latin typeface="Times New Roman" panose="02020603050405020304" pitchFamily="18" charset="0"/>
                <a:cs typeface="Times New Roman" panose="02020603050405020304" pitchFamily="18" charset="0"/>
              </a:rPr>
              <a:t> Алтын Орда (</a:t>
            </a:r>
            <a:r>
              <a:rPr lang="ru-RU" sz="1400" dirty="0" err="1">
                <a:solidFill>
                  <a:srgbClr val="FF0000"/>
                </a:solidFill>
                <a:latin typeface="Times New Roman" panose="02020603050405020304" pitchFamily="18" charset="0"/>
                <a:cs typeface="Times New Roman" panose="02020603050405020304" pitchFamily="18" charset="0"/>
              </a:rPr>
              <a:t>Жошы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ұлысы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Ұлық</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ұлыс</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империясының</a:t>
            </a:r>
            <a:r>
              <a:rPr lang="ru-RU" sz="1400" dirty="0">
                <a:solidFill>
                  <a:srgbClr val="FF0000"/>
                </a:solidFill>
                <a:latin typeface="Times New Roman" panose="02020603050405020304" pitchFamily="18" charset="0"/>
                <a:cs typeface="Times New Roman" panose="02020603050405020304" pitchFamily="18" charset="0"/>
              </a:rPr>
              <a:t> 750 </a:t>
            </a:r>
            <a:r>
              <a:rPr lang="ru-RU" sz="1400" dirty="0" err="1">
                <a:solidFill>
                  <a:srgbClr val="FF0000"/>
                </a:solidFill>
                <a:latin typeface="Times New Roman" panose="02020603050405020304" pitchFamily="18" charset="0"/>
                <a:cs typeface="Times New Roman" panose="02020603050405020304" pitchFamily="18" charset="0"/>
              </a:rPr>
              <a:t>жылдық</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мерейтойы</a:t>
            </a:r>
            <a:endParaRPr lang="ru-RU" sz="1400" dirty="0">
              <a:solidFill>
                <a:srgbClr val="FF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endParaRPr lang="ru-RU" sz="1400" dirty="0">
              <a:solidFill>
                <a:srgbClr val="FF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2020 </a:t>
            </a:r>
            <a:r>
              <a:rPr lang="ru-RU" sz="1400" dirty="0" err="1">
                <a:solidFill>
                  <a:srgbClr val="FF0000"/>
                </a:solidFill>
                <a:latin typeface="Times New Roman" panose="02020603050405020304" pitchFamily="18" charset="0"/>
                <a:cs typeface="Times New Roman" panose="02020603050405020304" pitchFamily="18" charset="0"/>
              </a:rPr>
              <a:t>жылы</a:t>
            </a:r>
            <a:r>
              <a:rPr lang="ru-RU" sz="1400" dirty="0">
                <a:solidFill>
                  <a:srgbClr val="FF0000"/>
                </a:solidFill>
                <a:latin typeface="Times New Roman" panose="02020603050405020304" pitchFamily="18" charset="0"/>
                <a:cs typeface="Times New Roman" panose="02020603050405020304" pitchFamily="18" charset="0"/>
              </a:rPr>
              <a:t> - </a:t>
            </a:r>
            <a:r>
              <a:rPr lang="ru-RU" sz="1400" dirty="0" err="1">
                <a:solidFill>
                  <a:srgbClr val="FF0000"/>
                </a:solidFill>
                <a:latin typeface="Times New Roman" panose="02020603050405020304" pitchFamily="18" charset="0"/>
                <a:cs typeface="Times New Roman" panose="02020603050405020304" pitchFamily="18" charset="0"/>
              </a:rPr>
              <a:t>Ұлы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Жеңістің</a:t>
            </a:r>
            <a:r>
              <a:rPr lang="ru-RU" sz="1400" dirty="0">
                <a:solidFill>
                  <a:srgbClr val="FF0000"/>
                </a:solidFill>
                <a:latin typeface="Times New Roman" panose="02020603050405020304" pitchFamily="18" charset="0"/>
                <a:cs typeface="Times New Roman" panose="02020603050405020304" pitchFamily="18" charset="0"/>
              </a:rPr>
              <a:t> 75 </a:t>
            </a:r>
            <a:r>
              <a:rPr lang="ru-RU" sz="1400" dirty="0" err="1">
                <a:solidFill>
                  <a:srgbClr val="FF0000"/>
                </a:solidFill>
                <a:latin typeface="Times New Roman" panose="02020603050405020304" pitchFamily="18" charset="0"/>
                <a:cs typeface="Times New Roman" panose="02020603050405020304" pitchFamily="18" charset="0"/>
              </a:rPr>
              <a:t>жылдығы</a:t>
            </a:r>
            <a:endParaRPr lang="ru-RU" sz="1400" dirty="0">
              <a:solidFill>
                <a:srgbClr val="FF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endParaRPr lang="ru-RU" sz="1400" dirty="0">
              <a:solidFill>
                <a:srgbClr val="FF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2020 </a:t>
            </a:r>
            <a:r>
              <a:rPr lang="ru-RU" sz="1400" dirty="0" err="1">
                <a:solidFill>
                  <a:srgbClr val="FF0000"/>
                </a:solidFill>
                <a:latin typeface="Times New Roman" panose="02020603050405020304" pitchFamily="18" charset="0"/>
                <a:cs typeface="Times New Roman" panose="02020603050405020304" pitchFamily="18" charset="0"/>
              </a:rPr>
              <a:t>жыл</a:t>
            </a:r>
            <a:r>
              <a:rPr lang="ru-RU" sz="1400" dirty="0">
                <a:solidFill>
                  <a:srgbClr val="FF0000"/>
                </a:solidFill>
                <a:latin typeface="Times New Roman" panose="02020603050405020304" pitchFamily="18" charset="0"/>
                <a:cs typeface="Times New Roman" panose="02020603050405020304" pitchFamily="18" charset="0"/>
              </a:rPr>
              <a:t> – ЕРІКТІЛЕР </a:t>
            </a:r>
            <a:r>
              <a:rPr lang="ru-RU" sz="1400" dirty="0" err="1">
                <a:solidFill>
                  <a:srgbClr val="FF0000"/>
                </a:solidFill>
                <a:latin typeface="Times New Roman" panose="02020603050405020304" pitchFamily="18" charset="0"/>
                <a:cs typeface="Times New Roman" panose="02020603050405020304" pitchFamily="18" charset="0"/>
              </a:rPr>
              <a:t>жылы</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041834" y="158241"/>
            <a:ext cx="127951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kk-KZ" dirty="0" smtClean="0">
                <a:solidFill>
                  <a:srgbClr val="FF0000"/>
                </a:solidFill>
                <a:latin typeface="Times New Roman" panose="02020603050405020304" pitchFamily="18" charset="0"/>
                <a:cs typeface="Times New Roman" panose="02020603050405020304" pitchFamily="18" charset="0"/>
              </a:rPr>
              <a:t>КҮНТІЗБЕ</a:t>
            </a:r>
            <a:endParaRPr lang="ru-RU"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AppData\Local\Temp\фото.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37" t="52154" r="3093" b="14697"/>
          <a:stretch/>
        </p:blipFill>
        <p:spPr bwMode="auto">
          <a:xfrm>
            <a:off x="5868144" y="934919"/>
            <a:ext cx="3031144" cy="2782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9672" y="750253"/>
            <a:ext cx="1923540" cy="369332"/>
          </a:xfrm>
          <a:prstGeom prst="rect">
            <a:avLst/>
          </a:prstGeom>
          <a:noFill/>
        </p:spPr>
        <p:txBody>
          <a:bodyPr wrap="none" rtlCol="0">
            <a:spAutoFit/>
          </a:bodyPr>
          <a:lstStyle/>
          <a:p>
            <a:r>
              <a:rPr lang="ru-RU" dirty="0" smtClean="0">
                <a:solidFill>
                  <a:srgbClr val="00B0F0"/>
                </a:solidFill>
                <a:latin typeface="Times New Roman" panose="02020603050405020304" pitchFamily="18" charset="0"/>
                <a:cs typeface="Times New Roman" panose="02020603050405020304" pitchFamily="18" charset="0"/>
              </a:rPr>
              <a:t>Сер</a:t>
            </a:r>
            <a:r>
              <a:rPr lang="kk-KZ" dirty="0" smtClean="0">
                <a:solidFill>
                  <a:srgbClr val="00B0F0"/>
                </a:solidFill>
                <a:latin typeface="Times New Roman" panose="02020603050405020304" pitchFamily="18" charset="0"/>
                <a:cs typeface="Times New Roman" panose="02020603050405020304" pitchFamily="18" charset="0"/>
              </a:rPr>
              <a:t>ік Нұрымбаев</a:t>
            </a:r>
            <a:endParaRPr lang="ru-RU"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92313" y="1168729"/>
            <a:ext cx="5550585" cy="2893100"/>
          </a:xfrm>
          <a:prstGeom prst="rect">
            <a:avLst/>
          </a:prstGeom>
          <a:noFill/>
        </p:spPr>
        <p:txBody>
          <a:bodyPr wrap="square" rtlCol="0">
            <a:spAutoFit/>
          </a:bodyPr>
          <a:lstStyle/>
          <a:p>
            <a:pPr algn="just"/>
            <a:r>
              <a:rPr lang="kk-KZ" sz="1400" dirty="0" smtClean="0">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Серік Нұрымбаев малдың жайын бұрыннан жақсы білетін. Себебі,</a:t>
            </a:r>
          </a:p>
          <a:p>
            <a:pPr algn="just"/>
            <a:r>
              <a:rPr lang="kk-KZ" sz="1400" dirty="0">
                <a:solidFill>
                  <a:srgbClr val="00B0F0"/>
                </a:solidFill>
                <a:latin typeface="Times New Roman" panose="02020603050405020304" pitchFamily="18" charset="0"/>
                <a:cs typeface="Times New Roman" panose="02020603050405020304" pitchFamily="18" charset="0"/>
              </a:rPr>
              <a:t>к</a:t>
            </a:r>
            <a:r>
              <a:rPr lang="kk-KZ" sz="1400" dirty="0" smtClean="0">
                <a:solidFill>
                  <a:srgbClr val="00B0F0"/>
                </a:solidFill>
                <a:latin typeface="Times New Roman" panose="02020603050405020304" pitchFamily="18" charset="0"/>
                <a:cs typeface="Times New Roman" panose="02020603050405020304" pitchFamily="18" charset="0"/>
              </a:rPr>
              <a:t>езінде әкесі ұзақ жыл кеңшардың қойын бақты. Оның жолын ұлдары</a:t>
            </a:r>
          </a:p>
          <a:p>
            <a:pPr algn="just"/>
            <a:r>
              <a:rPr lang="kk-KZ" sz="1400" dirty="0">
                <a:solidFill>
                  <a:srgbClr val="00B0F0"/>
                </a:solidFill>
                <a:latin typeface="Times New Roman" panose="02020603050405020304" pitchFamily="18" charset="0"/>
                <a:cs typeface="Times New Roman" panose="02020603050405020304" pitchFamily="18" charset="0"/>
              </a:rPr>
              <a:t>ж</a:t>
            </a:r>
            <a:r>
              <a:rPr lang="kk-KZ" sz="1400" dirty="0" smtClean="0">
                <a:solidFill>
                  <a:srgbClr val="00B0F0"/>
                </a:solidFill>
                <a:latin typeface="Times New Roman" panose="02020603050405020304" pitchFamily="18" charset="0"/>
                <a:cs typeface="Times New Roman" panose="02020603050405020304" pitchFamily="18" charset="0"/>
              </a:rPr>
              <a:t>алғастырып, Серік Жолдасұлы әкеден қалған малдың тұяғын кемітпеу  үшін еңбектенді. Жамбыл атындағы кәсіптік-техникалық училищені 1987 жылы аяқтап, сол жылдың күзінде әскерге аттанды. Жатпай-тұрмай еңбектеудің арқасында жағдайын бірте-бірте түзеді. Бастапқыдағы жүз қаралы қой уақыт өте өз төлі есебінен еселеп өсе бастады. Мал саны артқан сайын оны күтіп-бағу жұмысы да күрделене түсті. Жылдан-жылға көбейген сайын тынбай әрекет етті. Осылайша 2009 жылы «Мұрынбай» шаруа қожалығын құрды. Қазіргі кезде кәсіпкердің негізгі малы Жартасты жеріндегі Үшқұдық қыстауында.</a:t>
            </a:r>
          </a:p>
          <a:p>
            <a:pPr algn="just"/>
            <a:endParaRPr lang="ru-RU" sz="1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2313" y="3717032"/>
            <a:ext cx="8640960" cy="2031325"/>
          </a:xfrm>
          <a:prstGeom prst="rect">
            <a:avLst/>
          </a:prstGeom>
          <a:noFill/>
        </p:spPr>
        <p:txBody>
          <a:bodyPr wrap="square" rtlCol="0">
            <a:spAutoFit/>
          </a:bodyPr>
          <a:lstStyle/>
          <a:p>
            <a:pPr algn="just"/>
            <a:r>
              <a:rPr lang="kk-KZ" sz="1400" dirty="0" smtClean="0">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Серік Нұрымбаевтың атакәсіпті дамыту жолындағы еңбегі еленіп, аудан, облыс көлемінде аталуда. Облыс </a:t>
            </a:r>
          </a:p>
          <a:p>
            <a:pPr algn="just"/>
            <a:r>
              <a:rPr lang="kk-KZ" sz="1400" dirty="0" smtClean="0">
                <a:solidFill>
                  <a:srgbClr val="00B0F0"/>
                </a:solidFill>
                <a:latin typeface="Times New Roman" panose="02020603050405020304" pitchFamily="18" charset="0"/>
                <a:cs typeface="Times New Roman" panose="02020603050405020304" pitchFamily="18" charset="0"/>
              </a:rPr>
              <a:t>Орталығында өткен ауылшаруашылығы қыщметкерлерінің жиынында өңір басшысының қолынан марапатқа</a:t>
            </a:r>
          </a:p>
          <a:p>
            <a:pPr algn="just"/>
            <a:r>
              <a:rPr lang="kk-KZ" sz="1400" dirty="0" smtClean="0">
                <a:solidFill>
                  <a:srgbClr val="00B0F0"/>
                </a:solidFill>
                <a:latin typeface="Times New Roman" panose="02020603050405020304" pitchFamily="18" charset="0"/>
                <a:cs typeface="Times New Roman" panose="02020603050405020304" pitchFamily="18" charset="0"/>
              </a:rPr>
              <a:t> ие болды. Ауылшаруашылығын өркендетудегі үздік көрсеткіштері үшін әр жылдары екінші, үшінші дәрежелі</a:t>
            </a:r>
          </a:p>
          <a:p>
            <a:pPr algn="just"/>
            <a:r>
              <a:rPr lang="kk-KZ" sz="1400" dirty="0">
                <a:solidFill>
                  <a:srgbClr val="00B0F0"/>
                </a:solidFill>
                <a:latin typeface="Times New Roman" panose="02020603050405020304" pitchFamily="18" charset="0"/>
                <a:cs typeface="Times New Roman" panose="02020603050405020304" pitchFamily="18" charset="0"/>
              </a:rPr>
              <a:t>д</a:t>
            </a:r>
            <a:r>
              <a:rPr lang="kk-KZ" sz="1400" dirty="0" smtClean="0">
                <a:solidFill>
                  <a:srgbClr val="00B0F0"/>
                </a:solidFill>
                <a:latin typeface="Times New Roman" panose="02020603050405020304" pitchFamily="18" charset="0"/>
                <a:cs typeface="Times New Roman" panose="02020603050405020304" pitchFamily="18" charset="0"/>
              </a:rPr>
              <a:t>иплом мен ақшалай сыйлықтар берілді. Тәуелсіздіктің 25 жылдығына орай Қазақстан Республикасы Үкіметінің Құрмет грамотасын алды. Қорасынан мың-мыңдап қой өргізген азаматтын қожалығы ауданда алдыңғы қатарлы шаруашылықтың бірі.</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«Малмен көзін ашқан қазақтың бір қара баласымын. Кейінгі ұрпақ ұлттық дәстүріміздің қайнарынан қанып ішсе екен деймін. Кез келген салада адамға ең алдымен еңбектену қажет қой. Адамның сүйікті ісімен шұғылданғаны жақсы ғой. Мал асылдандыру ісі маған құт-берекенің жолы болды»-дейді еңбек адамы.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88" y="116632"/>
            <a:ext cx="3687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425" y="287288"/>
            <a:ext cx="4974292"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42898" y="6151749"/>
            <a:ext cx="2729658" cy="276999"/>
          </a:xfrm>
          <a:prstGeom prst="rect">
            <a:avLst/>
          </a:prstGeom>
          <a:noFill/>
        </p:spPr>
        <p:txBody>
          <a:bodyPr wrap="none" rtlCol="0">
            <a:spAutoFit/>
          </a:bodyPr>
          <a:lstStyle/>
          <a:p>
            <a:r>
              <a:rPr lang="kk-KZ" sz="1200" i="1" dirty="0" smtClean="0">
                <a:solidFill>
                  <a:srgbClr val="00B0F0"/>
                </a:solidFill>
                <a:latin typeface="Times New Roman" panose="02020603050405020304" pitchFamily="18" charset="0"/>
                <a:cs typeface="Times New Roman" panose="02020603050405020304" pitchFamily="18" charset="0"/>
              </a:rPr>
              <a:t>Сілтеме: Жетісу.-2020.-№13.-1 ақпан.</a:t>
            </a:r>
            <a:endParaRPr lang="ru-RU" sz="1200" i="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421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74981" y="124042"/>
            <a:ext cx="5583311"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600" dirty="0" err="1">
                <a:solidFill>
                  <a:srgbClr val="FF0000"/>
                </a:solidFill>
                <a:latin typeface="Times New Roman" panose="02020603050405020304" pitchFamily="18" charset="0"/>
                <a:cs typeface="Times New Roman" panose="02020603050405020304" pitchFamily="18" charset="0"/>
              </a:rPr>
              <a:t>Бірінші</a:t>
            </a:r>
            <a:r>
              <a:rPr lang="ru-RU" sz="1600" dirty="0">
                <a:solidFill>
                  <a:srgbClr val="FF0000"/>
                </a:solidFill>
                <a:latin typeface="Times New Roman" panose="02020603050405020304" pitchFamily="18" charset="0"/>
                <a:cs typeface="Times New Roman" panose="02020603050405020304" pitchFamily="18" charset="0"/>
              </a:rPr>
              <a:t>  курс бойынша </a:t>
            </a: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dirty="0" err="1" smtClean="0">
                <a:solidFill>
                  <a:srgbClr val="FF0000"/>
                </a:solidFill>
                <a:latin typeface="Times New Roman" panose="02020603050405020304" pitchFamily="18" charset="0"/>
                <a:cs typeface="Times New Roman" panose="02020603050405020304" pitchFamily="18" charset="0"/>
              </a:rPr>
              <a:t>орташа</a:t>
            </a: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үлгерім</a:t>
            </a:r>
            <a:r>
              <a:rPr lang="ru-RU" sz="1600" dirty="0">
                <a:solidFill>
                  <a:srgbClr val="FF0000"/>
                </a:solidFill>
                <a:latin typeface="Times New Roman" panose="02020603050405020304" pitchFamily="18" charset="0"/>
                <a:cs typeface="Times New Roman" panose="02020603050405020304" pitchFamily="18" charset="0"/>
              </a:rPr>
              <a:t> </a:t>
            </a:r>
            <a:endParaRPr lang="ru-RU" sz="1600" dirty="0" smtClean="0">
              <a:solidFill>
                <a:srgbClr val="FF0000"/>
              </a:solidFill>
              <a:latin typeface="Times New Roman" panose="02020603050405020304" pitchFamily="18" charset="0"/>
              <a:cs typeface="Times New Roman" panose="02020603050405020304" pitchFamily="18" charset="0"/>
            </a:endParaRPr>
          </a:p>
          <a:p>
            <a:pPr algn="ctr"/>
            <a:r>
              <a:rPr lang="ru-RU" sz="1600" dirty="0" smtClean="0">
                <a:solidFill>
                  <a:srgbClr val="FF0000"/>
                </a:solidFill>
                <a:latin typeface="Times New Roman" panose="02020603050405020304" pitchFamily="18" charset="0"/>
                <a:cs typeface="Times New Roman" panose="02020603050405020304" pitchFamily="18" charset="0"/>
              </a:rPr>
              <a:t>(</a:t>
            </a:r>
            <a:r>
              <a:rPr lang="ru-RU" sz="1600" dirty="0">
                <a:solidFill>
                  <a:srgbClr val="FF0000"/>
                </a:solidFill>
                <a:latin typeface="Times New Roman" panose="02020603050405020304" pitchFamily="18" charset="0"/>
                <a:cs typeface="Times New Roman" panose="02020603050405020304" pitchFamily="18" charset="0"/>
              </a:rPr>
              <a:t>қысқы сессия ) – </a:t>
            </a:r>
            <a:r>
              <a:rPr lang="ru-RU" sz="1600" dirty="0" smtClean="0">
                <a:solidFill>
                  <a:srgbClr val="FF0000"/>
                </a:solidFill>
                <a:latin typeface="Times New Roman" panose="02020603050405020304" pitchFamily="18" charset="0"/>
                <a:cs typeface="Times New Roman" panose="02020603050405020304" pitchFamily="18" charset="0"/>
              </a:rPr>
              <a:t> 97</a:t>
            </a:r>
            <a:r>
              <a:rPr lang="ru-RU" sz="1600" dirty="0">
                <a:solidFill>
                  <a:srgbClr val="FF0000"/>
                </a:solidFill>
                <a:latin typeface="Times New Roman" panose="02020603050405020304" pitchFamily="18" charset="0"/>
                <a:cs typeface="Times New Roman" panose="02020603050405020304" pitchFamily="18" charset="0"/>
              </a:rPr>
              <a:t>% , </a:t>
            </a:r>
            <a:r>
              <a:rPr lang="ru-RU" sz="1600" dirty="0" err="1">
                <a:solidFill>
                  <a:srgbClr val="FF0000"/>
                </a:solidFill>
                <a:latin typeface="Times New Roman" panose="02020603050405020304" pitchFamily="18" charset="0"/>
                <a:cs typeface="Times New Roman" panose="02020603050405020304" pitchFamily="18" charset="0"/>
              </a:rPr>
              <a:t>білім</a:t>
            </a:r>
            <a:r>
              <a:rPr lang="ru-RU" sz="1600" dirty="0">
                <a:solidFill>
                  <a:srgbClr val="FF0000"/>
                </a:solidFill>
                <a:latin typeface="Times New Roman" panose="02020603050405020304" pitchFamily="18" charset="0"/>
                <a:cs typeface="Times New Roman" panose="02020603050405020304" pitchFamily="18" charset="0"/>
              </a:rPr>
              <a:t> сапасы-46 % </a:t>
            </a:r>
            <a:r>
              <a:rPr lang="ru-RU" sz="1600" dirty="0" err="1">
                <a:solidFill>
                  <a:srgbClr val="FF0000"/>
                </a:solidFill>
                <a:latin typeface="Times New Roman" panose="02020603050405020304" pitchFamily="18" charset="0"/>
                <a:cs typeface="Times New Roman" panose="02020603050405020304" pitchFamily="18" charset="0"/>
              </a:rPr>
              <a:t>құрайды</a:t>
            </a:r>
            <a:r>
              <a:rPr lang="ru-RU" sz="1600" dirty="0" smtClean="0">
                <a:solidFill>
                  <a:srgbClr val="FF0000"/>
                </a:solidFill>
                <a:latin typeface="Times New Roman" panose="02020603050405020304" pitchFamily="18" charset="0"/>
                <a:cs typeface="Times New Roman" panose="02020603050405020304" pitchFamily="18" charset="0"/>
              </a:rPr>
              <a:t>.</a:t>
            </a:r>
            <a:r>
              <a:rPr lang="kk-KZ" sz="1600" dirty="0">
                <a:solidFill>
                  <a:srgbClr val="FF0000"/>
                </a:solidFill>
                <a:latin typeface="Times New Roman" panose="02020603050405020304" pitchFamily="18" charset="0"/>
                <a:cs typeface="Times New Roman" panose="02020603050405020304" pitchFamily="18" charset="0"/>
              </a:rPr>
              <a:t> </a:t>
            </a:r>
            <a:endParaRPr lang="kk-KZ" sz="1600" dirty="0" smtClean="0">
              <a:solidFill>
                <a:srgbClr val="FF0000"/>
              </a:solidFill>
              <a:latin typeface="Times New Roman" panose="02020603050405020304" pitchFamily="18" charset="0"/>
              <a:cs typeface="Times New Roman" panose="02020603050405020304" pitchFamily="18" charset="0"/>
            </a:endParaRPr>
          </a:p>
          <a:p>
            <a:pPr algn="ctr"/>
            <a:r>
              <a:rPr lang="kk-KZ" sz="1600" dirty="0" smtClean="0">
                <a:solidFill>
                  <a:srgbClr val="FF0000"/>
                </a:solidFill>
                <a:latin typeface="Times New Roman" panose="02020603050405020304" pitchFamily="18" charset="0"/>
                <a:cs typeface="Times New Roman" panose="02020603050405020304" pitchFamily="18" charset="0"/>
              </a:rPr>
              <a:t>1 </a:t>
            </a:r>
            <a:r>
              <a:rPr lang="kk-KZ" sz="1600" dirty="0">
                <a:solidFill>
                  <a:srgbClr val="FF0000"/>
                </a:solidFill>
                <a:latin typeface="Times New Roman" panose="02020603050405020304" pitchFamily="18" charset="0"/>
                <a:cs typeface="Times New Roman" panose="02020603050405020304" pitchFamily="18" charset="0"/>
              </a:rPr>
              <a:t>курс оқу </a:t>
            </a:r>
            <a:r>
              <a:rPr lang="kk-KZ" sz="1600" dirty="0" smtClean="0">
                <a:solidFill>
                  <a:srgbClr val="FF0000"/>
                </a:solidFill>
                <a:latin typeface="Times New Roman" panose="02020603050405020304" pitchFamily="18" charset="0"/>
                <a:cs typeface="Times New Roman" panose="02020603050405020304" pitchFamily="18" charset="0"/>
              </a:rPr>
              <a:t>озаттары.</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841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descr="C:\Users\User\AppData\Local\Temp\20200205_104203.jpg"/>
          <p:cNvPicPr>
            <a:picLocks noChangeAspect="1" noChangeArrowheads="1"/>
          </p:cNvPicPr>
          <p:nvPr/>
        </p:nvPicPr>
        <p:blipFill rotWithShape="1">
          <a:blip r:embed="rId3">
            <a:extLst>
              <a:ext uri="{28A0092B-C50C-407E-A947-70E740481C1C}">
                <a14:useLocalDpi xmlns:a14="http://schemas.microsoft.com/office/drawing/2010/main" val="0"/>
              </a:ext>
            </a:extLst>
          </a:blip>
          <a:srcRect l="12100" r="13156"/>
          <a:stretch/>
        </p:blipFill>
        <p:spPr bwMode="auto">
          <a:xfrm>
            <a:off x="395536" y="980728"/>
            <a:ext cx="1885327" cy="21209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46243" y="3187138"/>
            <a:ext cx="1538819" cy="523220"/>
          </a:xfrm>
          <a:prstGeom prst="rect">
            <a:avLst/>
          </a:prstGeom>
        </p:spPr>
        <p:txBody>
          <a:bodyPr wrap="none">
            <a:spAutoFit/>
          </a:bodyPr>
          <a:lstStyle/>
          <a:p>
            <a:pPr algn="ctr"/>
            <a:r>
              <a:rPr lang="ru-RU" sz="1400" dirty="0" err="1">
                <a:solidFill>
                  <a:srgbClr val="00B0F0"/>
                </a:solidFill>
                <a:latin typeface="Times New Roman" panose="02020603050405020304" pitchFamily="18" charset="0"/>
                <a:cs typeface="Times New Roman" panose="02020603050405020304" pitchFamily="18" charset="0"/>
              </a:rPr>
              <a:t>Мұхтар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Аймекен</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1 </a:t>
            </a:r>
            <a:r>
              <a:rPr lang="ru-RU" sz="1400" dirty="0">
                <a:solidFill>
                  <a:srgbClr val="00B0F0"/>
                </a:solidFill>
                <a:latin typeface="Times New Roman" panose="02020603050405020304" pitchFamily="18" charset="0"/>
                <a:cs typeface="Times New Roman" panose="02020603050405020304" pitchFamily="18" charset="0"/>
              </a:rPr>
              <a:t>курс  </a:t>
            </a:r>
            <a:r>
              <a:rPr lang="ru-RU" sz="1400" dirty="0" smtClean="0">
                <a:solidFill>
                  <a:srgbClr val="00B0F0"/>
                </a:solidFill>
                <a:latin typeface="Times New Roman" panose="02020603050405020304" pitchFamily="18" charset="0"/>
                <a:cs typeface="Times New Roman" panose="02020603050405020304" pitchFamily="18" charset="0"/>
              </a:rPr>
              <a:t>6  топ</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3316" name="Picture 4" descr="C:\Users\User\AppData\Local\Temp\IMG-20200205-WA00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24" t="14300" r="6321" b="28689"/>
          <a:stretch/>
        </p:blipFill>
        <p:spPr bwMode="auto">
          <a:xfrm>
            <a:off x="2609371" y="955039"/>
            <a:ext cx="1921446" cy="21209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922170" y="3187138"/>
            <a:ext cx="1332673" cy="523220"/>
          </a:xfrm>
          <a:prstGeom prst="rect">
            <a:avLst/>
          </a:prstGeom>
        </p:spPr>
        <p:txBody>
          <a:bodyPr wrap="none">
            <a:spAutoFit/>
          </a:bodyPr>
          <a:lstStyle/>
          <a:p>
            <a:pPr algn="ctr"/>
            <a:r>
              <a:rPr lang="ru-RU" sz="1400" dirty="0" err="1">
                <a:solidFill>
                  <a:srgbClr val="00B0F0"/>
                </a:solidFill>
                <a:latin typeface="Times New Roman" panose="02020603050405020304" pitchFamily="18" charset="0"/>
                <a:cs typeface="Times New Roman" panose="02020603050405020304" pitchFamily="18" charset="0"/>
              </a:rPr>
              <a:t>Болат</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Әділхан</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1 </a:t>
            </a:r>
            <a:r>
              <a:rPr lang="ru-RU" sz="1400" dirty="0">
                <a:solidFill>
                  <a:srgbClr val="00B0F0"/>
                </a:solidFill>
                <a:latin typeface="Times New Roman" panose="02020603050405020304" pitchFamily="18" charset="0"/>
                <a:cs typeface="Times New Roman" panose="02020603050405020304" pitchFamily="18" charset="0"/>
              </a:rPr>
              <a:t>курс 7 </a:t>
            </a:r>
            <a:r>
              <a:rPr lang="ru-RU" sz="1400" dirty="0" smtClean="0">
                <a:solidFill>
                  <a:srgbClr val="00B0F0"/>
                </a:solidFill>
                <a:latin typeface="Times New Roman" panose="02020603050405020304" pitchFamily="18" charset="0"/>
                <a:cs typeface="Times New Roman" panose="02020603050405020304" pitchFamily="18" charset="0"/>
              </a:rPr>
              <a:t>топ</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3317" name="Picture 5" descr="C:\Users\User\AppData\Local\Temp\IMG-20200205-WA000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3399"/>
          <a:stretch/>
        </p:blipFill>
        <p:spPr bwMode="auto">
          <a:xfrm>
            <a:off x="4791147" y="978681"/>
            <a:ext cx="1850357" cy="209911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684696" y="3177423"/>
            <a:ext cx="2063257"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Берденбекқызы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Ботакөз</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1 </a:t>
            </a:r>
            <a:r>
              <a:rPr lang="ru-RU" sz="1400" dirty="0">
                <a:solidFill>
                  <a:srgbClr val="00B0F0"/>
                </a:solidFill>
                <a:latin typeface="Times New Roman" panose="02020603050405020304" pitchFamily="18" charset="0"/>
                <a:cs typeface="Times New Roman" panose="02020603050405020304" pitchFamily="18" charset="0"/>
              </a:rPr>
              <a:t>курс 45 топ </a:t>
            </a:r>
          </a:p>
        </p:txBody>
      </p:sp>
      <p:pic>
        <p:nvPicPr>
          <p:cNvPr id="13318" name="Picture 6" descr="C:\Users\User\AppData\Local\Temp\IMG-20200205-WA001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7557"/>
          <a:stretch/>
        </p:blipFill>
        <p:spPr bwMode="auto">
          <a:xfrm>
            <a:off x="6854404" y="961526"/>
            <a:ext cx="2110084" cy="215559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7020272" y="3187138"/>
            <a:ext cx="1566967"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Татыбаева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Бағдат</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1 </a:t>
            </a:r>
            <a:r>
              <a:rPr lang="ru-RU" sz="1400" dirty="0">
                <a:solidFill>
                  <a:srgbClr val="00B0F0"/>
                </a:solidFill>
                <a:latin typeface="Times New Roman" panose="02020603050405020304" pitchFamily="18" charset="0"/>
                <a:cs typeface="Times New Roman" panose="02020603050405020304" pitchFamily="18" charset="0"/>
              </a:rPr>
              <a:t>курс 45 топ </a:t>
            </a:r>
          </a:p>
        </p:txBody>
      </p:sp>
      <p:sp>
        <p:nvSpPr>
          <p:cNvPr id="7" name="Прямоугольник 6"/>
          <p:cNvSpPr/>
          <p:nvPr/>
        </p:nvSpPr>
        <p:spPr>
          <a:xfrm>
            <a:off x="1564256" y="6217662"/>
            <a:ext cx="1433213" cy="523220"/>
          </a:xfrm>
          <a:prstGeom prst="rect">
            <a:avLst/>
          </a:prstGeom>
        </p:spPr>
        <p:txBody>
          <a:bodyPr wrap="none">
            <a:spAutoFit/>
          </a:bodyPr>
          <a:lstStyle/>
          <a:p>
            <a:r>
              <a:rPr lang="ru-RU" sz="1400" dirty="0" err="1" smtClean="0">
                <a:solidFill>
                  <a:srgbClr val="00B0F0"/>
                </a:solidFill>
                <a:latin typeface="Times New Roman" panose="02020603050405020304" pitchFamily="18" charset="0"/>
                <a:cs typeface="Times New Roman" panose="02020603050405020304" pitchFamily="18" charset="0"/>
              </a:rPr>
              <a:t>Төлентай</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Айбек</a:t>
            </a:r>
            <a:endParaRPr lang="ru-RU" sz="1400" dirty="0" smtClean="0">
              <a:solidFill>
                <a:srgbClr val="00B0F0"/>
              </a:solidFill>
              <a:latin typeface="Times New Roman" panose="02020603050405020304" pitchFamily="18" charset="0"/>
              <a:cs typeface="Times New Roman" panose="02020603050405020304" pitchFamily="18" charset="0"/>
            </a:endParaRPr>
          </a:p>
          <a:p>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1 курс 45 топ </a:t>
            </a:r>
          </a:p>
        </p:txBody>
      </p:sp>
      <p:pic>
        <p:nvPicPr>
          <p:cNvPr id="13320" name="Picture 8" descr="C:\Users\User\AppData\Local\Temp\IMG-20200205-WA0012.jpg"/>
          <p:cNvPicPr>
            <a:picLocks noChangeAspect="1" noChangeArrowheads="1"/>
          </p:cNvPicPr>
          <p:nvPr/>
        </p:nvPicPr>
        <p:blipFill rotWithShape="1">
          <a:blip r:embed="rId7">
            <a:extLst>
              <a:ext uri="{28A0092B-C50C-407E-A947-70E740481C1C}">
                <a14:useLocalDpi xmlns:a14="http://schemas.microsoft.com/office/drawing/2010/main" val="0"/>
              </a:ext>
            </a:extLst>
          </a:blip>
          <a:srcRect r="17651"/>
          <a:stretch/>
        </p:blipFill>
        <p:spPr bwMode="auto">
          <a:xfrm>
            <a:off x="1318540" y="3873550"/>
            <a:ext cx="2029324" cy="236376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3321" name="Picture 9" descr="C:\Users\User\AppData\Local\Temp\IMG-20200205-WA001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687" t="19326" r="12094" b="33783"/>
          <a:stretch/>
        </p:blipFill>
        <p:spPr bwMode="auto">
          <a:xfrm>
            <a:off x="3588507" y="3893397"/>
            <a:ext cx="1971257" cy="2284607"/>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776224" y="6237312"/>
            <a:ext cx="1595821"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Томысбек</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Ақниет</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1 </a:t>
            </a:r>
            <a:r>
              <a:rPr lang="ru-RU" sz="1400" dirty="0">
                <a:solidFill>
                  <a:srgbClr val="00B0F0"/>
                </a:solidFill>
                <a:latin typeface="Times New Roman" panose="02020603050405020304" pitchFamily="18" charset="0"/>
                <a:cs typeface="Times New Roman" panose="02020603050405020304" pitchFamily="18" charset="0"/>
              </a:rPr>
              <a:t>курс 45 топ </a:t>
            </a:r>
          </a:p>
        </p:txBody>
      </p:sp>
      <p:pic>
        <p:nvPicPr>
          <p:cNvPr id="13322" name="Picture 10" descr="C:\Users\User\AppData\Local\Temp\20200210_092724.jpg"/>
          <p:cNvPicPr>
            <a:picLocks noChangeAspect="1" noChangeArrowheads="1"/>
          </p:cNvPicPr>
          <p:nvPr/>
        </p:nvPicPr>
        <p:blipFill rotWithShape="1">
          <a:blip r:embed="rId9">
            <a:extLst>
              <a:ext uri="{28A0092B-C50C-407E-A947-70E740481C1C}">
                <a14:useLocalDpi xmlns:a14="http://schemas.microsoft.com/office/drawing/2010/main" val="0"/>
              </a:ext>
            </a:extLst>
          </a:blip>
          <a:srcRect l="12635" t="13903" r="17359"/>
          <a:stretch/>
        </p:blipFill>
        <p:spPr bwMode="auto">
          <a:xfrm>
            <a:off x="5868144" y="3893396"/>
            <a:ext cx="2041302" cy="2284607"/>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6355731" y="6217662"/>
            <a:ext cx="1329082" cy="523220"/>
          </a:xfrm>
          <a:prstGeom prst="rect">
            <a:avLst/>
          </a:prstGeom>
        </p:spPr>
        <p:txBody>
          <a:bodyPr wrap="none">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Удовиченко Е</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1 </a:t>
            </a:r>
            <a:r>
              <a:rPr lang="ru-RU" sz="1400" dirty="0">
                <a:solidFill>
                  <a:srgbClr val="00B0F0"/>
                </a:solidFill>
                <a:latin typeface="Times New Roman" panose="02020603050405020304" pitchFamily="18" charset="0"/>
                <a:cs typeface="Times New Roman" panose="02020603050405020304" pitchFamily="18" charset="0"/>
              </a:rPr>
              <a:t>курс 244 топ </a:t>
            </a:r>
          </a:p>
        </p:txBody>
      </p:sp>
    </p:spTree>
    <p:extLst>
      <p:ext uri="{BB962C8B-B14F-4D97-AF65-F5344CB8AC3E}">
        <p14:creationId xmlns:p14="http://schemas.microsoft.com/office/powerpoint/2010/main" val="4100276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841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419872" y="158333"/>
            <a:ext cx="5148064"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600" dirty="0" err="1">
                <a:solidFill>
                  <a:srgbClr val="FF0000"/>
                </a:solidFill>
                <a:latin typeface="Times New Roman" panose="02020603050405020304" pitchFamily="18" charset="0"/>
                <a:cs typeface="Times New Roman" panose="02020603050405020304" pitchFamily="18" charset="0"/>
              </a:rPr>
              <a:t>Екінші</a:t>
            </a:r>
            <a:r>
              <a:rPr lang="ru-RU" sz="1600" dirty="0">
                <a:solidFill>
                  <a:srgbClr val="FF0000"/>
                </a:solidFill>
                <a:latin typeface="Times New Roman" panose="02020603050405020304" pitchFamily="18" charset="0"/>
                <a:cs typeface="Times New Roman" panose="02020603050405020304" pitchFamily="18" charset="0"/>
              </a:rPr>
              <a:t> курс бойынша </a:t>
            </a:r>
            <a:r>
              <a:rPr lang="ru-RU" sz="1600" dirty="0" err="1">
                <a:solidFill>
                  <a:srgbClr val="FF0000"/>
                </a:solidFill>
                <a:latin typeface="Times New Roman" panose="02020603050405020304" pitchFamily="18" charset="0"/>
                <a:cs typeface="Times New Roman" panose="02020603050405020304" pitchFamily="18" charset="0"/>
              </a:rPr>
              <a:t>орташа</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үлгерім</a:t>
            </a:r>
            <a:r>
              <a:rPr lang="ru-RU" sz="1600" dirty="0">
                <a:solidFill>
                  <a:srgbClr val="FF0000"/>
                </a:solidFill>
                <a:latin typeface="Times New Roman" panose="02020603050405020304" pitchFamily="18" charset="0"/>
                <a:cs typeface="Times New Roman" panose="02020603050405020304" pitchFamily="18" charset="0"/>
              </a:rPr>
              <a:t> </a:t>
            </a:r>
            <a:endParaRPr lang="ru-RU" sz="1600" dirty="0" smtClean="0">
              <a:solidFill>
                <a:srgbClr val="FF0000"/>
              </a:solidFill>
              <a:latin typeface="Times New Roman" panose="02020603050405020304" pitchFamily="18" charset="0"/>
              <a:cs typeface="Times New Roman" panose="02020603050405020304" pitchFamily="18" charset="0"/>
            </a:endParaRPr>
          </a:p>
          <a:p>
            <a:pPr algn="ctr"/>
            <a:r>
              <a:rPr lang="ru-RU" sz="1600" dirty="0" smtClean="0">
                <a:solidFill>
                  <a:srgbClr val="FF0000"/>
                </a:solidFill>
                <a:latin typeface="Times New Roman" panose="02020603050405020304" pitchFamily="18" charset="0"/>
                <a:cs typeface="Times New Roman" panose="02020603050405020304" pitchFamily="18" charset="0"/>
              </a:rPr>
              <a:t>(</a:t>
            </a:r>
            <a:r>
              <a:rPr lang="ru-RU" sz="1600" dirty="0">
                <a:solidFill>
                  <a:srgbClr val="FF0000"/>
                </a:solidFill>
                <a:latin typeface="Times New Roman" panose="02020603050405020304" pitchFamily="18" charset="0"/>
                <a:cs typeface="Times New Roman" panose="02020603050405020304" pitchFamily="18" charset="0"/>
              </a:rPr>
              <a:t>қысқы сессия ) – 94% </a:t>
            </a: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білім</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сапасы</a:t>
            </a:r>
            <a:r>
              <a:rPr lang="ru-RU" sz="1600" dirty="0">
                <a:solidFill>
                  <a:srgbClr val="FF0000"/>
                </a:solidFill>
                <a:latin typeface="Times New Roman" panose="02020603050405020304" pitchFamily="18" charset="0"/>
                <a:cs typeface="Times New Roman" panose="02020603050405020304" pitchFamily="18" charset="0"/>
              </a:rPr>
              <a:t>- 48 % </a:t>
            </a:r>
            <a:r>
              <a:rPr lang="ru-RU" sz="1600" dirty="0" err="1">
                <a:solidFill>
                  <a:srgbClr val="FF0000"/>
                </a:solidFill>
                <a:latin typeface="Times New Roman" panose="02020603050405020304" pitchFamily="18" charset="0"/>
                <a:cs typeface="Times New Roman" panose="02020603050405020304" pitchFamily="18" charset="0"/>
              </a:rPr>
              <a:t>құрайды</a:t>
            </a:r>
            <a:r>
              <a:rPr lang="ru-RU" sz="1600" dirty="0">
                <a:solidFill>
                  <a:srgbClr val="FF0000"/>
                </a:solidFill>
                <a:latin typeface="Times New Roman" panose="02020603050405020304" pitchFamily="18" charset="0"/>
                <a:cs typeface="Times New Roman" panose="02020603050405020304" pitchFamily="18" charset="0"/>
              </a:rPr>
              <a:t>.</a:t>
            </a:r>
          </a:p>
          <a:p>
            <a:pPr algn="ctr"/>
            <a:r>
              <a:rPr lang="ru-RU" sz="1600" dirty="0" smtClean="0">
                <a:solidFill>
                  <a:srgbClr val="FF0000"/>
                </a:solidFill>
                <a:latin typeface="Times New Roman" panose="02020603050405020304" pitchFamily="18" charset="0"/>
                <a:cs typeface="Times New Roman" panose="02020603050405020304" pitchFamily="18" charset="0"/>
              </a:rPr>
              <a:t>2  </a:t>
            </a:r>
            <a:r>
              <a:rPr lang="ru-RU" sz="1600" dirty="0">
                <a:solidFill>
                  <a:srgbClr val="FF0000"/>
                </a:solidFill>
                <a:latin typeface="Times New Roman" panose="02020603050405020304" pitchFamily="18" charset="0"/>
                <a:cs typeface="Times New Roman" panose="02020603050405020304" pitchFamily="18" charset="0"/>
              </a:rPr>
              <a:t>курс бойынша оқу </a:t>
            </a:r>
            <a:r>
              <a:rPr lang="ru-RU" sz="1600" dirty="0" err="1" smtClean="0">
                <a:solidFill>
                  <a:srgbClr val="FF0000"/>
                </a:solidFill>
                <a:latin typeface="Times New Roman" panose="02020603050405020304" pitchFamily="18" charset="0"/>
                <a:cs typeface="Times New Roman" panose="02020603050405020304" pitchFamily="18" charset="0"/>
              </a:rPr>
              <a:t>озаттары</a:t>
            </a:r>
            <a:r>
              <a:rPr lang="ru-RU" sz="1600" dirty="0" smtClean="0">
                <a:solidFill>
                  <a:srgbClr val="FF0000"/>
                </a:solidFill>
                <a:latin typeface="Times New Roman" panose="02020603050405020304" pitchFamily="18" charset="0"/>
                <a:cs typeface="Times New Roman" panose="02020603050405020304" pitchFamily="18" charset="0"/>
              </a:rPr>
              <a:t>.</a:t>
            </a:r>
            <a:endParaRPr lang="ru-RU" sz="1600" dirty="0">
              <a:solidFill>
                <a:srgbClr val="FF0000"/>
              </a:solidFill>
              <a:latin typeface="Times New Roman" panose="02020603050405020304" pitchFamily="18" charset="0"/>
              <a:cs typeface="Times New Roman" panose="02020603050405020304" pitchFamily="18" charset="0"/>
            </a:endParaRPr>
          </a:p>
        </p:txBody>
      </p:sp>
      <p:pic>
        <p:nvPicPr>
          <p:cNvPr id="14339" name="Picture 3" descr="C:\Users\User\AppData\Local\Temp\IMG-20200206-WA00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81" r="9647" b="17251"/>
          <a:stretch/>
        </p:blipFill>
        <p:spPr bwMode="auto">
          <a:xfrm>
            <a:off x="539552" y="1039661"/>
            <a:ext cx="1863763" cy="210629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55576" y="3167390"/>
            <a:ext cx="1378454" cy="523220"/>
          </a:xfrm>
          <a:prstGeom prst="rect">
            <a:avLst/>
          </a:prstGeom>
        </p:spPr>
        <p:txBody>
          <a:bodyPr wrap="none">
            <a:spAutoFit/>
          </a:bodyPr>
          <a:lstStyle/>
          <a:p>
            <a:r>
              <a:rPr lang="ru-RU" sz="1400" dirty="0" err="1" smtClean="0">
                <a:solidFill>
                  <a:srgbClr val="00B0F0"/>
                </a:solidFill>
                <a:latin typeface="Times New Roman" panose="02020603050405020304" pitchFamily="18" charset="0"/>
                <a:cs typeface="Times New Roman" panose="02020603050405020304" pitchFamily="18" charset="0"/>
              </a:rPr>
              <a:t>Аденова</a:t>
            </a:r>
            <a:r>
              <a:rPr lang="ru-RU" sz="1400" dirty="0" smtClean="0">
                <a:solidFill>
                  <a:srgbClr val="00B0F0"/>
                </a:solidFill>
                <a:latin typeface="Times New Roman" panose="02020603050405020304" pitchFamily="18" charset="0"/>
                <a:cs typeface="Times New Roman" panose="02020603050405020304" pitchFamily="18" charset="0"/>
              </a:rPr>
              <a:t> Луиза</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r>
              <a:rPr lang="ru-RU" sz="1400" dirty="0" smtClean="0">
                <a:solidFill>
                  <a:srgbClr val="00B0F0"/>
                </a:solidFill>
                <a:latin typeface="Times New Roman" panose="02020603050405020304" pitchFamily="18" charset="0"/>
                <a:cs typeface="Times New Roman" panose="02020603050405020304" pitchFamily="18" charset="0"/>
              </a:rPr>
              <a:t>2 </a:t>
            </a:r>
            <a:r>
              <a:rPr lang="ru-RU" sz="1400" dirty="0">
                <a:solidFill>
                  <a:srgbClr val="00B0F0"/>
                </a:solidFill>
                <a:latin typeface="Times New Roman" panose="02020603050405020304" pitchFamily="18" charset="0"/>
                <a:cs typeface="Times New Roman" panose="02020603050405020304" pitchFamily="18" charset="0"/>
              </a:rPr>
              <a:t>курс 44 топ </a:t>
            </a:r>
          </a:p>
        </p:txBody>
      </p:sp>
      <p:pic>
        <p:nvPicPr>
          <p:cNvPr id="14340" name="Picture 4" descr="C:\Users\User\AppData\Local\Temp\20200205_1031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1012829"/>
            <a:ext cx="2016224" cy="215456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762931" y="3185639"/>
            <a:ext cx="1601913"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Жұмабек</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Ерсайын</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2 курс 44 топ </a:t>
            </a:r>
          </a:p>
        </p:txBody>
      </p:sp>
      <p:pic>
        <p:nvPicPr>
          <p:cNvPr id="14341" name="Picture 5" descr="C:\Users\User\AppData\Local\Temp\IMG-20200210-WA00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94" t="7441" r="6143" b="11960"/>
          <a:stretch/>
        </p:blipFill>
        <p:spPr bwMode="auto">
          <a:xfrm>
            <a:off x="4838061" y="1001403"/>
            <a:ext cx="1910059" cy="214455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838061" y="3185639"/>
            <a:ext cx="1790875"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Чалданбаева</a:t>
            </a:r>
            <a:r>
              <a:rPr lang="ru-RU" sz="1400" dirty="0" smtClean="0">
                <a:solidFill>
                  <a:srgbClr val="00B0F0"/>
                </a:solidFill>
                <a:latin typeface="Times New Roman" panose="02020603050405020304" pitchFamily="18" charset="0"/>
                <a:cs typeface="Times New Roman" panose="02020603050405020304" pitchFamily="18" charset="0"/>
              </a:rPr>
              <a:t> Сабина</a:t>
            </a:r>
          </a:p>
          <a:p>
            <a:pPr algn="ctr"/>
            <a:r>
              <a:rPr lang="ru-RU" sz="1400" dirty="0" smtClean="0">
                <a:solidFill>
                  <a:srgbClr val="00B0F0"/>
                </a:solidFill>
                <a:latin typeface="Times New Roman" panose="02020603050405020304" pitchFamily="18" charset="0"/>
                <a:cs typeface="Times New Roman" panose="02020603050405020304" pitchFamily="18" charset="0"/>
              </a:rPr>
              <a:t> 2 курс </a:t>
            </a:r>
            <a:r>
              <a:rPr lang="ru-RU" sz="1400" dirty="0">
                <a:solidFill>
                  <a:srgbClr val="00B0F0"/>
                </a:solidFill>
                <a:latin typeface="Times New Roman" panose="02020603050405020304" pitchFamily="18" charset="0"/>
                <a:cs typeface="Times New Roman" panose="02020603050405020304" pitchFamily="18" charset="0"/>
              </a:rPr>
              <a:t>44 топ </a:t>
            </a:r>
          </a:p>
        </p:txBody>
      </p:sp>
      <p:pic>
        <p:nvPicPr>
          <p:cNvPr id="14342" name="Picture 6" descr="C:\Users\User\AppData\Local\Temp\IMG-20200205-WA0026.jpg"/>
          <p:cNvPicPr>
            <a:picLocks noChangeAspect="1" noChangeArrowheads="1"/>
          </p:cNvPicPr>
          <p:nvPr/>
        </p:nvPicPr>
        <p:blipFill rotWithShape="1">
          <a:blip r:embed="rId6">
            <a:extLst>
              <a:ext uri="{28A0092B-C50C-407E-A947-70E740481C1C}">
                <a14:useLocalDpi xmlns:a14="http://schemas.microsoft.com/office/drawing/2010/main" val="0"/>
              </a:ext>
            </a:extLst>
          </a:blip>
          <a:srcRect l="18040" t="23371" r="19891" b="30187"/>
          <a:stretch/>
        </p:blipFill>
        <p:spPr bwMode="auto">
          <a:xfrm>
            <a:off x="6948264" y="1000786"/>
            <a:ext cx="1944216" cy="216660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7000857" y="3203441"/>
            <a:ext cx="1839030"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Полатбекова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Аружан</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2 </a:t>
            </a:r>
            <a:r>
              <a:rPr lang="ru-RU" sz="1400" dirty="0">
                <a:solidFill>
                  <a:srgbClr val="00B0F0"/>
                </a:solidFill>
                <a:latin typeface="Times New Roman" panose="02020603050405020304" pitchFamily="18" charset="0"/>
                <a:cs typeface="Times New Roman" panose="02020603050405020304" pitchFamily="18" charset="0"/>
              </a:rPr>
              <a:t>курс 1 топ </a:t>
            </a:r>
          </a:p>
        </p:txBody>
      </p:sp>
      <p:pic>
        <p:nvPicPr>
          <p:cNvPr id="14343" name="Picture 7" descr="C:\Users\User\AppData\Local\Temp\IMG-20200205-WA003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642" b="21572"/>
          <a:stretch/>
        </p:blipFill>
        <p:spPr bwMode="auto">
          <a:xfrm>
            <a:off x="475374" y="3694515"/>
            <a:ext cx="1892156" cy="239878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707934" y="6165304"/>
            <a:ext cx="1426096" cy="523220"/>
          </a:xfrm>
          <a:prstGeom prst="rect">
            <a:avLst/>
          </a:prstGeom>
        </p:spPr>
        <p:txBody>
          <a:bodyPr wrap="none">
            <a:spAutoFit/>
          </a:bodyPr>
          <a:lstStyle/>
          <a:p>
            <a:r>
              <a:rPr lang="ru-RU" sz="1400" dirty="0" err="1" smtClean="0">
                <a:solidFill>
                  <a:srgbClr val="00B0F0"/>
                </a:solidFill>
                <a:latin typeface="Times New Roman" panose="02020603050405020304" pitchFamily="18" charset="0"/>
                <a:cs typeface="Times New Roman" panose="02020603050405020304" pitchFamily="18" charset="0"/>
              </a:rPr>
              <a:t>Ермұрат</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Сағым</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r>
              <a:rPr lang="ru-RU" sz="1400" dirty="0" smtClean="0">
                <a:solidFill>
                  <a:srgbClr val="00B0F0"/>
                </a:solidFill>
                <a:latin typeface="Times New Roman" panose="02020603050405020304" pitchFamily="18" charset="0"/>
                <a:cs typeface="Times New Roman" panose="02020603050405020304" pitchFamily="18" charset="0"/>
              </a:rPr>
              <a:t>2 </a:t>
            </a:r>
            <a:r>
              <a:rPr lang="ru-RU" sz="1400" dirty="0">
                <a:solidFill>
                  <a:srgbClr val="00B0F0"/>
                </a:solidFill>
                <a:latin typeface="Times New Roman" panose="02020603050405020304" pitchFamily="18" charset="0"/>
                <a:cs typeface="Times New Roman" panose="02020603050405020304" pitchFamily="18" charset="0"/>
              </a:rPr>
              <a:t>курс 241 топ</a:t>
            </a:r>
            <a:r>
              <a:rPr lang="ru-RU" sz="1400" dirty="0" smtClean="0">
                <a:solidFill>
                  <a:srgbClr val="00B0F0"/>
                </a:solidFill>
                <a:latin typeface="Times New Roman" panose="02020603050405020304" pitchFamily="18" charset="0"/>
                <a:cs typeface="Times New Roman" panose="02020603050405020304" pitchFamily="18" charset="0"/>
              </a:rPr>
              <a:t> </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4344" name="Picture 8" descr="C:\Users\User\AppData\Local\Temp\IMG-20200205-WA001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27784" y="3726661"/>
            <a:ext cx="1944215" cy="236663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742916" y="6166614"/>
            <a:ext cx="1738040"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Каирбаева</a:t>
            </a:r>
            <a:r>
              <a:rPr lang="ru-RU" sz="1400" dirty="0" smtClean="0">
                <a:solidFill>
                  <a:srgbClr val="00B0F0"/>
                </a:solidFill>
                <a:latin typeface="Times New Roman" panose="02020603050405020304" pitchFamily="18" charset="0"/>
                <a:cs typeface="Times New Roman" panose="02020603050405020304" pitchFamily="18" charset="0"/>
              </a:rPr>
              <a:t> Альбина</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2 </a:t>
            </a:r>
            <a:r>
              <a:rPr lang="ru-RU" sz="1400" dirty="0">
                <a:solidFill>
                  <a:srgbClr val="00B0F0"/>
                </a:solidFill>
                <a:latin typeface="Times New Roman" panose="02020603050405020304" pitchFamily="18" charset="0"/>
                <a:cs typeface="Times New Roman" panose="02020603050405020304" pitchFamily="18" charset="0"/>
              </a:rPr>
              <a:t>курс 43 топ </a:t>
            </a:r>
          </a:p>
        </p:txBody>
      </p:sp>
      <p:pic>
        <p:nvPicPr>
          <p:cNvPr id="14345" name="Picture 9" descr="C:\Users\User\AppData\Local\Temp\IMG-20200207-WA001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300" b="4284"/>
          <a:stretch/>
        </p:blipFill>
        <p:spPr bwMode="auto">
          <a:xfrm>
            <a:off x="4890922" y="3708859"/>
            <a:ext cx="1857198" cy="2384436"/>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5020231" y="6151900"/>
            <a:ext cx="1598579"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Крашинин</a:t>
            </a:r>
            <a:r>
              <a:rPr lang="ru-RU" sz="1400" dirty="0" smtClean="0">
                <a:solidFill>
                  <a:srgbClr val="00B0F0"/>
                </a:solidFill>
                <a:latin typeface="Times New Roman" panose="02020603050405020304" pitchFamily="18" charset="0"/>
                <a:cs typeface="Times New Roman" panose="02020603050405020304" pitchFamily="18" charset="0"/>
              </a:rPr>
              <a:t> Виктор</a:t>
            </a:r>
          </a:p>
          <a:p>
            <a:pPr algn="ct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2 курс 3топ </a:t>
            </a:r>
          </a:p>
        </p:txBody>
      </p:sp>
      <p:pic>
        <p:nvPicPr>
          <p:cNvPr id="14346" name="Picture 10" descr="C:\Users\User\AppData\Local\Temp\IMG-20200207-WA001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48265" y="3663907"/>
            <a:ext cx="1944216" cy="242938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7143657" y="6166614"/>
            <a:ext cx="1752980"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Төлеген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Абылайхан</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2 курс </a:t>
            </a:r>
            <a:r>
              <a:rPr lang="ru-RU" sz="1400" dirty="0">
                <a:solidFill>
                  <a:srgbClr val="00B0F0"/>
                </a:solidFill>
                <a:latin typeface="Times New Roman" panose="02020603050405020304" pitchFamily="18" charset="0"/>
                <a:cs typeface="Times New Roman" panose="02020603050405020304" pitchFamily="18" charset="0"/>
              </a:rPr>
              <a:t>3 топ</a:t>
            </a:r>
          </a:p>
        </p:txBody>
      </p:sp>
    </p:spTree>
    <p:extLst>
      <p:ext uri="{BB962C8B-B14F-4D97-AF65-F5344CB8AC3E}">
        <p14:creationId xmlns:p14="http://schemas.microsoft.com/office/powerpoint/2010/main" val="1969537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841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771860" y="149353"/>
            <a:ext cx="4572000" cy="861774"/>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r>
              <a:rPr lang="ru-RU" sz="1600" dirty="0" err="1">
                <a:solidFill>
                  <a:srgbClr val="FF0000"/>
                </a:solidFill>
                <a:latin typeface="Times New Roman" panose="02020603050405020304" pitchFamily="18" charset="0"/>
                <a:cs typeface="Times New Roman" panose="02020603050405020304" pitchFamily="18" charset="0"/>
              </a:rPr>
              <a:t>Үшінші</a:t>
            </a:r>
            <a:r>
              <a:rPr lang="ru-RU" sz="1600" dirty="0">
                <a:solidFill>
                  <a:srgbClr val="FF0000"/>
                </a:solidFill>
                <a:latin typeface="Times New Roman" panose="02020603050405020304" pitchFamily="18" charset="0"/>
                <a:cs typeface="Times New Roman" panose="02020603050405020304" pitchFamily="18" charset="0"/>
              </a:rPr>
              <a:t>  курс бойынша </a:t>
            </a:r>
            <a:r>
              <a:rPr lang="ru-RU" sz="1600" dirty="0" err="1">
                <a:solidFill>
                  <a:srgbClr val="FF0000"/>
                </a:solidFill>
                <a:latin typeface="Times New Roman" panose="02020603050405020304" pitchFamily="18" charset="0"/>
                <a:cs typeface="Times New Roman" panose="02020603050405020304" pitchFamily="18" charset="0"/>
              </a:rPr>
              <a:t>орташа</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үлгерім</a:t>
            </a:r>
            <a:r>
              <a:rPr lang="ru-RU" sz="1600" dirty="0">
                <a:solidFill>
                  <a:srgbClr val="FF0000"/>
                </a:solidFill>
                <a:latin typeface="Times New Roman" panose="02020603050405020304" pitchFamily="18" charset="0"/>
                <a:cs typeface="Times New Roman" panose="02020603050405020304" pitchFamily="18" charset="0"/>
              </a:rPr>
              <a:t>  қысқы – 89 % , </a:t>
            </a:r>
            <a:r>
              <a:rPr lang="ru-RU" sz="1600" dirty="0" err="1">
                <a:solidFill>
                  <a:srgbClr val="FF0000"/>
                </a:solidFill>
                <a:latin typeface="Times New Roman" panose="02020603050405020304" pitchFamily="18" charset="0"/>
                <a:cs typeface="Times New Roman" panose="02020603050405020304" pitchFamily="18" charset="0"/>
              </a:rPr>
              <a:t>білім</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сапасы</a:t>
            </a:r>
            <a:r>
              <a:rPr lang="ru-RU" sz="1600" dirty="0">
                <a:solidFill>
                  <a:srgbClr val="FF0000"/>
                </a:solidFill>
                <a:latin typeface="Times New Roman" panose="02020603050405020304" pitchFamily="18" charset="0"/>
                <a:cs typeface="Times New Roman" panose="02020603050405020304" pitchFamily="18" charset="0"/>
              </a:rPr>
              <a:t>  - 57 % </a:t>
            </a:r>
            <a:r>
              <a:rPr lang="ru-RU" sz="1600" dirty="0" err="1">
                <a:solidFill>
                  <a:srgbClr val="FF0000"/>
                </a:solidFill>
                <a:latin typeface="Times New Roman" panose="02020603050405020304" pitchFamily="18" charset="0"/>
                <a:cs typeface="Times New Roman" panose="02020603050405020304" pitchFamily="18" charset="0"/>
              </a:rPr>
              <a:t>құрайды</a:t>
            </a:r>
            <a:r>
              <a:rPr lang="ru-RU" sz="1600" dirty="0">
                <a:solidFill>
                  <a:srgbClr val="FF0000"/>
                </a:solidFill>
                <a:latin typeface="Times New Roman" panose="02020603050405020304" pitchFamily="18" charset="0"/>
                <a:cs typeface="Times New Roman" panose="02020603050405020304" pitchFamily="18" charset="0"/>
              </a:rPr>
              <a:t>.</a:t>
            </a:r>
          </a:p>
          <a:p>
            <a:pPr algn="ctr"/>
            <a:r>
              <a:rPr lang="ru-RU" sz="1600" dirty="0" smtClean="0">
                <a:solidFill>
                  <a:srgbClr val="FF0000"/>
                </a:solidFill>
                <a:latin typeface="Times New Roman" panose="02020603050405020304" pitchFamily="18" charset="0"/>
                <a:cs typeface="Times New Roman" panose="02020603050405020304" pitchFamily="18" charset="0"/>
              </a:rPr>
              <a:t>3  </a:t>
            </a:r>
            <a:r>
              <a:rPr lang="ru-RU" sz="1600" dirty="0">
                <a:solidFill>
                  <a:srgbClr val="FF0000"/>
                </a:solidFill>
                <a:latin typeface="Times New Roman" panose="02020603050405020304" pitchFamily="18" charset="0"/>
                <a:cs typeface="Times New Roman" panose="02020603050405020304" pitchFamily="18" charset="0"/>
              </a:rPr>
              <a:t>курс бойынша оқу </a:t>
            </a:r>
            <a:r>
              <a:rPr lang="ru-RU" sz="1600" dirty="0" err="1" smtClean="0">
                <a:solidFill>
                  <a:srgbClr val="FF0000"/>
                </a:solidFill>
                <a:latin typeface="Times New Roman" panose="02020603050405020304" pitchFamily="18" charset="0"/>
                <a:cs typeface="Times New Roman" panose="02020603050405020304" pitchFamily="18" charset="0"/>
              </a:rPr>
              <a:t>озаттары</a:t>
            </a:r>
            <a:r>
              <a:rPr lang="ru-RU" sz="1600" dirty="0" smtClean="0">
                <a:solidFill>
                  <a:srgbClr val="FF0000"/>
                </a:solidFill>
                <a:latin typeface="Times New Roman" panose="02020603050405020304" pitchFamily="18" charset="0"/>
                <a:cs typeface="Times New Roman" panose="02020603050405020304" pitchFamily="18" charset="0"/>
              </a:rPr>
              <a:t>.</a:t>
            </a:r>
            <a:endParaRPr lang="ru-RU" sz="1600" dirty="0">
              <a:solidFill>
                <a:srgbClr val="FF0000"/>
              </a:solidFill>
              <a:latin typeface="Times New Roman" panose="02020603050405020304" pitchFamily="18" charset="0"/>
              <a:cs typeface="Times New Roman" panose="02020603050405020304" pitchFamily="18" charset="0"/>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11127"/>
            <a:ext cx="1616075"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96369" y="3271964"/>
            <a:ext cx="1814407"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Толымбаева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Аяулым</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3 </a:t>
            </a:r>
            <a:r>
              <a:rPr lang="ru-RU" sz="1400" dirty="0">
                <a:solidFill>
                  <a:srgbClr val="00B0F0"/>
                </a:solidFill>
                <a:latin typeface="Times New Roman" panose="02020603050405020304" pitchFamily="18" charset="0"/>
                <a:cs typeface="Times New Roman" panose="02020603050405020304" pitchFamily="18" charset="0"/>
              </a:rPr>
              <a:t>курс 41 топ </a:t>
            </a:r>
          </a:p>
        </p:txBody>
      </p:sp>
      <p:pic>
        <p:nvPicPr>
          <p:cNvPr id="1536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578" t="8525" r="15892" b="15289"/>
          <a:stretch/>
        </p:blipFill>
        <p:spPr bwMode="auto">
          <a:xfrm>
            <a:off x="2411760" y="1011128"/>
            <a:ext cx="1777429" cy="209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11760" y="3244334"/>
            <a:ext cx="1894878"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Алланиязова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Бибиназ</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3 </a:t>
            </a:r>
            <a:r>
              <a:rPr lang="ru-RU" sz="1400" dirty="0">
                <a:solidFill>
                  <a:srgbClr val="00B0F0"/>
                </a:solidFill>
                <a:latin typeface="Times New Roman" panose="02020603050405020304" pitchFamily="18" charset="0"/>
                <a:cs typeface="Times New Roman" panose="02020603050405020304" pitchFamily="18" charset="0"/>
              </a:rPr>
              <a:t>курс 41 топ </a:t>
            </a:r>
          </a:p>
        </p:txBody>
      </p:sp>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023587"/>
            <a:ext cx="1785937"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594504" y="3256198"/>
            <a:ext cx="1691425" cy="523220"/>
          </a:xfrm>
          <a:prstGeom prst="rect">
            <a:avLst/>
          </a:prstGeom>
        </p:spPr>
        <p:txBody>
          <a:bodyPr wrap="none">
            <a:spAutoFit/>
          </a:bodyPr>
          <a:lstStyle/>
          <a:p>
            <a:pPr algn="ctr"/>
            <a:r>
              <a:rPr lang="ru-RU" sz="1400" dirty="0" err="1">
                <a:solidFill>
                  <a:srgbClr val="00B0F0"/>
                </a:solidFill>
                <a:latin typeface="Times New Roman" panose="02020603050405020304" pitchFamily="18" charset="0"/>
                <a:cs typeface="Times New Roman" panose="02020603050405020304" pitchFamily="18" charset="0"/>
              </a:rPr>
              <a:t>Қаймолда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Томирис</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3 </a:t>
            </a:r>
            <a:r>
              <a:rPr lang="ru-RU" sz="1400" dirty="0">
                <a:solidFill>
                  <a:srgbClr val="00B0F0"/>
                </a:solidFill>
                <a:latin typeface="Times New Roman" panose="02020603050405020304" pitchFamily="18" charset="0"/>
                <a:cs typeface="Times New Roman" panose="02020603050405020304" pitchFamily="18" charset="0"/>
              </a:rPr>
              <a:t>курс 41 топ</a:t>
            </a:r>
          </a:p>
        </p:txBody>
      </p:sp>
      <p:pic>
        <p:nvPicPr>
          <p:cNvPr id="1536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4401" t="12180" r="20067" b="17237"/>
          <a:stretch/>
        </p:blipFill>
        <p:spPr bwMode="auto">
          <a:xfrm>
            <a:off x="6588224" y="1018386"/>
            <a:ext cx="1944216" cy="208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7003878" y="3244334"/>
            <a:ext cx="1339982" cy="523220"/>
          </a:xfrm>
          <a:prstGeom prst="rect">
            <a:avLst/>
          </a:prstGeom>
        </p:spPr>
        <p:txBody>
          <a:bodyPr wrap="none">
            <a:spAutoFit/>
          </a:bodyPr>
          <a:lstStyle/>
          <a:p>
            <a:r>
              <a:rPr lang="ru-RU" sz="1400" dirty="0" err="1">
                <a:solidFill>
                  <a:srgbClr val="00B0F0"/>
                </a:solidFill>
                <a:latin typeface="Times New Roman" panose="02020603050405020304" pitchFamily="18" charset="0"/>
                <a:cs typeface="Times New Roman" panose="02020603050405020304" pitchFamily="18" charset="0"/>
              </a:rPr>
              <a:t>Бейсеғұл</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Әсет</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r>
              <a:rPr lang="ru-RU" sz="1400" dirty="0" smtClean="0">
                <a:solidFill>
                  <a:srgbClr val="00B0F0"/>
                </a:solidFill>
                <a:latin typeface="Times New Roman" panose="02020603050405020304" pitchFamily="18" charset="0"/>
                <a:cs typeface="Times New Roman" panose="02020603050405020304" pitchFamily="18" charset="0"/>
              </a:rPr>
              <a:t>3 </a:t>
            </a:r>
            <a:r>
              <a:rPr lang="ru-RU" sz="1400" dirty="0">
                <a:solidFill>
                  <a:srgbClr val="00B0F0"/>
                </a:solidFill>
                <a:latin typeface="Times New Roman" panose="02020603050405020304" pitchFamily="18" charset="0"/>
                <a:cs typeface="Times New Roman" panose="02020603050405020304" pitchFamily="18" charset="0"/>
              </a:rPr>
              <a:t>курс 41 топ</a:t>
            </a:r>
          </a:p>
        </p:txBody>
      </p:sp>
      <p:pic>
        <p:nvPicPr>
          <p:cNvPr id="15367" name="Picture 7" descr="C:\Users\User\AppData\Local\Temp\IMG-20200205-WA003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97" t="17828" r="19372" b="28689"/>
          <a:stretch/>
        </p:blipFill>
        <p:spPr bwMode="auto">
          <a:xfrm>
            <a:off x="184986" y="3858778"/>
            <a:ext cx="1656184" cy="216251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21199" y="6021288"/>
            <a:ext cx="1372812"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Жарқын</a:t>
            </a:r>
            <a:r>
              <a:rPr lang="ru-RU" sz="1400" dirty="0" smtClean="0">
                <a:solidFill>
                  <a:srgbClr val="00B0F0"/>
                </a:solidFill>
                <a:latin typeface="Times New Roman" panose="02020603050405020304" pitchFamily="18" charset="0"/>
                <a:cs typeface="Times New Roman" panose="02020603050405020304" pitchFamily="18" charset="0"/>
              </a:rPr>
              <a:t> Қ</a:t>
            </a:r>
          </a:p>
          <a:p>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3курс 237 топ </a:t>
            </a:r>
          </a:p>
        </p:txBody>
      </p:sp>
      <p:pic>
        <p:nvPicPr>
          <p:cNvPr id="15368"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613" t="19743" r="20881" b="25513"/>
          <a:stretch/>
        </p:blipFill>
        <p:spPr bwMode="auto">
          <a:xfrm>
            <a:off x="2011611" y="3867215"/>
            <a:ext cx="1696293" cy="2162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139287" y="6065142"/>
            <a:ext cx="1377749"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Старокурцев</a:t>
            </a:r>
            <a:r>
              <a:rPr lang="ru-RU" sz="1400" dirty="0" smtClean="0">
                <a:solidFill>
                  <a:srgbClr val="00B0F0"/>
                </a:solidFill>
                <a:latin typeface="Times New Roman" panose="02020603050405020304" pitchFamily="18" charset="0"/>
                <a:cs typeface="Times New Roman" panose="02020603050405020304" pitchFamily="18" charset="0"/>
              </a:rPr>
              <a:t> С</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3 </a:t>
            </a:r>
            <a:r>
              <a:rPr lang="ru-RU" sz="1400" dirty="0">
                <a:solidFill>
                  <a:srgbClr val="00B0F0"/>
                </a:solidFill>
                <a:latin typeface="Times New Roman" panose="02020603050405020304" pitchFamily="18" charset="0"/>
                <a:cs typeface="Times New Roman" panose="02020603050405020304" pitchFamily="18" charset="0"/>
              </a:rPr>
              <a:t>курс 237 топ </a:t>
            </a:r>
          </a:p>
        </p:txBody>
      </p:sp>
      <p:pic>
        <p:nvPicPr>
          <p:cNvPr id="15369" name="Picture 9" descr="C:\Users\User\AppData\Local\Temp\IMG-20200205-WA002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038" t="19026" r="16442" b="27967"/>
          <a:stretch/>
        </p:blipFill>
        <p:spPr bwMode="auto">
          <a:xfrm>
            <a:off x="3766684" y="3858778"/>
            <a:ext cx="1654584" cy="216251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3887098" y="6073468"/>
            <a:ext cx="1414811" cy="523220"/>
          </a:xfrm>
          <a:prstGeom prst="rect">
            <a:avLst/>
          </a:prstGeom>
        </p:spPr>
        <p:txBody>
          <a:bodyPr wrap="none">
            <a:spAutoFit/>
          </a:bodyPr>
          <a:lstStyle/>
          <a:p>
            <a:r>
              <a:rPr lang="ru-RU" sz="1400" dirty="0" smtClean="0">
                <a:solidFill>
                  <a:srgbClr val="00B0F0"/>
                </a:solidFill>
                <a:latin typeface="Times New Roman" panose="02020603050405020304" pitchFamily="18" charset="0"/>
                <a:cs typeface="Times New Roman" panose="02020603050405020304" pitchFamily="18" charset="0"/>
              </a:rPr>
              <a:t>Гафуров Ислам</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r>
              <a:rPr lang="ru-RU" sz="1400" dirty="0" smtClean="0">
                <a:solidFill>
                  <a:srgbClr val="00B0F0"/>
                </a:solidFill>
                <a:latin typeface="Times New Roman" panose="02020603050405020304" pitchFamily="18" charset="0"/>
                <a:cs typeface="Times New Roman" panose="02020603050405020304" pitchFamily="18" charset="0"/>
              </a:rPr>
              <a:t>3 </a:t>
            </a:r>
            <a:r>
              <a:rPr lang="ru-RU" sz="1400" dirty="0">
                <a:solidFill>
                  <a:srgbClr val="00B0F0"/>
                </a:solidFill>
                <a:latin typeface="Times New Roman" panose="02020603050405020304" pitchFamily="18" charset="0"/>
                <a:cs typeface="Times New Roman" panose="02020603050405020304" pitchFamily="18" charset="0"/>
              </a:rPr>
              <a:t>курс 240 топ </a:t>
            </a:r>
          </a:p>
        </p:txBody>
      </p:sp>
      <p:pic>
        <p:nvPicPr>
          <p:cNvPr id="15370" name="Picture 10" descr="C:\Users\User\AppData\Local\Temp\IMG-20200205-WA0024.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035" t="17079" r="21236" b="33034"/>
          <a:stretch/>
        </p:blipFill>
        <p:spPr bwMode="auto">
          <a:xfrm>
            <a:off x="5493041" y="3875652"/>
            <a:ext cx="1585776" cy="2154073"/>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643829" y="6073468"/>
            <a:ext cx="1284199" cy="523220"/>
          </a:xfrm>
          <a:prstGeom prst="rect">
            <a:avLst/>
          </a:prstGeom>
        </p:spPr>
        <p:txBody>
          <a:bodyPr wrap="none">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Исламов Р</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3 </a:t>
            </a:r>
            <a:r>
              <a:rPr lang="ru-RU" sz="1400" dirty="0">
                <a:solidFill>
                  <a:srgbClr val="00B0F0"/>
                </a:solidFill>
                <a:latin typeface="Times New Roman" panose="02020603050405020304" pitchFamily="18" charset="0"/>
                <a:cs typeface="Times New Roman" panose="02020603050405020304" pitchFamily="18" charset="0"/>
              </a:rPr>
              <a:t>курс </a:t>
            </a:r>
            <a:r>
              <a:rPr lang="ru-RU" sz="1400" dirty="0" smtClean="0">
                <a:solidFill>
                  <a:srgbClr val="00B0F0"/>
                </a:solidFill>
                <a:latin typeface="Times New Roman" panose="02020603050405020304" pitchFamily="18" charset="0"/>
                <a:cs typeface="Times New Roman" panose="02020603050405020304" pitchFamily="18" charset="0"/>
              </a:rPr>
              <a:t>240топ </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5371" name="Picture 11" descr="C:\Users\User\AppData\Local\Temp\20200210_130150.jpg"/>
          <p:cNvPicPr>
            <a:picLocks noChangeAspect="1" noChangeArrowheads="1"/>
          </p:cNvPicPr>
          <p:nvPr/>
        </p:nvPicPr>
        <p:blipFill rotWithShape="1">
          <a:blip r:embed="rId11">
            <a:extLst>
              <a:ext uri="{28A0092B-C50C-407E-A947-70E740481C1C}">
                <a14:useLocalDpi xmlns:a14="http://schemas.microsoft.com/office/drawing/2010/main" val="0"/>
              </a:ext>
            </a:extLst>
          </a:blip>
          <a:srcRect l="1515" t="5895" r="5825" b="8369"/>
          <a:stretch/>
        </p:blipFill>
        <p:spPr bwMode="auto">
          <a:xfrm rot="5400000">
            <a:off x="6958937" y="4159755"/>
            <a:ext cx="2145635" cy="1577431"/>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7243041" y="6051328"/>
            <a:ext cx="1666034" cy="523220"/>
          </a:xfrm>
          <a:prstGeom prst="rect">
            <a:avLst/>
          </a:prstGeom>
        </p:spPr>
        <p:txBody>
          <a:bodyPr wrap="non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Нагметулла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Ержан</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3 </a:t>
            </a:r>
            <a:r>
              <a:rPr lang="ru-RU" sz="1400" dirty="0">
                <a:solidFill>
                  <a:srgbClr val="00B0F0"/>
                </a:solidFill>
                <a:latin typeface="Times New Roman" panose="02020603050405020304" pitchFamily="18" charset="0"/>
                <a:cs typeface="Times New Roman" panose="02020603050405020304" pitchFamily="18" charset="0"/>
              </a:rPr>
              <a:t>курс 239 </a:t>
            </a:r>
          </a:p>
        </p:txBody>
      </p:sp>
    </p:spTree>
    <p:extLst>
      <p:ext uri="{BB962C8B-B14F-4D97-AF65-F5344CB8AC3E}">
        <p14:creationId xmlns:p14="http://schemas.microsoft.com/office/powerpoint/2010/main" val="3294346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10166"/>
            <a:ext cx="2688381" cy="2532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902820"/>
            <a:ext cx="2448272" cy="170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descr="https://apf.mail.ru/cgi-bin/readmsg?id=15804571071076452294;0;36&amp;exif=1&amp;af_preview=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902820"/>
            <a:ext cx="2250182" cy="170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2902820"/>
            <a:ext cx="2394198" cy="170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210165"/>
            <a:ext cx="3082588" cy="253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554913"/>
            <a:ext cx="2682230" cy="218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575" y="97713"/>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782" y="4940466"/>
            <a:ext cx="9050363" cy="1384995"/>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Күміс Пармашқызы  «АУДАНДЫҚ АНАЛАР АЛҚАСЫНЫҢ» төрайымы 21.01.2020 жылы</a:t>
            </a:r>
          </a:p>
          <a:p>
            <a:pPr algn="ctr"/>
            <a:r>
              <a:rPr lang="kk-KZ" sz="1400" dirty="0" smtClean="0">
                <a:solidFill>
                  <a:srgbClr val="00B0F0"/>
                </a:solidFill>
                <a:latin typeface="Times New Roman" panose="02020603050405020304" pitchFamily="18" charset="0"/>
                <a:cs typeface="Times New Roman" panose="02020603050405020304" pitchFamily="18" charset="0"/>
              </a:rPr>
              <a:t>  студенттермен  жанға жағымды тәрбиелік мәні бар кездесу өткізді. </a:t>
            </a:r>
          </a:p>
          <a:p>
            <a:pPr algn="ctr"/>
            <a:r>
              <a:rPr lang="kk-KZ" sz="1400" dirty="0" smtClean="0">
                <a:solidFill>
                  <a:srgbClr val="00B0F0"/>
                </a:solidFill>
                <a:latin typeface="Times New Roman" panose="02020603050405020304" pitchFamily="18" charset="0"/>
                <a:cs typeface="Times New Roman" panose="02020603050405020304" pitchFamily="18" charset="0"/>
              </a:rPr>
              <a:t>Біздің  колледжде  2019 жылдан  бері «МЕЙІРІМ» еріктілер клубы бар екенін еске сала кетейік, сол клуб мүшелерін</a:t>
            </a:r>
          </a:p>
          <a:p>
            <a:pPr algn="ctr"/>
            <a:r>
              <a:rPr lang="kk-KZ" sz="1400" dirty="0" smtClean="0">
                <a:solidFill>
                  <a:srgbClr val="00B0F0"/>
                </a:solidFill>
                <a:latin typeface="Times New Roman" panose="02020603050405020304" pitchFamily="18" charset="0"/>
                <a:cs typeface="Times New Roman" panose="02020603050405020304" pitchFamily="18" charset="0"/>
              </a:rPr>
              <a:t>Ерекеев Мейірбек Жолдасбекұлы «Жамбыл ауданының жастар ресурстық орталығының» маманы грамоталармен</a:t>
            </a:r>
          </a:p>
          <a:p>
            <a:pPr algn="ctr"/>
            <a:r>
              <a:rPr lang="kk-KZ" sz="1400" dirty="0">
                <a:solidFill>
                  <a:srgbClr val="00B0F0"/>
                </a:solidFill>
                <a:latin typeface="Times New Roman" panose="02020603050405020304" pitchFamily="18" charset="0"/>
                <a:cs typeface="Times New Roman" panose="02020603050405020304" pitchFamily="18" charset="0"/>
              </a:rPr>
              <a:t>ж</a:t>
            </a:r>
            <a:r>
              <a:rPr lang="kk-KZ" sz="1400" dirty="0" smtClean="0">
                <a:solidFill>
                  <a:srgbClr val="00B0F0"/>
                </a:solidFill>
                <a:latin typeface="Times New Roman" panose="02020603050405020304" pitchFamily="18" charset="0"/>
                <a:cs typeface="Times New Roman" panose="02020603050405020304" pitchFamily="18" charset="0"/>
              </a:rPr>
              <a:t>әне колледж ұжымын құрмет грамотасымен, директордың тәрбие ісі жөніндегі орынбасары Сеитова А.К.</a:t>
            </a:r>
          </a:p>
          <a:p>
            <a:pPr algn="ctr"/>
            <a:r>
              <a:rPr lang="kk-KZ" sz="1400" dirty="0">
                <a:solidFill>
                  <a:srgbClr val="00B0F0"/>
                </a:solidFill>
                <a:latin typeface="Times New Roman" panose="02020603050405020304" pitchFamily="18" charset="0"/>
                <a:cs typeface="Times New Roman" panose="02020603050405020304" pitchFamily="18" charset="0"/>
              </a:rPr>
              <a:t>қ</a:t>
            </a:r>
            <a:r>
              <a:rPr lang="kk-KZ" sz="1400" dirty="0" smtClean="0">
                <a:solidFill>
                  <a:srgbClr val="00B0F0"/>
                </a:solidFill>
                <a:latin typeface="Times New Roman" panose="02020603050405020304" pitchFamily="18" charset="0"/>
                <a:cs typeface="Times New Roman" panose="02020603050405020304" pitchFamily="18" charset="0"/>
              </a:rPr>
              <a:t>ұрмет грамотасымен марапаттады.</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2642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051" y="4096275"/>
            <a:ext cx="1898774"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931" y="4096275"/>
            <a:ext cx="1800200"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8640"/>
            <a:ext cx="270033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651434"/>
            <a:ext cx="4016611" cy="1815882"/>
          </a:xfrm>
          <a:prstGeom prst="rect">
            <a:avLst/>
          </a:prstGeom>
          <a:noFill/>
        </p:spPr>
        <p:txBody>
          <a:bodyPr wrap="square" rtlCol="0">
            <a:spAutoFit/>
          </a:bodyPr>
          <a:lstStyle/>
          <a:p>
            <a:pPr marL="285750" indent="-285750" algn="just">
              <a:buFont typeface="Wingdings" panose="05000000000000000000" pitchFamily="2" charset="2"/>
              <a:buChar char="q"/>
            </a:pPr>
            <a:r>
              <a:rPr lang="kk-KZ" sz="1400" dirty="0" smtClean="0">
                <a:solidFill>
                  <a:srgbClr val="0070C0"/>
                </a:solidFill>
                <a:latin typeface="Times New Roman" panose="02020603050405020304" pitchFamily="18" charset="0"/>
                <a:cs typeface="Times New Roman" panose="02020603050405020304" pitchFamily="18" charset="0"/>
              </a:rPr>
              <a:t>Жас ұрпақты оқытудағы қажырлы еңбегі мен</a:t>
            </a:r>
          </a:p>
          <a:p>
            <a:pPr algn="just"/>
            <a:r>
              <a:rPr lang="kk-KZ" sz="1400" dirty="0">
                <a:solidFill>
                  <a:srgbClr val="0070C0"/>
                </a:solidFill>
                <a:latin typeface="Times New Roman" panose="02020603050405020304" pitchFamily="18" charset="0"/>
                <a:cs typeface="Times New Roman" panose="02020603050405020304" pitchFamily="18" charset="0"/>
              </a:rPr>
              <a:t>ж</a:t>
            </a:r>
            <a:r>
              <a:rPr lang="kk-KZ" sz="1400" dirty="0" smtClean="0">
                <a:solidFill>
                  <a:srgbClr val="0070C0"/>
                </a:solidFill>
                <a:latin typeface="Times New Roman" panose="02020603050405020304" pitchFamily="18" charset="0"/>
                <a:cs typeface="Times New Roman" panose="02020603050405020304" pitchFamily="18" charset="0"/>
              </a:rPr>
              <a:t>оғары талапшылдылығы, озық  әдістеме мен пе-</a:t>
            </a:r>
          </a:p>
          <a:p>
            <a:pPr algn="just"/>
            <a:r>
              <a:rPr lang="kk-KZ" sz="1400" dirty="0">
                <a:solidFill>
                  <a:srgbClr val="0070C0"/>
                </a:solidFill>
                <a:latin typeface="Times New Roman" panose="02020603050405020304" pitchFamily="18" charset="0"/>
                <a:cs typeface="Times New Roman" panose="02020603050405020304" pitchFamily="18" charset="0"/>
              </a:rPr>
              <a:t>д</a:t>
            </a:r>
            <a:r>
              <a:rPr lang="kk-KZ" sz="1400" dirty="0" smtClean="0">
                <a:solidFill>
                  <a:srgbClr val="0070C0"/>
                </a:solidFill>
                <a:latin typeface="Times New Roman" panose="02020603050405020304" pitchFamily="18" charset="0"/>
                <a:cs typeface="Times New Roman" panose="02020603050405020304" pitchFamily="18" charset="0"/>
              </a:rPr>
              <a:t>агогикалық біліктілігінің нәтижесінде ел ертеңі</a:t>
            </a:r>
          </a:p>
          <a:p>
            <a:pPr algn="just"/>
            <a:r>
              <a:rPr lang="kk-KZ" sz="1400" dirty="0" smtClean="0">
                <a:solidFill>
                  <a:srgbClr val="0070C0"/>
                </a:solidFill>
                <a:latin typeface="Times New Roman" panose="02020603050405020304" pitchFamily="18" charset="0"/>
                <a:cs typeface="Times New Roman" panose="02020603050405020304" pitchFamily="18" charset="0"/>
              </a:rPr>
              <a:t> болып табылатын ұландардың бойына білім мен </a:t>
            </a:r>
          </a:p>
          <a:p>
            <a:pPr algn="just"/>
            <a:r>
              <a:rPr lang="kk-KZ" sz="1400" dirty="0" smtClean="0">
                <a:solidFill>
                  <a:srgbClr val="0070C0"/>
                </a:solidFill>
                <a:latin typeface="Times New Roman" panose="02020603050405020304" pitchFamily="18" charset="0"/>
                <a:cs typeface="Times New Roman" panose="02020603050405020304" pitchFamily="18" charset="0"/>
              </a:rPr>
              <a:t>өнерді, адамгершілік пен адалдықты сіңіріп, оларды тұлғалы азамат етіп қалыптастыруда қосып отырған  орасан мол үлесі үшін Ахметова Гульзат Қуатбековнаға  алғысымызды білдіреміз.</a:t>
            </a:r>
            <a:endParaRPr lang="ru-RU" sz="1400"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5931" y="2494161"/>
            <a:ext cx="4299385" cy="1600438"/>
          </a:xfrm>
          <a:prstGeom prst="rect">
            <a:avLst/>
          </a:prstGeom>
          <a:noFill/>
        </p:spPr>
        <p:txBody>
          <a:bodyPr wrap="square" rtlCol="0">
            <a:spAutoFit/>
          </a:bodyPr>
          <a:lstStyle/>
          <a:p>
            <a:pPr marL="285750" indent="-285750" algn="just">
              <a:buFont typeface="Wingdings" panose="05000000000000000000" pitchFamily="2" charset="2"/>
              <a:buChar char="q"/>
            </a:pPr>
            <a:r>
              <a:rPr lang="kk-KZ" sz="1400" dirty="0" smtClean="0">
                <a:solidFill>
                  <a:srgbClr val="0070C0"/>
                </a:solidFill>
                <a:latin typeface="Times New Roman" panose="02020603050405020304" pitchFamily="18" charset="0"/>
                <a:cs typeface="Times New Roman" panose="02020603050405020304" pitchFamily="18" charset="0"/>
              </a:rPr>
              <a:t>Қазақстан Республикасының Тұңғыш Президенті</a:t>
            </a:r>
          </a:p>
          <a:p>
            <a:pPr algn="just"/>
            <a:r>
              <a:rPr lang="kk-KZ" sz="1400" dirty="0" smtClean="0">
                <a:solidFill>
                  <a:srgbClr val="0070C0"/>
                </a:solidFill>
                <a:latin typeface="Times New Roman" panose="02020603050405020304" pitchFamily="18" charset="0"/>
                <a:cs typeface="Times New Roman" panose="02020603050405020304" pitchFamily="18" charset="0"/>
              </a:rPr>
              <a:t> – Елбасы Қорының қолдауымен «Парасатты болайық»  тақырыбында 1-ші облыстық колледж білімгерлері  арасында өткізген зияткерлік ойынында белсенділік  көрсеткені үшін Жамбыл атындағы Ұзынағаш кәсіптік колледжі командасына алғысымызды білдіреміз.</a:t>
            </a:r>
            <a:endParaRPr lang="ru-RU" sz="1400" dirty="0">
              <a:solidFill>
                <a:srgbClr val="0070C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5316" y="194234"/>
            <a:ext cx="1663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2229" y="116632"/>
            <a:ext cx="2592288"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1078433"/>
            <a:ext cx="3841961" cy="2350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675453" y="3645024"/>
            <a:ext cx="4176464" cy="2462213"/>
          </a:xfrm>
          <a:prstGeom prst="rect">
            <a:avLst/>
          </a:prstGeom>
          <a:noFill/>
        </p:spPr>
        <p:txBody>
          <a:bodyPr wrap="square" rtlCol="0">
            <a:spAutoFit/>
          </a:bodyPr>
          <a:lstStyle/>
          <a:p>
            <a:pPr algn="just"/>
            <a:r>
              <a:rPr lang="kk-KZ" sz="1400" dirty="0" smtClean="0">
                <a:solidFill>
                  <a:srgbClr val="0070C0"/>
                </a:solidFill>
                <a:latin typeface="Times New Roman" panose="02020603050405020304" pitchFamily="18" charset="0"/>
                <a:cs typeface="Times New Roman" panose="02020603050405020304" pitchFamily="18" charset="0"/>
              </a:rPr>
              <a:t>     21.01.2020 жылы дін және дін мәселелер  жөніндегі теолог маман Жандос Оспанұлы колледж студенттерімен кездесу өткізді.</a:t>
            </a:r>
          </a:p>
          <a:p>
            <a:pPr algn="just"/>
            <a:r>
              <a:rPr lang="kk-KZ" sz="1400" dirty="0" smtClean="0">
                <a:solidFill>
                  <a:srgbClr val="0070C0"/>
                </a:solidFill>
                <a:latin typeface="Times New Roman" panose="02020603050405020304" pitchFamily="18" charset="0"/>
                <a:cs typeface="Times New Roman" panose="02020603050405020304" pitchFamily="18" charset="0"/>
              </a:rPr>
              <a:t>       Қазақстан Тәуелсіз ел болып жарияланған соң, дін бостандығы жаңа арнаға түсіп, өзін зайырлы мемлекет деп жариялады Ата заңымызда «Қазақстан Республикасы өзін зайырлы, құқықтық және әлеуметтік мемлекет ретінде орнықтырады, оның ең қымбат қазынасы адам және адамның өмірі, құқықтары мен бостандықтары», - деп көрсетілген.</a:t>
            </a:r>
            <a:endParaRPr lang="ru-RU" sz="1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051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2316411"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375246" y="2924944"/>
            <a:ext cx="2232248" cy="738664"/>
          </a:xfrm>
          <a:prstGeom prst="rect">
            <a:avLst/>
          </a:prstGeom>
        </p:spPr>
        <p:txBody>
          <a:bodyPr wrap="square">
            <a:spAutoFit/>
          </a:bodyPr>
          <a:lstStyle/>
          <a:p>
            <a:pPr algn="ctr"/>
            <a:r>
              <a:rPr lang="ru-RU" sz="1400" dirty="0" err="1" smtClean="0">
                <a:solidFill>
                  <a:srgbClr val="00B0F0"/>
                </a:solidFill>
                <a:latin typeface="Times New Roman" panose="02020603050405020304" pitchFamily="18" charset="0"/>
                <a:cs typeface="Times New Roman" panose="02020603050405020304" pitchFamily="18" charset="0"/>
              </a:rPr>
              <a:t>Ахынова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Гульжан</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Манаповна</a:t>
            </a:r>
            <a:r>
              <a:rPr lang="ru-RU" sz="1400" dirty="0" smtClean="0">
                <a:solidFill>
                  <a:srgbClr val="00B0F0"/>
                </a:solidFill>
                <a:latin typeface="Times New Roman" panose="02020603050405020304" pitchFamily="18" charset="0"/>
                <a:cs typeface="Times New Roman" panose="02020603050405020304" pitchFamily="18" charset="0"/>
              </a:rPr>
              <a:t> </a:t>
            </a:r>
          </a:p>
          <a:p>
            <a:pPr algn="ctr"/>
            <a:r>
              <a:rPr lang="ru-RU" sz="1400" dirty="0" err="1">
                <a:solidFill>
                  <a:srgbClr val="00B0F0"/>
                </a:solidFill>
                <a:latin typeface="Times New Roman" panose="02020603050405020304" pitchFamily="18" charset="0"/>
                <a:cs typeface="Times New Roman" panose="02020603050405020304" pitchFamily="18" charset="0"/>
              </a:rPr>
              <a:t>ж</a:t>
            </a:r>
            <a:r>
              <a:rPr lang="ru-RU" sz="1400" dirty="0" err="1" smtClean="0">
                <a:solidFill>
                  <a:srgbClr val="00B0F0"/>
                </a:solidFill>
                <a:latin typeface="Times New Roman" panose="02020603050405020304" pitchFamily="18" charset="0"/>
                <a:cs typeface="Times New Roman" panose="02020603050405020304" pitchFamily="18" charset="0"/>
              </a:rPr>
              <a:t>атақхана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тәрбиешісі</a:t>
            </a:r>
            <a:r>
              <a:rPr lang="ru-RU" sz="1400" dirty="0">
                <a:solidFill>
                  <a:srgbClr val="00B0F0"/>
                </a:solidFill>
                <a:latin typeface="Times New Roman" panose="02020603050405020304" pitchFamily="18" charset="0"/>
                <a:cs typeface="Times New Roman" panose="02020603050405020304" pitchFamily="18" charset="0"/>
              </a:rPr>
              <a:t>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332656"/>
            <a:ext cx="273630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332656"/>
            <a:ext cx="296862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2254" y="3032666"/>
            <a:ext cx="1667443" cy="523220"/>
          </a:xfrm>
          <a:prstGeom prst="rect">
            <a:avLst/>
          </a:prstGeom>
          <a:noFill/>
        </p:spPr>
        <p:txBody>
          <a:bodyPr wrap="none" rtlCol="0">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Колледж </a:t>
            </a:r>
            <a:r>
              <a:rPr lang="ru-RU" sz="1400" dirty="0" err="1" smtClean="0">
                <a:solidFill>
                  <a:srgbClr val="00B0F0"/>
                </a:solidFill>
                <a:latin typeface="Times New Roman" panose="02020603050405020304" pitchFamily="18" charset="0"/>
                <a:cs typeface="Times New Roman" panose="02020603050405020304" pitchFamily="18" charset="0"/>
              </a:rPr>
              <a:t>медбикес</a:t>
            </a:r>
            <a:r>
              <a:rPr lang="kk-KZ" sz="1400" dirty="0" smtClean="0">
                <a:solidFill>
                  <a:srgbClr val="00B0F0"/>
                </a:solidFill>
                <a:latin typeface="Times New Roman" panose="02020603050405020304" pitchFamily="18" charset="0"/>
                <a:cs typeface="Times New Roman" panose="02020603050405020304" pitchFamily="18" charset="0"/>
              </a:rPr>
              <a:t>і</a:t>
            </a:r>
          </a:p>
          <a:p>
            <a:pPr algn="ctr"/>
            <a:r>
              <a:rPr lang="kk-KZ" sz="1400" dirty="0" smtClean="0">
                <a:solidFill>
                  <a:srgbClr val="00B0F0"/>
                </a:solidFill>
                <a:latin typeface="Times New Roman" panose="02020603050405020304" pitchFamily="18" charset="0"/>
                <a:cs typeface="Times New Roman" panose="02020603050405020304" pitchFamily="18" charset="0"/>
              </a:rPr>
              <a:t>Кожахметова Г</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516216" y="3040105"/>
            <a:ext cx="1923347" cy="523220"/>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Жатақхана коменданті</a:t>
            </a:r>
          </a:p>
          <a:p>
            <a:pPr algn="ctr"/>
            <a:r>
              <a:rPr lang="kk-KZ" sz="1400" dirty="0" smtClean="0">
                <a:solidFill>
                  <a:srgbClr val="00B0F0"/>
                </a:solidFill>
                <a:latin typeface="Times New Roman" panose="02020603050405020304" pitchFamily="18" charset="0"/>
                <a:cs typeface="Times New Roman" panose="02020603050405020304" pitchFamily="18" charset="0"/>
              </a:rPr>
              <a:t>Аманбекова А</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63488"/>
            <a:ext cx="2268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3552" y="3980547"/>
            <a:ext cx="8445226" cy="2062103"/>
          </a:xfrm>
          <a:prstGeom prst="rect">
            <a:avLst/>
          </a:prstGeom>
          <a:noFill/>
        </p:spPr>
        <p:txBody>
          <a:bodyPr wrap="square" rtlCol="0">
            <a:spAutoFit/>
          </a:bodyPr>
          <a:lstStyle/>
          <a:p>
            <a:pPr marL="285750" indent="-285750" algn="just">
              <a:buFont typeface="Wingdings" panose="05000000000000000000" pitchFamily="2" charset="2"/>
              <a:buChar char="ü"/>
            </a:pPr>
            <a:r>
              <a:rPr lang="ru-RU" sz="1600" dirty="0" smtClean="0">
                <a:solidFill>
                  <a:srgbClr val="00B0F0"/>
                </a:solidFill>
                <a:latin typeface="Times New Roman" panose="02020603050405020304" pitchFamily="18" charset="0"/>
                <a:cs typeface="Times New Roman" panose="02020603050405020304" pitchFamily="18" charset="0"/>
              </a:rPr>
              <a:t>1972 </a:t>
            </a:r>
            <a:r>
              <a:rPr lang="ru-RU" sz="1600" dirty="0" err="1" smtClean="0">
                <a:solidFill>
                  <a:srgbClr val="00B0F0"/>
                </a:solidFill>
                <a:latin typeface="Times New Roman" panose="02020603050405020304" pitchFamily="18" charset="0"/>
                <a:cs typeface="Times New Roman" panose="02020603050405020304" pitchFamily="18" charset="0"/>
              </a:rPr>
              <a:t>жылы</a:t>
            </a:r>
            <a:r>
              <a:rPr lang="ru-RU" sz="1600" dirty="0" smtClean="0">
                <a:solidFill>
                  <a:srgbClr val="00B0F0"/>
                </a:solidFill>
                <a:latin typeface="Times New Roman" panose="02020603050405020304" pitchFamily="18" charset="0"/>
                <a:cs typeface="Times New Roman" panose="02020603050405020304" pitchFamily="18" charset="0"/>
              </a:rPr>
              <a:t>  238 </a:t>
            </a:r>
            <a:r>
              <a:rPr lang="ru-RU" sz="1600" dirty="0" err="1" smtClean="0">
                <a:solidFill>
                  <a:srgbClr val="00B0F0"/>
                </a:solidFill>
                <a:latin typeface="Times New Roman" panose="02020603050405020304" pitchFamily="18" charset="0"/>
                <a:cs typeface="Times New Roman" panose="02020603050405020304" pitchFamily="18" charset="0"/>
              </a:rPr>
              <a:t>оқушыға</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арналған</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үш</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қабатты</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жатақхана</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салынып</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пайдалануға</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берілген</a:t>
            </a:r>
            <a:r>
              <a:rPr lang="ru-RU" sz="1600" dirty="0" smtClean="0">
                <a:solidFill>
                  <a:srgbClr val="00B0F0"/>
                </a:solidFill>
                <a:latin typeface="Times New Roman" panose="02020603050405020304" pitchFamily="18" charset="0"/>
                <a:cs typeface="Times New Roman" panose="02020603050405020304" pitchFamily="18" charset="0"/>
              </a:rPr>
              <a:t>.</a:t>
            </a:r>
          </a:p>
          <a:p>
            <a:pPr algn="just"/>
            <a:r>
              <a:rPr lang="kk-KZ" sz="1600" dirty="0" smtClean="0">
                <a:solidFill>
                  <a:srgbClr val="00B0F0"/>
                </a:solidFill>
                <a:latin typeface="Times New Roman" panose="02020603050405020304" pitchFamily="18" charset="0"/>
                <a:cs typeface="Times New Roman" panose="02020603050405020304" pitchFamily="18" charset="0"/>
              </a:rPr>
              <a:t>Бұл жатақханада студенттерге барлық жағдайлар жасалған. Демалыс бөлмесі, сабаққа әзірленетін болмесі, тамақтану бөлмесі.  Жатақхана – жастарға тәрбие берудің орталығы.Тәрбие жұмысын жүргізу тек тәрбиешілердің ғана міндеті жүктелмеген. Бұл іске педагогтар, өндірістік оқыту мастерлері белсене араласады.</a:t>
            </a:r>
          </a:p>
          <a:p>
            <a:pPr algn="just"/>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«Жатақхана – өз үйің!» Қазір жастар арасында осы қағида берік орын алған. Студенттердің бос уақытын тиімді пайдалануына мүмкіндік тудыру үшін мұнда әр түрлі іс-шара ұйымдастырылады, солармен таныстырсақ дейміз...</a:t>
            </a:r>
            <a:endParaRPr lang="ru-RU" sz="1600" dirty="0" smtClean="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414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924" y="172780"/>
            <a:ext cx="2992220" cy="244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97" y="608451"/>
            <a:ext cx="2466188" cy="201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8457" y="5116285"/>
            <a:ext cx="5796300" cy="1169551"/>
          </a:xfrm>
          <a:prstGeom prst="rect">
            <a:avLst/>
          </a:prstGeom>
        </p:spPr>
        <p:txBody>
          <a:bodyPr wrap="square">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06.11.2019 </a:t>
            </a:r>
            <a:r>
              <a:rPr lang="ru-RU" sz="1400" dirty="0" err="1" smtClean="0">
                <a:solidFill>
                  <a:srgbClr val="00B0F0"/>
                </a:solidFill>
                <a:latin typeface="Times New Roman" panose="02020603050405020304" pitchFamily="18" charset="0"/>
                <a:cs typeface="Times New Roman" panose="02020603050405020304" pitchFamily="18" charset="0"/>
              </a:rPr>
              <a:t>жылы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жатақхана</a:t>
            </a:r>
            <a:r>
              <a:rPr lang="ru-RU" sz="1400" dirty="0" smtClean="0">
                <a:solidFill>
                  <a:srgbClr val="00B0F0"/>
                </a:solidFill>
                <a:latin typeface="Times New Roman" panose="02020603050405020304" pitchFamily="18" charset="0"/>
                <a:cs typeface="Times New Roman" panose="02020603050405020304" pitchFamily="18" charset="0"/>
              </a:rPr>
              <a:t> студенттері арасында «</a:t>
            </a:r>
            <a:r>
              <a:rPr lang="ru-RU" sz="1400" dirty="0" err="1" smtClean="0">
                <a:solidFill>
                  <a:srgbClr val="00B0F0"/>
                </a:solidFill>
                <a:latin typeface="Times New Roman" panose="02020603050405020304" pitchFamily="18" charset="0"/>
                <a:cs typeface="Times New Roman" panose="02020603050405020304" pitchFamily="18" charset="0"/>
              </a:rPr>
              <a:t>Үш</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бәйтерек</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атты</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kk-KZ" sz="1400" dirty="0">
                <a:solidFill>
                  <a:srgbClr val="00B0F0"/>
                </a:solidFill>
                <a:latin typeface="Times New Roman" panose="02020603050405020304" pitchFamily="18" charset="0"/>
                <a:cs typeface="Times New Roman" panose="02020603050405020304" pitchFamily="18" charset="0"/>
              </a:rPr>
              <a:t>ә</a:t>
            </a:r>
            <a:r>
              <a:rPr lang="kk-KZ" sz="1400" dirty="0" smtClean="0">
                <a:solidFill>
                  <a:srgbClr val="00B0F0"/>
                </a:solidFill>
                <a:latin typeface="Times New Roman" panose="02020603050405020304" pitchFamily="18" charset="0"/>
                <a:cs typeface="Times New Roman" panose="02020603050405020304" pitchFamily="18" charset="0"/>
              </a:rPr>
              <a:t>деби – музыкалық кеш  қазақтың ұлы жазушылары Сакен Сейфуллин, Ілияс Жансугуров және Бейімбет Майлинға арналды.</a:t>
            </a:r>
          </a:p>
          <a:p>
            <a:pPr algn="ctr"/>
            <a:r>
              <a:rPr lang="kk-KZ" sz="1400" dirty="0" smtClean="0">
                <a:solidFill>
                  <a:srgbClr val="00B0F0"/>
                </a:solidFill>
                <a:latin typeface="Times New Roman" panose="02020603050405020304" pitchFamily="18" charset="0"/>
                <a:cs typeface="Times New Roman" panose="02020603050405020304" pitchFamily="18" charset="0"/>
              </a:rPr>
              <a:t>Осы үш қаламгерге қабырға газетін салып, кітап көрмесін ұйымдастырды.  </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755" y="679138"/>
            <a:ext cx="2914821" cy="194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2780928"/>
            <a:ext cx="2845409" cy="194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4863984"/>
            <a:ext cx="2845409" cy="18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905" y="2775720"/>
            <a:ext cx="2160240" cy="2210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4756" y="172780"/>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597" y="148771"/>
            <a:ext cx="2268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456" y="2780928"/>
            <a:ext cx="3129407" cy="220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05835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10017</TotalTime>
  <Words>2348</Words>
  <Application>Microsoft Office PowerPoint</Application>
  <PresentationFormat>Экран (4:3)</PresentationFormat>
  <Paragraphs>318</Paragraphs>
  <Slides>19</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1659</cp:revision>
  <dcterms:created xsi:type="dcterms:W3CDTF">2018-12-07T08:23:31Z</dcterms:created>
  <dcterms:modified xsi:type="dcterms:W3CDTF">2020-02-12T04:14:47Z</dcterms:modified>
</cp:coreProperties>
</file>