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4" r:id="rId3"/>
    <p:sldId id="263" r:id="rId4"/>
    <p:sldId id="261" r:id="rId5"/>
    <p:sldId id="260" r:id="rId6"/>
    <p:sldId id="276" r:id="rId7"/>
    <p:sldId id="279" r:id="rId8"/>
    <p:sldId id="280" r:id="rId9"/>
    <p:sldId id="283" r:id="rId10"/>
    <p:sldId id="287" r:id="rId11"/>
    <p:sldId id="286" r:id="rId12"/>
    <p:sldId id="284" r:id="rId13"/>
    <p:sldId id="282" r:id="rId14"/>
    <p:sldId id="268" r:id="rId15"/>
    <p:sldId id="290" r:id="rId16"/>
    <p:sldId id="272" r:id="rId17"/>
    <p:sldId id="289" r:id="rId18"/>
    <p:sldId id="277" r:id="rId19"/>
    <p:sldId id="278" r:id="rId20"/>
    <p:sldId id="267" r:id="rId21"/>
    <p:sldId id="273" r:id="rId22"/>
    <p:sldId id="288" r:id="rId23"/>
    <p:sldId id="262" r:id="rId24"/>
    <p:sldId id="285" r:id="rId25"/>
    <p:sldId id="265" r:id="rId26"/>
    <p:sldId id="258"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62" d="100"/>
          <a:sy n="62" d="100"/>
        </p:scale>
        <p:origin x="-13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07.11.2019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26</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07.11.2019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07.11.2019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07.11.2019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07.11.2019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07.11.2019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pl_shkola-6@mail.ru" TargetMode="External"/><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0.jpe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jpeg"/></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microsoft.com/office/2007/relationships/hdphoto" Target="../media/hdphoto1.wdp"/><Relationship Id="rId9" Type="http://schemas.openxmlformats.org/officeDocument/2006/relationships/image" Target="../media/image108.png"/></Relationships>
</file>

<file path=ppt/slides/_rels/slide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17.png"/></Relationships>
</file>

<file path=ppt/slides/_rels/slide2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2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2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0939">
            <a:off x="4185812" y="5177274"/>
            <a:ext cx="1006475"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2" y="5013176"/>
            <a:ext cx="4082945" cy="1803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2999" y="5470203"/>
            <a:ext cx="819448" cy="901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txBox="1">
            <a:spLocks/>
          </p:cNvSpPr>
          <p:nvPr/>
        </p:nvSpPr>
        <p:spPr>
          <a:xfrm>
            <a:off x="1715125" y="833847"/>
            <a:ext cx="5904656" cy="792088"/>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74396" y="1741571"/>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6"/>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012" y="116632"/>
            <a:ext cx="1271652" cy="111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3545" y="290922"/>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90203" y="1562532"/>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№10 (12)</a:t>
            </a:r>
          </a:p>
          <a:p>
            <a:pPr algn="ctr"/>
            <a:r>
              <a:rPr lang="kk-KZ" sz="1200" dirty="0" smtClean="0"/>
              <a:t> 2019 жыл</a:t>
            </a:r>
            <a:endParaRPr lang="ru-RU" sz="1200" dirty="0"/>
          </a:p>
        </p:txBody>
      </p:sp>
      <p:sp>
        <p:nvSpPr>
          <p:cNvPr id="10" name="TextBox 9"/>
          <p:cNvSpPr txBox="1"/>
          <p:nvPr/>
        </p:nvSpPr>
        <p:spPr>
          <a:xfrm>
            <a:off x="199504" y="1307629"/>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sp>
        <p:nvSpPr>
          <p:cNvPr id="3" name="TextBox 2"/>
          <p:cNvSpPr txBox="1"/>
          <p:nvPr/>
        </p:nvSpPr>
        <p:spPr>
          <a:xfrm>
            <a:off x="199504" y="2852936"/>
            <a:ext cx="4012456" cy="2585323"/>
          </a:xfrm>
          <a:prstGeom prst="rect">
            <a:avLst/>
          </a:prstGeom>
          <a:noFill/>
        </p:spPr>
        <p:txBody>
          <a:bodyPr wrap="square" rtlCol="0">
            <a:spAutoFit/>
          </a:bodyPr>
          <a:lstStyle/>
          <a:p>
            <a:pPr algn="ctr"/>
            <a:r>
              <a:rPr lang="kk-KZ" sz="1600" b="1" i="1" dirty="0" smtClean="0">
                <a:solidFill>
                  <a:srgbClr val="00B0F0"/>
                </a:solidFill>
                <a:latin typeface="Times New Roman" panose="02020603050405020304" pitchFamily="18" charset="0"/>
                <a:cs typeface="Times New Roman" panose="02020603050405020304" pitchFamily="18" charset="0"/>
              </a:rPr>
              <a:t>Құрметті ұстаздар!</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Сіздерді қазанның алғашқы аптасында аталып өтетін кәсіби мерекелеріңізбен  құтықтаймыз.  Ұстаздардың бойындағы кіршіксіз кісілік, парасат, ұлағат – құнды байлық! Шәкірттердің бойына сіңген асыл қасиет – сол байлықтың жақұттай сом бөлшегі. Дендеріңізге саулық, қажырлы қызметтеріңізге табыс телейміз.</a:t>
            </a:r>
          </a:p>
          <a:p>
            <a:pPr algn="ctr"/>
            <a:endParaRPr lang="ru-RU"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04218" y="2359072"/>
            <a:ext cx="2831416"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600" dirty="0" smtClean="0">
                <a:solidFill>
                  <a:srgbClr val="FF0000"/>
                </a:solidFill>
                <a:latin typeface="Times New Roman" panose="02020603050405020304" pitchFamily="18" charset="0"/>
                <a:cs typeface="Times New Roman" panose="02020603050405020304" pitchFamily="18" charset="0"/>
              </a:rPr>
              <a:t>6 қазан – Мұғалімдер күні.</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358957" y="2052717"/>
            <a:ext cx="4608512" cy="1600438"/>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Құрметті </a:t>
            </a:r>
          </a:p>
          <a:p>
            <a:pPr algn="ctr"/>
            <a:r>
              <a:rPr lang="ru-RU" sz="1400" dirty="0" err="1" smtClean="0">
                <a:solidFill>
                  <a:srgbClr val="00B0F0"/>
                </a:solidFill>
                <a:latin typeface="Times New Roman" panose="02020603050405020304" pitchFamily="18" charset="0"/>
                <a:cs typeface="Times New Roman" panose="02020603050405020304" pitchFamily="18" charset="0"/>
              </a:rPr>
              <a:t>Абдрахимов</a:t>
            </a:r>
            <a:r>
              <a:rPr lang="ru-RU" sz="1400" dirty="0" smtClean="0">
                <a:solidFill>
                  <a:srgbClr val="00B0F0"/>
                </a:solidFill>
                <a:latin typeface="Times New Roman" panose="02020603050405020304" pitchFamily="18" charset="0"/>
                <a:cs typeface="Times New Roman" panose="02020603050405020304" pitchFamily="18" charset="0"/>
              </a:rPr>
              <a:t> М.Д., Ильясова Ж.К., </a:t>
            </a:r>
            <a:r>
              <a:rPr lang="kk-KZ" sz="1400" dirty="0" smtClean="0">
                <a:solidFill>
                  <a:srgbClr val="00B0F0"/>
                </a:solidFill>
                <a:latin typeface="Times New Roman" panose="02020603050405020304" pitchFamily="18" charset="0"/>
                <a:cs typeface="Times New Roman" panose="02020603050405020304" pitchFamily="18" charset="0"/>
              </a:rPr>
              <a:t>Мукашева А.Б</a:t>
            </a: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Сіздерді мұғалімдер күні кәсіби мерекесіне орай Алматы облысы Жамбыл ауданның әлеуметтік-экономикалық дамуына қосқан елеулі үлес үшін әкім </a:t>
            </a:r>
            <a:r>
              <a:rPr lang="kk-KZ" sz="1400" dirty="0">
                <a:solidFill>
                  <a:srgbClr val="00B0F0"/>
                </a:solidFill>
                <a:latin typeface="Times New Roman" panose="02020603050405020304" pitchFamily="18" charset="0"/>
                <a:cs typeface="Times New Roman" panose="02020603050405020304" pitchFamily="18" charset="0"/>
              </a:rPr>
              <a:t>Б.Әлиевтің қолынан </a:t>
            </a:r>
            <a:r>
              <a:rPr lang="kk-KZ" sz="1400" dirty="0" smtClean="0">
                <a:solidFill>
                  <a:srgbClr val="00B0F0"/>
                </a:solidFill>
                <a:latin typeface="Times New Roman" panose="02020603050405020304" pitchFamily="18" charset="0"/>
                <a:cs typeface="Times New Roman" panose="02020603050405020304" pitchFamily="18" charset="0"/>
              </a:rPr>
              <a:t>алған «АЛҒЫС ХАТ» марапаттарыныз құтты болсын.</a:t>
            </a:r>
          </a:p>
        </p:txBody>
      </p:sp>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8348" y="3658565"/>
            <a:ext cx="2829730" cy="31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6116" y="4686538"/>
            <a:ext cx="1005866" cy="110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432070">
            <a:off x="1502190" y="5547747"/>
            <a:ext cx="1144411" cy="708935"/>
          </a:xfrm>
          <a:prstGeom prst="rect">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wrap="none" rtlCol="0">
            <a:prstTxWarp prst="textInflate">
              <a:avLst/>
            </a:prstTxWarp>
            <a:spAutoFit/>
          </a:bodyPr>
          <a:lstStyle/>
          <a:p>
            <a:pPr algn="ctr"/>
            <a:r>
              <a:rPr lang="kk-KZ" i="1" dirty="0" smtClean="0">
                <a:solidFill>
                  <a:srgbClr val="FF0000"/>
                </a:solidFill>
                <a:latin typeface="Times New Roman" panose="02020603050405020304" pitchFamily="18" charset="0"/>
                <a:cs typeface="Times New Roman" panose="02020603050405020304" pitchFamily="18" charset="0"/>
              </a:rPr>
              <a:t>Ұстаздар </a:t>
            </a:r>
          </a:p>
          <a:p>
            <a:pPr algn="ctr"/>
            <a:r>
              <a:rPr lang="kk-KZ" i="1" dirty="0" smtClean="0">
                <a:solidFill>
                  <a:srgbClr val="FF0000"/>
                </a:solidFill>
                <a:latin typeface="Times New Roman" panose="02020603050405020304" pitchFamily="18" charset="0"/>
                <a:cs typeface="Times New Roman" panose="02020603050405020304" pitchFamily="18" charset="0"/>
              </a:rPr>
              <a:t>күнімен !</a:t>
            </a:r>
            <a:endParaRPr lang="ru-RU"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Temp\PHOTO-2019-10-24-15-35-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4776" y="4169905"/>
            <a:ext cx="283691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IMG_34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169905"/>
            <a:ext cx="3014862" cy="24381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IMG_34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149080"/>
            <a:ext cx="2592288" cy="24690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Temp\IMG_34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76672"/>
            <a:ext cx="4392488"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27" y="28165"/>
            <a:ext cx="1328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0245" y="1296923"/>
            <a:ext cx="4305672" cy="1815882"/>
          </a:xfrm>
          <a:prstGeom prst="rect">
            <a:avLst/>
          </a:prstGeom>
          <a:noFill/>
        </p:spPr>
        <p:txBody>
          <a:bodyPr wrap="square" rtlCol="0">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24 </a:t>
            </a:r>
            <a:r>
              <a:rPr lang="kk-KZ" sz="1600" dirty="0" smtClean="0">
                <a:solidFill>
                  <a:srgbClr val="00B0F0"/>
                </a:solidFill>
                <a:latin typeface="Times New Roman" panose="02020603050405020304" pitchFamily="18" charset="0"/>
                <a:cs typeface="Times New Roman" panose="02020603050405020304" pitchFamily="18" charset="0"/>
              </a:rPr>
              <a:t>қазан күні  </a:t>
            </a:r>
            <a:r>
              <a:rPr lang="kk-KZ" sz="1600" b="1" dirty="0" smtClean="0">
                <a:solidFill>
                  <a:srgbClr val="FF0000"/>
                </a:solidFill>
                <a:latin typeface="Times New Roman" panose="02020603050405020304" pitchFamily="18" charset="0"/>
                <a:cs typeface="Times New Roman" panose="02020603050405020304" pitchFamily="18" charset="0"/>
              </a:rPr>
              <a:t>«Тәртіптің ең тамаша мектебі – отбасы» </a:t>
            </a:r>
            <a:r>
              <a:rPr lang="kk-KZ" sz="1600" dirty="0" smtClean="0">
                <a:solidFill>
                  <a:srgbClr val="00B0F0"/>
                </a:solidFill>
                <a:latin typeface="Times New Roman" panose="02020603050405020304" pitchFamily="18" charset="0"/>
                <a:cs typeface="Times New Roman" panose="02020603050405020304" pitchFamily="18" charset="0"/>
              </a:rPr>
              <a:t>атты колледжшілік ата-аналар жиналысы өтті.  Ата-аналар  кездесу барысында көптеген сұрақтарға жауап алды. Жиналыста  колледж ұжымының жеткен жетістіктері туралы айтылды.  </a:t>
            </a:r>
          </a:p>
          <a:p>
            <a:endParaRPr lang="ru-RU" sz="16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785608" y="453824"/>
            <a:ext cx="418056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ru-RU" dirty="0">
                <a:solidFill>
                  <a:srgbClr val="FF0000"/>
                </a:solidFill>
                <a:latin typeface="Times New Roman" panose="02020603050405020304" pitchFamily="18" charset="0"/>
                <a:cs typeface="Times New Roman" panose="02020603050405020304" pitchFamily="18" charset="0"/>
              </a:rPr>
              <a:t>«</a:t>
            </a:r>
            <a:r>
              <a:rPr lang="ru-RU" dirty="0" err="1">
                <a:solidFill>
                  <a:srgbClr val="FF0000"/>
                </a:solidFill>
                <a:latin typeface="Times New Roman" panose="02020603050405020304" pitchFamily="18" charset="0"/>
                <a:cs typeface="Times New Roman" panose="02020603050405020304" pitchFamily="18" charset="0"/>
              </a:rPr>
              <a:t>Тәртіптің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ең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тамаша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мектебі</a:t>
            </a:r>
            <a:r>
              <a:rPr lang="ru-RU" dirty="0">
                <a:solidFill>
                  <a:srgbClr val="FF0000"/>
                </a:solidFill>
                <a:latin typeface="Times New Roman" panose="02020603050405020304" pitchFamily="18" charset="0"/>
                <a:cs typeface="Times New Roman" panose="02020603050405020304" pitchFamily="18" charset="0"/>
              </a:rPr>
              <a:t> – </a:t>
            </a:r>
            <a:r>
              <a:rPr lang="ru-RU" dirty="0" err="1">
                <a:solidFill>
                  <a:srgbClr val="FF0000"/>
                </a:solidFill>
                <a:latin typeface="Times New Roman" panose="02020603050405020304" pitchFamily="18" charset="0"/>
                <a:cs typeface="Times New Roman" panose="02020603050405020304" pitchFamily="18" charset="0"/>
              </a:rPr>
              <a:t>отбасы</a:t>
            </a:r>
            <a:r>
              <a:rPr lang="ru-RU"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2506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328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5" y="592893"/>
            <a:ext cx="4320479" cy="2893100"/>
          </a:xfrm>
          <a:prstGeom prst="rect">
            <a:avLst/>
          </a:prstGeom>
          <a:noFill/>
        </p:spPr>
        <p:txBody>
          <a:bodyPr wrap="square" rtlCol="0">
            <a:spAutoFit/>
          </a:bodyPr>
          <a:lstStyle/>
          <a:p>
            <a:pPr marL="285750" indent="-285750" algn="just">
              <a:buFont typeface="Wingdings" panose="05000000000000000000" pitchFamily="2" charset="2"/>
              <a:buChar char="q"/>
            </a:pPr>
            <a:r>
              <a:rPr lang="ru-RU" sz="1400" dirty="0" smtClean="0">
                <a:solidFill>
                  <a:srgbClr val="00B0F0"/>
                </a:solidFill>
                <a:latin typeface="Times New Roman" panose="02020603050405020304" pitchFamily="18" charset="0"/>
                <a:cs typeface="Times New Roman" panose="02020603050405020304" pitchFamily="18" charset="0"/>
              </a:rPr>
              <a:t>15</a:t>
            </a:r>
            <a:r>
              <a:rPr lang="kk-KZ" sz="1400" dirty="0" smtClean="0">
                <a:solidFill>
                  <a:srgbClr val="00B0F0"/>
                </a:solidFill>
                <a:latin typeface="Times New Roman" panose="02020603050405020304" pitchFamily="18" charset="0"/>
                <a:cs typeface="Times New Roman" panose="02020603050405020304" pitchFamily="18" charset="0"/>
              </a:rPr>
              <a:t>.10.2019  жылы колледж жастарымен  Даулетбаев Ержан Жанатұлы және Рахимбаев Мейрамбек  Саятұлы  «Алматы облысының жастар ресурс орталығының бөлім басшылары» кездесіп   «Дипломмен ауылға»,  «Бизнестің жол картасы -2020», «Нәтижелі жұмыспен қамтуды және жаппай кәсіпкерлікті дамытудың 2017-2021 жылдарға арналған бағдарламасы. Жаппай кәсіпкерлікті дамыту. Халықты жұмыспен қамтуға жәрдемдесу және еңбек ресурстарының ұтқырлығы арқылы еңбек нарығын дамыту» бағдарламаларды түсіндіріп, көптеген сұрақтарға жауап берді. </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7505" y="3769444"/>
            <a:ext cx="4176463" cy="1815882"/>
          </a:xfrm>
          <a:prstGeom prst="rect">
            <a:avLst/>
          </a:prstGeom>
          <a:noFill/>
        </p:spPr>
        <p:txBody>
          <a:bodyPr wrap="square" rtlCol="0">
            <a:spAutoFit/>
          </a:bodyPr>
          <a:lstStyle/>
          <a:p>
            <a:pPr marL="285750" indent="-285750" algn="just">
              <a:buFont typeface="Wingdings" panose="05000000000000000000" pitchFamily="2" charset="2"/>
              <a:buChar char="q"/>
            </a:pPr>
            <a:r>
              <a:rPr lang="ru-RU" sz="1400" dirty="0" smtClean="0">
                <a:solidFill>
                  <a:srgbClr val="00B0F0"/>
                </a:solidFill>
                <a:latin typeface="Times New Roman" panose="02020603050405020304" pitchFamily="18" charset="0"/>
                <a:cs typeface="Times New Roman" panose="02020603050405020304" pitchFamily="18" charset="0"/>
              </a:rPr>
              <a:t>23</a:t>
            </a:r>
            <a:r>
              <a:rPr lang="kk-KZ" sz="1400" dirty="0" smtClean="0">
                <a:solidFill>
                  <a:srgbClr val="00B0F0"/>
                </a:solidFill>
                <a:latin typeface="Times New Roman" panose="02020603050405020304" pitchFamily="18" charset="0"/>
                <a:cs typeface="Times New Roman" panose="02020603050405020304" pitchFamily="18" charset="0"/>
              </a:rPr>
              <a:t>.10.2019 жылы аудандық кітапхана қызметкерлері 1 курс студенттерімен «Үш бәйтерек»  атты      библиографиялық шолу өткізді, ал 29.10 күні осы тақырыпта  аудандық кітапханада өткен іс-шараға 1 курс студенттері қонақ болып қайтты.  Баяндама оқылып,  студенттер жазушылардың шығармаларымен </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танысты.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049" y="116632"/>
            <a:ext cx="33655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670" y="629395"/>
            <a:ext cx="3798897" cy="190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179736"/>
            <a:ext cx="3901551" cy="184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29886" y="2567498"/>
            <a:ext cx="4176463" cy="523220"/>
          </a:xfrm>
          <a:prstGeom prst="rect">
            <a:avLst/>
          </a:prstGeom>
          <a:noFill/>
        </p:spPr>
        <p:txBody>
          <a:bodyPr wrap="squar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           Ілиясова Ж.К. Жерлестер жеңіспен оралды//</a:t>
            </a:r>
          </a:p>
          <a:p>
            <a:r>
              <a:rPr lang="kk-KZ" sz="1400" dirty="0" smtClean="0">
                <a:solidFill>
                  <a:srgbClr val="00B0F0"/>
                </a:solidFill>
                <a:latin typeface="Times New Roman" panose="02020603050405020304" pitchFamily="18" charset="0"/>
                <a:cs typeface="Times New Roman" panose="02020603050405020304" pitchFamily="18" charset="0"/>
              </a:rPr>
              <a:t>Атамекен.-2019.-26 қазан.- 3 бет.- (Рухани жаңғыру)</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499992" y="5043819"/>
            <a:ext cx="4417557" cy="1600438"/>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Тілеуқұлова Н. Мамандық таңдау  маңызды//Атамекен.- 2019.-26 қазан.-10 б.- (Көкжиек).</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Сүйінбай атындағы орта мектебінде «Мамандығым-</a:t>
            </a:r>
          </a:p>
          <a:p>
            <a:pPr algn="just"/>
            <a:r>
              <a:rPr lang="kk-KZ" sz="1400" dirty="0" smtClean="0">
                <a:solidFill>
                  <a:srgbClr val="00B0F0"/>
                </a:solidFill>
                <a:latin typeface="Times New Roman" panose="02020603050405020304" pitchFamily="18" charset="0"/>
                <a:cs typeface="Times New Roman" panose="02020603050405020304" pitchFamily="18" charset="0"/>
              </a:rPr>
              <a:t>мақтанышым» атты танымдық кездесу кеші өтті.  Оған колледж директоры Алтаев Б.Б және мұғалімдер қатысып өз мамандықтарының қыры мен сырын кеңінен әңгімеледі.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86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AppData\Local\Temp\PHOTO-2019-10-23-13-23-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3965" y="116632"/>
            <a:ext cx="2567947"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PHOTO-2019-10-23-13-2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16632"/>
            <a:ext cx="2767856"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PHOTO-2019-10-23-13-24-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424" y="629395"/>
            <a:ext cx="2867641" cy="2727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Temp\PHOTO-2019-10-23-13-26-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423" y="3573016"/>
            <a:ext cx="2867641"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16632"/>
            <a:ext cx="1328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23906" y="3645024"/>
            <a:ext cx="5720523" cy="2308324"/>
          </a:xfrm>
          <a:prstGeom prst="rect">
            <a:avLst/>
          </a:prstGeom>
          <a:noFill/>
        </p:spPr>
        <p:txBody>
          <a:bodyPr wrap="square" rtlCol="0">
            <a:spAutoFit/>
          </a:bodyPr>
          <a:lstStyle/>
          <a:p>
            <a:pPr algn="just"/>
            <a:r>
              <a:rPr lang="ru-RU" sz="1600" dirty="0" smtClean="0">
                <a:solidFill>
                  <a:srgbClr val="00B0F0"/>
                </a:solidFill>
                <a:latin typeface="Times New Roman" panose="02020603050405020304" pitchFamily="18" charset="0"/>
                <a:cs typeface="Times New Roman" panose="02020603050405020304" pitchFamily="18" charset="0"/>
              </a:rPr>
              <a:t>      23</a:t>
            </a:r>
            <a:r>
              <a:rPr lang="kk-KZ" sz="1600" dirty="0" smtClean="0">
                <a:solidFill>
                  <a:srgbClr val="00B0F0"/>
                </a:solidFill>
                <a:latin typeface="Times New Roman" panose="02020603050405020304" pitchFamily="18" charset="0"/>
                <a:cs typeface="Times New Roman" panose="02020603050405020304" pitchFamily="18" charset="0"/>
              </a:rPr>
              <a:t>.10.2019 жылы 1 курс студенттерімен  Алматы облыстық </a:t>
            </a:r>
          </a:p>
          <a:p>
            <a:pPr algn="just"/>
            <a:r>
              <a:rPr lang="kk-KZ" sz="1600" dirty="0" smtClean="0">
                <a:solidFill>
                  <a:srgbClr val="00B0F0"/>
                </a:solidFill>
                <a:latin typeface="Times New Roman" panose="02020603050405020304" pitchFamily="18" charset="0"/>
                <a:cs typeface="Times New Roman" panose="02020603050405020304" pitchFamily="18" charset="0"/>
              </a:rPr>
              <a:t>«Жаңғыру жолы» Республикалық жастар қозғалысы штабының</a:t>
            </a:r>
          </a:p>
          <a:p>
            <a:pPr algn="just"/>
            <a:r>
              <a:rPr lang="kk-KZ" sz="1600" dirty="0">
                <a:solidFill>
                  <a:srgbClr val="00B0F0"/>
                </a:solidFill>
                <a:latin typeface="Times New Roman" panose="02020603050405020304" pitchFamily="18" charset="0"/>
                <a:cs typeface="Times New Roman" panose="02020603050405020304" pitchFamily="18" charset="0"/>
              </a:rPr>
              <a:t>т</a:t>
            </a:r>
            <a:r>
              <a:rPr lang="kk-KZ" sz="1600" dirty="0" smtClean="0">
                <a:solidFill>
                  <a:srgbClr val="00B0F0"/>
                </a:solidFill>
                <a:latin typeface="Times New Roman" panose="02020603050405020304" pitchFamily="18" charset="0"/>
                <a:cs typeface="Times New Roman" panose="02020603050405020304" pitchFamily="18" charset="0"/>
              </a:rPr>
              <a:t>өрағасы Усанова Руфина Қасымқызы және  «НұрОтан» партиясы жанындағы «Жас Отан» Жастар қанаты Алматы облыстық филиалының төрағасы Ақболатов Еркебұлан Ешмұқамбетұлымен  «БІР ХАЛЫҚ-БІР ЕЛ- БІР ТАҒДЫР»  тақырыбында кездесу өтті.  Қазақстан халқы ассамблеясы туралы сөз қозғалып,  ол туралы жан-жақты түсіндіріліп айтылды.</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050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328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86245" y="629395"/>
            <a:ext cx="2792413" cy="1169551"/>
          </a:xfrm>
          <a:prstGeom prst="rect">
            <a:avLst/>
          </a:prstGeom>
        </p:spPr>
        <p:txBody>
          <a:bodyPr wrap="square">
            <a:spAutoFit/>
          </a:bodyPr>
          <a:lstStyle/>
          <a:p>
            <a:pPr algn="ctr"/>
            <a:r>
              <a:rPr lang="ru-RU" sz="1400" dirty="0">
                <a:solidFill>
                  <a:srgbClr val="00B0F0"/>
                </a:solidFill>
                <a:latin typeface="Times New Roman" panose="02020603050405020304" pitchFamily="18" charset="0"/>
                <a:cs typeface="Times New Roman" panose="02020603050405020304" pitchFamily="18" charset="0"/>
              </a:rPr>
              <a:t>“Мен </a:t>
            </a:r>
            <a:r>
              <a:rPr lang="ru-RU" sz="1400" dirty="0" err="1">
                <a:solidFill>
                  <a:srgbClr val="00B0F0"/>
                </a:solidFill>
                <a:latin typeface="Times New Roman" panose="02020603050405020304" pitchFamily="18" charset="0"/>
                <a:cs typeface="Times New Roman" panose="02020603050405020304" pitchFamily="18" charset="0"/>
              </a:rPr>
              <a:t>өмірді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таңдаймын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тренинг</a:t>
            </a:r>
            <a:r>
              <a:rPr lang="ru-RU" sz="1400" dirty="0">
                <a:solidFill>
                  <a:srgbClr val="00B0F0"/>
                </a:solidFill>
                <a:latin typeface="Times New Roman" panose="02020603050405020304" pitchFamily="18" charset="0"/>
                <a:cs typeface="Times New Roman" panose="02020603050405020304" pitchFamily="18" charset="0"/>
              </a:rPr>
              <a:t/>
            </a:r>
            <a:br>
              <a:rPr lang="ru-RU" sz="1400" dirty="0">
                <a:solidFill>
                  <a:srgbClr val="00B0F0"/>
                </a:solidFill>
                <a:latin typeface="Times New Roman" panose="02020603050405020304" pitchFamily="18" charset="0"/>
                <a:cs typeface="Times New Roman" panose="02020603050405020304" pitchFamily="18" charset="0"/>
              </a:rPr>
            </a:br>
            <a:r>
              <a:rPr lang="ru-RU" sz="1400" dirty="0" smtClean="0">
                <a:solidFill>
                  <a:srgbClr val="00B0F0"/>
                </a:solidFill>
                <a:latin typeface="Times New Roman" panose="02020603050405020304" pitchFamily="18" charset="0"/>
                <a:cs typeface="Times New Roman" panose="02020603050405020304" pitchFamily="18" charset="0"/>
              </a:rPr>
              <a:t>09.10.2019 </a:t>
            </a:r>
            <a:r>
              <a:rPr lang="ru-RU" sz="1400" dirty="0" err="1" smtClean="0">
                <a:solidFill>
                  <a:srgbClr val="00B0F0"/>
                </a:solidFill>
                <a:latin typeface="Times New Roman" panose="02020603050405020304" pitchFamily="18" charset="0"/>
                <a:cs typeface="Times New Roman" panose="02020603050405020304" pitchFamily="18" charset="0"/>
              </a:rPr>
              <a:t>жылы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Жастар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ресурсы </a:t>
            </a:r>
            <a:r>
              <a:rPr lang="ru-RU" sz="1400" dirty="0" err="1">
                <a:solidFill>
                  <a:srgbClr val="00B0F0"/>
                </a:solidFill>
                <a:latin typeface="Times New Roman" panose="02020603050405020304" pitchFamily="18" charset="0"/>
                <a:cs typeface="Times New Roman" panose="02020603050405020304" pitchFamily="18" charset="0"/>
              </a:rPr>
              <a:t>орталығының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психолыгымен</a:t>
            </a:r>
            <a:r>
              <a:rPr lang="ru-RU" sz="1400" dirty="0" smtClean="0">
                <a:solidFill>
                  <a:srgbClr val="00B0F0"/>
                </a:solidFill>
                <a:latin typeface="Times New Roman" panose="02020603050405020304" pitchFamily="18" charset="0"/>
                <a:cs typeface="Times New Roman" panose="02020603050405020304" pitchFamily="18" charset="0"/>
              </a:rPr>
              <a:t> 1 курс </a:t>
            </a:r>
            <a:r>
              <a:rPr lang="ru-RU" sz="1400" dirty="0" err="1" smtClean="0">
                <a:solidFill>
                  <a:srgbClr val="00B0F0"/>
                </a:solidFill>
                <a:latin typeface="Times New Roman" panose="02020603050405020304" pitchFamily="18" charset="0"/>
                <a:cs typeface="Times New Roman" panose="02020603050405020304" pitchFamily="18" charset="0"/>
              </a:rPr>
              <a:t>студентер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арасында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мәжіліс</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залында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өтті</a:t>
            </a:r>
            <a:r>
              <a:rPr lang="ru-RU" sz="1400" dirty="0" smtClean="0">
                <a:solidFill>
                  <a:srgbClr val="00B0F0"/>
                </a:solidFill>
                <a:latin typeface="Times New Roman" panose="02020603050405020304" pitchFamily="18" charset="0"/>
                <a:cs typeface="Times New Roman" panose="02020603050405020304" pitchFamily="18" charset="0"/>
              </a:rPr>
              <a:t>.</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98946"/>
            <a:ext cx="29083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34" y="4437112"/>
            <a:ext cx="29083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361" y="86469"/>
            <a:ext cx="145097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275856" y="552450"/>
            <a:ext cx="5726528" cy="984885"/>
          </a:xfrm>
          <a:prstGeom prst="rect">
            <a:avLst/>
          </a:prstGeom>
          <a:noFill/>
        </p:spPr>
        <p:txBody>
          <a:bodyPr wrap="square" rtlCol="0">
            <a:spAutoFit/>
          </a:bodyPr>
          <a:lstStyle/>
          <a:p>
            <a:pPr marL="285750" indent="-285750" algn="just">
              <a:buFont typeface="Wingdings" panose="05000000000000000000" pitchFamily="2" charset="2"/>
              <a:buChar char="q"/>
            </a:pPr>
            <a:r>
              <a:rPr lang="kk-KZ" sz="16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«Ресурс» балалардың психикалық жағдайын диагностикалау жүйесі бойынша педагог-психолог мамандарының біліктілігін жетілдіру  курсынан 07-16.10.2019 жылы Калыгулова Наталья Темирхановна</a:t>
            </a:r>
            <a:r>
              <a:rPr lang="kk-KZ" sz="1400" dirty="0">
                <a:solidFill>
                  <a:srgbClr val="00B0F0"/>
                </a:solidFill>
                <a:latin typeface="Times New Roman" panose="02020603050405020304" pitchFamily="18" charset="0"/>
                <a:cs typeface="Times New Roman" panose="02020603050405020304" pitchFamily="18" charset="0"/>
              </a:rPr>
              <a:t> өтіп</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Сертификатқа</a:t>
            </a:r>
            <a:r>
              <a:rPr lang="kk-KZ" sz="1400" dirty="0" smtClean="0">
                <a:solidFill>
                  <a:srgbClr val="00B0F0"/>
                </a:solidFill>
                <a:latin typeface="Times New Roman" panose="02020603050405020304" pitchFamily="18" charset="0"/>
                <a:cs typeface="Times New Roman" panose="02020603050405020304" pitchFamily="18" charset="0"/>
              </a:rPr>
              <a:t> ие болды. Жалпы көлемі 72- сағат.</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366812" y="1537335"/>
            <a:ext cx="5544616" cy="1815882"/>
          </a:xfrm>
          <a:prstGeom prst="rect">
            <a:avLst/>
          </a:prstGeom>
        </p:spPr>
        <p:txBody>
          <a:bodyPr wrap="square">
            <a:spAutoFit/>
          </a:bodyPr>
          <a:lstStyle/>
          <a:p>
            <a:pPr marL="285750" indent="-285750" algn="just">
              <a:buFont typeface="Wingdings" panose="05000000000000000000" pitchFamily="2" charset="2"/>
              <a:buChar char="q"/>
            </a:pPr>
            <a:r>
              <a:rPr lang="ru-RU" sz="1400" dirty="0">
                <a:solidFill>
                  <a:srgbClr val="00B0F0"/>
                </a:solidFill>
                <a:latin typeface="Times New Roman" panose="02020603050405020304" pitchFamily="18" charset="0"/>
                <a:cs typeface="Times New Roman" panose="02020603050405020304" pitchFamily="18" charset="0"/>
              </a:rPr>
              <a:t>«</a:t>
            </a:r>
            <a:r>
              <a:rPr lang="ru-RU" sz="1400" dirty="0" err="1">
                <a:solidFill>
                  <a:srgbClr val="00B0F0"/>
                </a:solidFill>
                <a:latin typeface="Times New Roman" panose="02020603050405020304" pitchFamily="18" charset="0"/>
                <a:cs typeface="Times New Roman" panose="02020603050405020304" pitchFamily="18" charset="0"/>
              </a:rPr>
              <a:t>Кәсіпқор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холдингі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коммерциялы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емес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акционерлік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қоғамы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smtClean="0">
                <a:solidFill>
                  <a:srgbClr val="00B0F0"/>
                </a:solidFill>
                <a:latin typeface="Times New Roman" panose="02020603050405020304" pitchFamily="18" charset="0"/>
                <a:cs typeface="Times New Roman" panose="02020603050405020304" pitchFamily="18" charset="0"/>
              </a:rPr>
              <a:t>орталығында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техникалық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және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ұйымдарына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оқытудың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кредиттік-модульдік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технологияларын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енгізудің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ерекшеліктері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тақырыбында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техникалық</a:t>
            </a:r>
            <a:r>
              <a:rPr lang="ru-RU" sz="1400" dirty="0">
                <a:solidFill>
                  <a:srgbClr val="00B0F0"/>
                </a:solidFill>
                <a:latin typeface="Times New Roman" panose="02020603050405020304" pitchFamily="18" charset="0"/>
                <a:cs typeface="Times New Roman" panose="02020603050405020304" pitchFamily="18" charset="0"/>
              </a:rPr>
              <a:t> және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орта </a:t>
            </a:r>
            <a:r>
              <a:rPr lang="ru-RU" sz="1400" dirty="0" err="1">
                <a:solidFill>
                  <a:srgbClr val="00B0F0"/>
                </a:solidFill>
                <a:latin typeface="Times New Roman" panose="02020603050405020304" pitchFamily="18" charset="0"/>
                <a:cs typeface="Times New Roman" panose="02020603050405020304" pitchFamily="18" charset="0"/>
              </a:rPr>
              <a:t>білімнен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кейінгі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ұйымдарының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инженерлік-педагогикалық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қызметкерлерін</a:t>
            </a:r>
            <a:r>
              <a:rPr lang="ru-RU" sz="1400" dirty="0">
                <a:solidFill>
                  <a:srgbClr val="00B0F0"/>
                </a:solidFill>
                <a:latin typeface="Times New Roman" panose="02020603050405020304" pitchFamily="18" charset="0"/>
                <a:cs typeface="Times New Roman" panose="02020603050405020304" pitchFamily="18" charset="0"/>
              </a:rPr>
              <a:t> және </a:t>
            </a:r>
            <a:r>
              <a:rPr lang="ru-RU" sz="1400" dirty="0" err="1">
                <a:solidFill>
                  <a:srgbClr val="00B0F0"/>
                </a:solidFill>
                <a:latin typeface="Times New Roman" panose="02020603050405020304" pitchFamily="18" charset="0"/>
                <a:cs typeface="Times New Roman" panose="02020603050405020304" pitchFamily="18" charset="0"/>
              </a:rPr>
              <a:t>басшыларын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халықаралық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талаптарға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сәйкес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біліктілігін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арттыру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курсынан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Кабиева</a:t>
            </a:r>
            <a:r>
              <a:rPr lang="ru-RU" sz="1400" dirty="0" smtClean="0">
                <a:solidFill>
                  <a:srgbClr val="00B0F0"/>
                </a:solidFill>
                <a:latin typeface="Times New Roman" panose="02020603050405020304" pitchFamily="18" charset="0"/>
                <a:cs typeface="Times New Roman" panose="02020603050405020304" pitchFamily="18" charset="0"/>
              </a:rPr>
              <a:t> Б., Рахматуллаев К  </a:t>
            </a:r>
            <a:r>
              <a:rPr lang="ru-RU" sz="1400" dirty="0" err="1">
                <a:solidFill>
                  <a:srgbClr val="00B0F0"/>
                </a:solidFill>
                <a:latin typeface="Times New Roman" panose="02020603050405020304" pitchFamily="18" charset="0"/>
                <a:cs typeface="Times New Roman" panose="02020603050405020304" pitchFamily="18" charset="0"/>
              </a:rPr>
              <a:t>өтті</a:t>
            </a:r>
            <a:r>
              <a:rPr lang="ru-RU" sz="1400" dirty="0">
                <a:solidFill>
                  <a:srgbClr val="00B0F0"/>
                </a:solidFill>
                <a:latin typeface="Times New Roman" panose="02020603050405020304" pitchFamily="18" charset="0"/>
                <a:cs typeface="Times New Roman" panose="02020603050405020304" pitchFamily="18" charset="0"/>
              </a:rPr>
              <a:t>.</a:t>
            </a:r>
          </a:p>
        </p:txBody>
      </p:sp>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58" t="7649" r="19795"/>
          <a:stretch/>
        </p:blipFill>
        <p:spPr bwMode="auto">
          <a:xfrm>
            <a:off x="3366813" y="3406745"/>
            <a:ext cx="1556846" cy="162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116" r="5668" b="7022"/>
          <a:stretch/>
        </p:blipFill>
        <p:spPr bwMode="auto">
          <a:xfrm>
            <a:off x="7199022" y="3406746"/>
            <a:ext cx="1827822" cy="1620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9086" y="5123795"/>
            <a:ext cx="2304256" cy="152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6814" y="5123794"/>
            <a:ext cx="1556846" cy="152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3406744"/>
            <a:ext cx="2016224" cy="162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6336" y="5123796"/>
            <a:ext cx="1432044" cy="151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221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188640"/>
            <a:ext cx="619268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dirty="0" smtClean="0">
                <a:solidFill>
                  <a:srgbClr val="FF0000"/>
                </a:solidFill>
                <a:latin typeface="Times New Roman" panose="02020603050405020304" pitchFamily="18" charset="0"/>
                <a:cs typeface="Times New Roman" panose="02020603050405020304" pitchFamily="18" charset="0"/>
              </a:rPr>
              <a:t>«ЭКОЛОГИЯЛЫҚ АПАТТАРДЫҢ ЗАРДАПТАРЫ ЖӘНЕ</a:t>
            </a:r>
            <a:br>
              <a:rPr lang="ru-RU" dirty="0" smtClean="0">
                <a:solidFill>
                  <a:srgbClr val="FF0000"/>
                </a:solidFill>
                <a:latin typeface="Times New Roman" panose="02020603050405020304" pitchFamily="18" charset="0"/>
                <a:cs typeface="Times New Roman" panose="02020603050405020304" pitchFamily="18" charset="0"/>
              </a:rPr>
            </a:br>
            <a:r>
              <a:rPr lang="ru-RU" dirty="0" smtClean="0">
                <a:solidFill>
                  <a:srgbClr val="FF0000"/>
                </a:solidFill>
                <a:latin typeface="Times New Roman" panose="02020603050405020304" pitchFamily="18" charset="0"/>
                <a:cs typeface="Times New Roman" panose="02020603050405020304" pitchFamily="18" charset="0"/>
              </a:rPr>
              <a:t>ОЛАРДЫ БОЛДЫРМАУ ЖОЛДАРЫ»</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542" y="3284984"/>
            <a:ext cx="462950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80" y="1020992"/>
            <a:ext cx="2592288" cy="20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031583"/>
            <a:ext cx="2592288" cy="203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031584"/>
            <a:ext cx="2808312" cy="203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148064" y="3313369"/>
            <a:ext cx="3742371" cy="3046988"/>
          </a:xfrm>
          <a:prstGeom prst="rect">
            <a:avLst/>
          </a:prstGeom>
        </p:spPr>
        <p:txBody>
          <a:bodyPr wrap="square">
            <a:spAutoFit/>
          </a:bodyPr>
          <a:lstStyle/>
          <a:p>
            <a:pPr algn="just">
              <a:lnSpc>
                <a:spcPct val="150000"/>
              </a:lnSpc>
            </a:pP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Бүкіләлемдік</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қоршаған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ортада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мекендеу</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орнын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қорғау</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күніне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арналған</a:t>
            </a:r>
            <a:r>
              <a:rPr lang="ru-RU" sz="1600" dirty="0" smtClean="0">
                <a:solidFill>
                  <a:srgbClr val="00B0F0"/>
                </a:solidFill>
                <a:latin typeface="Times New Roman" panose="02020603050405020304" pitchFamily="18" charset="0"/>
                <a:cs typeface="Times New Roman" panose="02020603050405020304" pitchFamily="18" charset="0"/>
              </a:rPr>
              <a:t> 03.10.2019 </a:t>
            </a:r>
            <a:r>
              <a:rPr lang="ru-RU" sz="1600" dirty="0" err="1" smtClean="0">
                <a:solidFill>
                  <a:srgbClr val="00B0F0"/>
                </a:solidFill>
                <a:latin typeface="Times New Roman" panose="02020603050405020304" pitchFamily="18" charset="0"/>
                <a:cs typeface="Times New Roman" panose="02020603050405020304" pitchFamily="18" charset="0"/>
              </a:rPr>
              <a:t>жылы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a:solidFill>
                  <a:srgbClr val="00B0F0"/>
                </a:solidFill>
                <a:latin typeface="Times New Roman" panose="02020603050405020304" pitchFamily="18" charset="0"/>
                <a:cs typeface="Times New Roman" panose="02020603050405020304" pitchFamily="18" charset="0"/>
              </a:rPr>
              <a:t>«</a:t>
            </a:r>
            <a:r>
              <a:rPr lang="ru-RU" sz="1600" dirty="0" err="1">
                <a:solidFill>
                  <a:srgbClr val="00B0F0"/>
                </a:solidFill>
                <a:latin typeface="Times New Roman" panose="02020603050405020304" pitchFamily="18" charset="0"/>
                <a:cs typeface="Times New Roman" panose="02020603050405020304" pitchFamily="18" charset="0"/>
              </a:rPr>
              <a:t>Республикалық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экологиялық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сағат</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атты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ауқымды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акциясы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өтті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Жалпы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республикалық</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шараны</a:t>
            </a:r>
            <a:r>
              <a:rPr lang="ru-RU" sz="1600" dirty="0">
                <a:solidFill>
                  <a:srgbClr val="00B0F0"/>
                </a:solidFill>
                <a:latin typeface="Times New Roman" panose="02020603050405020304" pitchFamily="18" charset="0"/>
                <a:cs typeface="Times New Roman" panose="02020603050405020304" pitchFamily="18" charset="0"/>
              </a:rPr>
              <a:t> экология, геология және </a:t>
            </a:r>
            <a:r>
              <a:rPr lang="ru-RU" sz="1600" dirty="0" err="1">
                <a:solidFill>
                  <a:srgbClr val="00B0F0"/>
                </a:solidFill>
                <a:latin typeface="Times New Roman" panose="02020603050405020304" pitchFamily="18" charset="0"/>
                <a:cs typeface="Times New Roman" panose="02020603050405020304" pitchFamily="18" charset="0"/>
              </a:rPr>
              <a:t>табиғи</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ресустар</a:t>
            </a:r>
            <a:r>
              <a:rPr lang="ru-RU" sz="1600" dirty="0">
                <a:solidFill>
                  <a:srgbClr val="00B0F0"/>
                </a:solidFill>
                <a:latin typeface="Times New Roman" panose="02020603050405020304" pitchFamily="18" charset="0"/>
                <a:cs typeface="Times New Roman" panose="02020603050405020304" pitchFamily="18" charset="0"/>
              </a:rPr>
              <a:t> мен </a:t>
            </a:r>
            <a:r>
              <a:rPr lang="ru-RU" sz="1600" dirty="0" err="1">
                <a:solidFill>
                  <a:srgbClr val="00B0F0"/>
                </a:solidFill>
                <a:latin typeface="Times New Roman" panose="02020603050405020304" pitchFamily="18" charset="0"/>
                <a:cs typeface="Times New Roman" panose="02020603050405020304" pitchFamily="18" charset="0"/>
              </a:rPr>
              <a:t>білім</a:t>
            </a:r>
            <a:r>
              <a:rPr lang="ru-RU" sz="1600" dirty="0">
                <a:solidFill>
                  <a:srgbClr val="00B0F0"/>
                </a:solidFill>
                <a:latin typeface="Times New Roman" panose="02020603050405020304" pitchFamily="18" charset="0"/>
                <a:cs typeface="Times New Roman" panose="02020603050405020304" pitchFamily="18" charset="0"/>
              </a:rPr>
              <a:t> және </a:t>
            </a:r>
            <a:r>
              <a:rPr lang="ru-RU" sz="1600" dirty="0" err="1">
                <a:solidFill>
                  <a:srgbClr val="00B0F0"/>
                </a:solidFill>
                <a:latin typeface="Times New Roman" panose="02020603050405020304" pitchFamily="18" charset="0"/>
                <a:cs typeface="Times New Roman" panose="02020603050405020304" pitchFamily="18" charset="0"/>
              </a:rPr>
              <a:t>ғылым</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министрліктері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ұйымдастырды</a:t>
            </a:r>
            <a:r>
              <a:rPr lang="ru-RU" sz="1600" dirty="0">
                <a:solidFill>
                  <a:srgbClr val="00B0F0"/>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395536" y="260648"/>
            <a:ext cx="1103187"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АКЦИЯ</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3225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Студенттік өмір 2 топпен 241 топтың ұйымдастыруымен\IMG-20191029-WA0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2688299" cy="16561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Студенттік өмір 2 топпен 241 топтың ұйымдастыруымен\IMG-20191029-WA0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084" y="2420888"/>
            <a:ext cx="2719744"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Desktop\Студенттік өмір 2 топпен 241 топтың ұйымдастыруымен\IMG-20191029-WA00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084" y="4437112"/>
            <a:ext cx="2719744" cy="207786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Desktop\Студенттік өмір 2 топпен 241 топтың ұйымдастыруымен\IMG-20191029-WA00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4437112"/>
            <a:ext cx="2664296" cy="20778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Desktop\Студенттік өмір 2 топпен 241 топтың ұйымдастыруымен\IMG-20191029-WA00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4420096"/>
            <a:ext cx="3168352" cy="209487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er\Desktop\Студенттік өмір 2 топпен 241 топтың ұйымдастыруымен\IMG-20191029-WA00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9616" y="2420888"/>
            <a:ext cx="258451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ser\Desktop\Студенттік өмір 2 топпен 241 топтың ұйымдастыруымен\IMG-20191029-WA00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6136" y="2420888"/>
            <a:ext cx="3168352"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178767"/>
            <a:ext cx="244827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СТУДЕНТТІК ӨМІР</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322217" y="827675"/>
            <a:ext cx="5124608" cy="1200329"/>
          </a:xfrm>
          <a:prstGeom prst="rect">
            <a:avLst/>
          </a:prstGeom>
          <a:noFill/>
        </p:spPr>
        <p:txBody>
          <a:bodyPr wrap="none" rtlCol="0">
            <a:spAutoFit/>
          </a:bodyPr>
          <a:lstStyle/>
          <a:p>
            <a:pPr algn="ctr">
              <a:lnSpc>
                <a:spcPct val="150000"/>
              </a:lnSpc>
            </a:pPr>
            <a:r>
              <a:rPr lang="kk-KZ" sz="1600" dirty="0" smtClean="0">
                <a:solidFill>
                  <a:srgbClr val="00B0F0"/>
                </a:solidFill>
                <a:latin typeface="Times New Roman" panose="02020603050405020304" pitchFamily="18" charset="0"/>
                <a:cs typeface="Times New Roman" panose="02020603050405020304" pitchFamily="18" charset="0"/>
              </a:rPr>
              <a:t>25.10.2019 жылы  1 курс  студенттерін салтанатты түрде</a:t>
            </a:r>
          </a:p>
          <a:p>
            <a:pPr algn="ctr">
              <a:lnSpc>
                <a:spcPct val="150000"/>
              </a:lnSpc>
            </a:pPr>
            <a:r>
              <a:rPr lang="kk-KZ" sz="1600" dirty="0">
                <a:solidFill>
                  <a:srgbClr val="00B0F0"/>
                </a:solidFill>
                <a:latin typeface="Times New Roman" panose="02020603050405020304" pitchFamily="18" charset="0"/>
                <a:cs typeface="Times New Roman" panose="02020603050405020304" pitchFamily="18" charset="0"/>
              </a:rPr>
              <a:t>с</a:t>
            </a:r>
            <a:r>
              <a:rPr lang="kk-KZ" sz="1600" dirty="0" smtClean="0">
                <a:solidFill>
                  <a:srgbClr val="00B0F0"/>
                </a:solidFill>
                <a:latin typeface="Times New Roman" panose="02020603050405020304" pitchFamily="18" charset="0"/>
                <a:cs typeface="Times New Roman" panose="02020603050405020304" pitchFamily="18" charset="0"/>
              </a:rPr>
              <a:t>тудентер қатарына қабылдадық. Кешті ұйымдастырып </a:t>
            </a:r>
          </a:p>
          <a:p>
            <a:pPr algn="ctr">
              <a:lnSpc>
                <a:spcPct val="150000"/>
              </a:lnSpc>
            </a:pPr>
            <a:r>
              <a:rPr lang="kk-KZ" sz="1600" dirty="0" smtClean="0">
                <a:solidFill>
                  <a:srgbClr val="00B0F0"/>
                </a:solidFill>
                <a:latin typeface="Times New Roman" panose="02020603050405020304" pitchFamily="18" charset="0"/>
                <a:cs typeface="Times New Roman" panose="02020603050405020304" pitchFamily="18" charset="0"/>
              </a:rPr>
              <a:t>өткізген    2 топ және 241 топ. </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162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85282" y="1395190"/>
            <a:ext cx="3542178" cy="1938992"/>
          </a:xfrm>
          <a:prstGeom prst="rect">
            <a:avLst/>
          </a:prstGeom>
        </p:spPr>
        <p:txBody>
          <a:bodyPr wrap="square">
            <a:spAutoFit/>
          </a:bodyPr>
          <a:lstStyle/>
          <a:p>
            <a:pPr algn="ctr">
              <a:lnSpc>
                <a:spcPct val="150000"/>
              </a:lnSpc>
            </a:pPr>
            <a:r>
              <a:rPr lang="ru-RU" sz="1600" dirty="0">
                <a:solidFill>
                  <a:srgbClr val="00B0F0"/>
                </a:solidFill>
                <a:latin typeface="Times New Roman" panose="02020603050405020304" pitchFamily="18" charset="0"/>
                <a:cs typeface="Times New Roman" panose="02020603050405020304" pitchFamily="18" charset="0"/>
              </a:rPr>
              <a:t>10 </a:t>
            </a:r>
            <a:r>
              <a:rPr lang="ru-RU" sz="1600" dirty="0" err="1">
                <a:solidFill>
                  <a:srgbClr val="00B0F0"/>
                </a:solidFill>
                <a:latin typeface="Times New Roman" panose="02020603050405020304" pitchFamily="18" charset="0"/>
                <a:cs typeface="Times New Roman" panose="02020603050405020304" pitchFamily="18" charset="0"/>
              </a:rPr>
              <a:t>қазан</a:t>
            </a:r>
            <a:r>
              <a:rPr lang="ru-RU" sz="1600" dirty="0">
                <a:solidFill>
                  <a:srgbClr val="00B0F0"/>
                </a:solidFill>
                <a:latin typeface="Times New Roman" panose="02020603050405020304" pitchFamily="18" charset="0"/>
                <a:cs typeface="Times New Roman" panose="02020603050405020304" pitchFamily="18" charset="0"/>
              </a:rPr>
              <a:t> 2019 </a:t>
            </a:r>
            <a:r>
              <a:rPr lang="ru-RU" sz="1600" dirty="0" err="1" smtClean="0">
                <a:solidFill>
                  <a:srgbClr val="00B0F0"/>
                </a:solidFill>
                <a:latin typeface="Times New Roman" panose="02020603050405020304" pitchFamily="18" charset="0"/>
                <a:cs typeface="Times New Roman" panose="02020603050405020304" pitchFamily="18" charset="0"/>
              </a:rPr>
              <a:t>жылы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a:solidFill>
                  <a:srgbClr val="00B0F0"/>
                </a:solidFill>
                <a:latin typeface="Times New Roman" panose="02020603050405020304" pitchFamily="18" charset="0"/>
                <a:cs typeface="Times New Roman" panose="02020603050405020304" pitchFamily="18" charset="0"/>
              </a:rPr>
              <a:t>“</a:t>
            </a:r>
            <a:r>
              <a:rPr lang="ru-RU" sz="1600" dirty="0" err="1">
                <a:solidFill>
                  <a:srgbClr val="00B0F0"/>
                </a:solidFill>
                <a:latin typeface="Times New Roman" panose="02020603050405020304" pitchFamily="18" charset="0"/>
                <a:cs typeface="Times New Roman" panose="02020603050405020304" pitchFamily="18" charset="0"/>
              </a:rPr>
              <a:t>Дәстүрлі</a:t>
            </a:r>
            <a:r>
              <a:rPr lang="ru-RU" sz="1600" dirty="0">
                <a:solidFill>
                  <a:srgbClr val="00B0F0"/>
                </a:solidFill>
                <a:latin typeface="Times New Roman" panose="02020603050405020304" pitchFamily="18" charset="0"/>
                <a:cs typeface="Times New Roman" panose="02020603050405020304" pitchFamily="18" charset="0"/>
              </a:rPr>
              <a:t>  ислам </a:t>
            </a:r>
            <a:r>
              <a:rPr lang="ru-RU" sz="1600" dirty="0" err="1">
                <a:solidFill>
                  <a:srgbClr val="00B0F0"/>
                </a:solidFill>
                <a:latin typeface="Times New Roman" panose="02020603050405020304" pitchFamily="18" charset="0"/>
                <a:cs typeface="Times New Roman" panose="02020603050405020304" pitchFamily="18" charset="0"/>
              </a:rPr>
              <a:t>құндылықтары</a:t>
            </a:r>
            <a:r>
              <a:rPr lang="ru-RU" sz="1600" dirty="0">
                <a:solidFill>
                  <a:srgbClr val="00B0F0"/>
                </a:solidFill>
                <a:latin typeface="Times New Roman" panose="02020603050405020304" pitchFamily="18" charset="0"/>
                <a:cs typeface="Times New Roman" panose="02020603050405020304" pitchFamily="18" charset="0"/>
              </a:rPr>
              <a:t> және </a:t>
            </a:r>
            <a:r>
              <a:rPr lang="ru-RU" sz="1600" dirty="0" err="1">
                <a:solidFill>
                  <a:srgbClr val="00B0F0"/>
                </a:solidFill>
                <a:latin typeface="Times New Roman" panose="02020603050405020304" pitchFamily="18" charset="0"/>
                <a:cs typeface="Times New Roman" panose="02020603050405020304" pitchFamily="18" charset="0"/>
              </a:rPr>
              <a:t>қазақ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мәдениеті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атты</a:t>
            </a:r>
            <a:r>
              <a:rPr lang="ru-RU" sz="1600" dirty="0" smtClean="0">
                <a:solidFill>
                  <a:srgbClr val="00B0F0"/>
                </a:solidFill>
                <a:latin typeface="Times New Roman" panose="02020603050405020304" pitchFamily="18" charset="0"/>
                <a:cs typeface="Times New Roman" panose="02020603050405020304" pitchFamily="18" charset="0"/>
              </a:rPr>
              <a:t> колледж </a:t>
            </a:r>
            <a:r>
              <a:rPr lang="ru-RU" sz="1600" dirty="0" err="1" smtClean="0">
                <a:solidFill>
                  <a:srgbClr val="00B0F0"/>
                </a:solidFill>
                <a:latin typeface="Times New Roman" panose="02020603050405020304" pitchFamily="18" charset="0"/>
                <a:cs typeface="Times New Roman" panose="02020603050405020304" pitchFamily="18" charset="0"/>
              </a:rPr>
              <a:t>студенттерімен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кездесу</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өтті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Әлеуметтік</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бейне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таспалар</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көрсетіліп</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буклеттер</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таратылды</a:t>
            </a:r>
            <a:r>
              <a:rPr lang="ru-RU" sz="1600" dirty="0" smtClean="0">
                <a:solidFill>
                  <a:srgbClr val="00B0F0"/>
                </a:solidFill>
                <a:latin typeface="Times New Roman" panose="02020603050405020304" pitchFamily="18" charset="0"/>
                <a:cs typeface="Times New Roman" panose="02020603050405020304" pitchFamily="18" charset="0"/>
              </a:rPr>
              <a:t>.</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24" y="692696"/>
            <a:ext cx="258676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9" y="4107104"/>
            <a:ext cx="3312368" cy="26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562" y="264441"/>
            <a:ext cx="2679926" cy="366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23" y="4077072"/>
            <a:ext cx="2586760" cy="268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562" y="4107104"/>
            <a:ext cx="2751932" cy="265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055" y="56726"/>
            <a:ext cx="2809875" cy="121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5623" y="110553"/>
            <a:ext cx="1258743"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КЕЗДЕСУ</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841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13" y="4101928"/>
            <a:ext cx="2924555" cy="247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User\Desktop\2 курс 2 топ\IMG-20190514-WA0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4101928"/>
            <a:ext cx="2767856" cy="24954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2 курс 2 топ\IMG-20190514-WA00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541977"/>
            <a:ext cx="5256584" cy="33910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2 курс 2 топ\IMG-20190514-WA0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1" y="4077072"/>
            <a:ext cx="2736304"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98752"/>
            <a:ext cx="1464760"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ФЛЕШ-МОБ</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536816" y="1412776"/>
            <a:ext cx="3334246" cy="1815882"/>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Студенты нашего колледжа активно</a:t>
            </a:r>
          </a:p>
          <a:p>
            <a:pPr algn="ctr"/>
            <a:r>
              <a:rPr lang="kk-KZ" sz="1600" dirty="0">
                <a:solidFill>
                  <a:srgbClr val="00B0F0"/>
                </a:solidFill>
                <a:latin typeface="Times New Roman" panose="02020603050405020304" pitchFamily="18" charset="0"/>
                <a:cs typeface="Times New Roman" panose="02020603050405020304" pitchFamily="18" charset="0"/>
              </a:rPr>
              <a:t>у</a:t>
            </a:r>
            <a:r>
              <a:rPr lang="kk-KZ" sz="1600" dirty="0" smtClean="0">
                <a:solidFill>
                  <a:srgbClr val="00B0F0"/>
                </a:solidFill>
                <a:latin typeface="Times New Roman" panose="02020603050405020304" pitchFamily="18" charset="0"/>
                <a:cs typeface="Times New Roman" panose="02020603050405020304" pitchFamily="18" charset="0"/>
              </a:rPr>
              <a:t>частвуют в общественной жизни </a:t>
            </a:r>
          </a:p>
          <a:p>
            <a:pPr algn="ctr"/>
            <a:r>
              <a:rPr lang="kk-KZ" sz="1600" dirty="0" smtClean="0">
                <a:solidFill>
                  <a:srgbClr val="00B0F0"/>
                </a:solidFill>
                <a:latin typeface="Times New Roman" panose="02020603050405020304" pitchFamily="18" charset="0"/>
                <a:cs typeface="Times New Roman" panose="02020603050405020304" pitchFamily="18" charset="0"/>
              </a:rPr>
              <a:t>нашего района.</a:t>
            </a:r>
          </a:p>
          <a:p>
            <a:pPr algn="ctr"/>
            <a:r>
              <a:rPr lang="ru-RU" sz="1600" dirty="0" smtClean="0">
                <a:solidFill>
                  <a:srgbClr val="00B0F0"/>
                </a:solidFill>
                <a:latin typeface="Times New Roman" panose="02020603050405020304" pitchFamily="18" charset="0"/>
                <a:cs typeface="Times New Roman" panose="02020603050405020304" pitchFamily="18" charset="0"/>
              </a:rPr>
              <a:t>Студенты 2 курса 2 группы</a:t>
            </a:r>
          </a:p>
          <a:p>
            <a:pPr algn="ctr"/>
            <a:r>
              <a:rPr lang="ru-RU" sz="1600" dirty="0" smtClean="0">
                <a:solidFill>
                  <a:srgbClr val="00B0F0"/>
                </a:solidFill>
                <a:latin typeface="Times New Roman" panose="02020603050405020304" pitchFamily="18" charset="0"/>
                <a:cs typeface="Times New Roman" panose="02020603050405020304" pitchFamily="18" charset="0"/>
              </a:rPr>
              <a:t> провели  </a:t>
            </a:r>
            <a:r>
              <a:rPr lang="ru-RU" sz="1600" dirty="0" err="1" smtClean="0">
                <a:solidFill>
                  <a:srgbClr val="00B0F0"/>
                </a:solidFill>
                <a:latin typeface="Times New Roman" panose="02020603050405020304" pitchFamily="18" charset="0"/>
                <a:cs typeface="Times New Roman" panose="02020603050405020304" pitchFamily="18" charset="0"/>
              </a:rPr>
              <a:t>флеш</a:t>
            </a:r>
            <a:r>
              <a:rPr lang="ru-RU" sz="1600" dirty="0" smtClean="0">
                <a:solidFill>
                  <a:srgbClr val="00B0F0"/>
                </a:solidFill>
                <a:latin typeface="Times New Roman" panose="02020603050405020304" pitchFamily="18" charset="0"/>
                <a:cs typeface="Times New Roman" panose="02020603050405020304" pitchFamily="18" charset="0"/>
              </a:rPr>
              <a:t>-моб  по</a:t>
            </a:r>
          </a:p>
          <a:p>
            <a:pPr algn="ctr"/>
            <a:r>
              <a:rPr lang="ru-RU" sz="1600" dirty="0" smtClean="0">
                <a:solidFill>
                  <a:srgbClr val="00B0F0"/>
                </a:solidFill>
                <a:latin typeface="Times New Roman" panose="02020603050405020304" pitchFamily="18" charset="0"/>
                <a:cs typeface="Times New Roman" panose="02020603050405020304" pitchFamily="18" charset="0"/>
              </a:rPr>
              <a:t>рекламе мобильного приложения</a:t>
            </a:r>
          </a:p>
          <a:p>
            <a:pPr algn="ctr"/>
            <a:r>
              <a:rPr lang="en-US" sz="1600" dirty="0" smtClean="0">
                <a:solidFill>
                  <a:srgbClr val="00B0F0"/>
                </a:solidFill>
                <a:latin typeface="Times New Roman" panose="02020603050405020304" pitchFamily="18" charset="0"/>
                <a:cs typeface="Times New Roman" panose="02020603050405020304" pitchFamily="18" charset="0"/>
              </a:rPr>
              <a:t>E-</a:t>
            </a:r>
            <a:r>
              <a:rPr lang="en-US" sz="1600" dirty="0" err="1" smtClean="0">
                <a:solidFill>
                  <a:srgbClr val="00B0F0"/>
                </a:solidFill>
                <a:latin typeface="Times New Roman" panose="02020603050405020304" pitchFamily="18" charset="0"/>
                <a:cs typeface="Times New Roman" panose="02020603050405020304" pitchFamily="18" charset="0"/>
              </a:rPr>
              <a:t>gov</a:t>
            </a:r>
            <a:r>
              <a:rPr lang="ru-RU" sz="1600" dirty="0" smtClean="0">
                <a:solidFill>
                  <a:srgbClr val="00B0F0"/>
                </a:solidFill>
                <a:latin typeface="Times New Roman" panose="02020603050405020304" pitchFamily="18" charset="0"/>
                <a:cs typeface="Times New Roman" panose="02020603050405020304" pitchFamily="18" charset="0"/>
              </a:rPr>
              <a:t> </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20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06295">
            <a:off x="5905155" y="4700997"/>
            <a:ext cx="2952552" cy="192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78767"/>
            <a:ext cx="2434384"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342900" indent="-34290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ДЕНЬ СПЕЦИАЛИСТА.</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267744" y="879962"/>
            <a:ext cx="4248472" cy="1384995"/>
          </a:xfrm>
          <a:prstGeom prst="rect">
            <a:avLst/>
          </a:prstGeom>
        </p:spPr>
        <p:txBody>
          <a:bodyPr wrap="square">
            <a:spAutoFit/>
          </a:bodyPr>
          <a:lstStyle/>
          <a:p>
            <a:pPr algn="ctr"/>
            <a:r>
              <a:rPr lang="ru-RU" sz="1400" dirty="0" err="1">
                <a:solidFill>
                  <a:srgbClr val="00B0F0"/>
                </a:solidFill>
                <a:latin typeface="Times New Roman" panose="02020603050405020304" pitchFamily="18" charset="0"/>
                <a:cs typeface="Times New Roman" panose="02020603050405020304" pitchFamily="18" charset="0"/>
              </a:rPr>
              <a:t>Кітапханада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өткен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мамандар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күнінде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Шаштараз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мамандығына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байланысты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кітапхана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жұмысы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жан-жақтысы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көрсетілді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тақырыптық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кітап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көрмесі</a:t>
            </a:r>
            <a:r>
              <a:rPr lang="ru-RU" sz="1400" dirty="0">
                <a:solidFill>
                  <a:srgbClr val="00B0F0"/>
                </a:solidFill>
                <a:latin typeface="Times New Roman" panose="02020603050405020304" pitchFamily="18" charset="0"/>
                <a:cs typeface="Times New Roman" panose="02020603050405020304" pitchFamily="18" charset="0"/>
              </a:rPr>
              <a:t>, картотека, </a:t>
            </a:r>
            <a:r>
              <a:rPr lang="ru-RU" sz="1400" dirty="0" err="1">
                <a:solidFill>
                  <a:srgbClr val="00B0F0"/>
                </a:solidFill>
                <a:latin typeface="Times New Roman" panose="02020603050405020304" pitchFamily="18" charset="0"/>
                <a:cs typeface="Times New Roman" panose="02020603050405020304" pitchFamily="18" charset="0"/>
              </a:rPr>
              <a:t>ұсыныс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тізімдер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буклеттер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шебер</a:t>
            </a:r>
            <a:r>
              <a:rPr lang="ru-RU" sz="1400" dirty="0" smtClean="0">
                <a:solidFill>
                  <a:srgbClr val="00B0F0"/>
                </a:solidFill>
                <a:latin typeface="Times New Roman" panose="02020603050405020304" pitchFamily="18" charset="0"/>
                <a:cs typeface="Times New Roman" panose="02020603050405020304" pitchFamily="18" charset="0"/>
              </a:rPr>
              <a:t> – </a:t>
            </a:r>
            <a:r>
              <a:rPr lang="ru-RU" sz="1400" dirty="0" err="1" smtClean="0">
                <a:solidFill>
                  <a:srgbClr val="00B0F0"/>
                </a:solidFill>
                <a:latin typeface="Times New Roman" panose="02020603050405020304" pitchFamily="18" charset="0"/>
                <a:cs typeface="Times New Roman" panose="02020603050405020304" pitchFamily="18" charset="0"/>
              </a:rPr>
              <a:t>сыныптар</a:t>
            </a:r>
            <a:r>
              <a:rPr lang="kk-KZ"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кенес</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беріліп</a:t>
            </a:r>
            <a:r>
              <a:rPr lang="ru-RU" sz="1400" dirty="0">
                <a:solidFill>
                  <a:srgbClr val="00B0F0"/>
                </a:solidFill>
                <a:latin typeface="Times New Roman" panose="02020603050405020304" pitchFamily="18" charset="0"/>
                <a:cs typeface="Times New Roman" panose="02020603050405020304" pitchFamily="18" charset="0"/>
              </a:rPr>
              <a:t>, лекция </a:t>
            </a:r>
            <a:r>
              <a:rPr lang="ru-RU" sz="1400" dirty="0" err="1">
                <a:solidFill>
                  <a:srgbClr val="00B0F0"/>
                </a:solidFill>
                <a:latin typeface="Times New Roman" panose="02020603050405020304" pitchFamily="18" charset="0"/>
                <a:cs typeface="Times New Roman" panose="02020603050405020304" pitchFamily="18" charset="0"/>
              </a:rPr>
              <a:t>оқылды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 </a:t>
            </a:r>
          </a:p>
          <a:p>
            <a:pPr algn="ctr"/>
            <a:r>
              <a:rPr lang="ru-RU" sz="1400" dirty="0" err="1" smtClean="0">
                <a:solidFill>
                  <a:srgbClr val="00B0F0"/>
                </a:solidFill>
                <a:latin typeface="Times New Roman" panose="02020603050405020304" pitchFamily="18" charset="0"/>
                <a:cs typeface="Times New Roman" panose="02020603050405020304" pitchFamily="18" charset="0"/>
              </a:rPr>
              <a:t>Мамандар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кітапханада</a:t>
            </a:r>
            <a:r>
              <a:rPr lang="ru-RU" sz="1400" dirty="0">
                <a:solidFill>
                  <a:srgbClr val="00B0F0"/>
                </a:solidFill>
                <a:latin typeface="Times New Roman" panose="02020603050405020304" pitchFamily="18" charset="0"/>
                <a:cs typeface="Times New Roman" panose="02020603050405020304" pitchFamily="18" charset="0"/>
              </a:rPr>
              <a:t> 1 </a:t>
            </a:r>
            <a:r>
              <a:rPr lang="ru-RU" sz="1400" dirty="0" err="1">
                <a:solidFill>
                  <a:srgbClr val="00B0F0"/>
                </a:solidFill>
                <a:latin typeface="Times New Roman" panose="02020603050405020304" pitchFamily="18" charset="0"/>
                <a:cs typeface="Times New Roman" panose="02020603050405020304" pitchFamily="18" charset="0"/>
              </a:rPr>
              <a:t>күн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бойы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өткізілді</a:t>
            </a:r>
            <a:r>
              <a:rPr lang="ru-RU" sz="1400" dirty="0">
                <a:solidFill>
                  <a:srgbClr val="00B0F0"/>
                </a:solidFill>
                <a:latin typeface="Times New Roman" panose="02020603050405020304" pitchFamily="18" charset="0"/>
                <a:cs typeface="Times New Roman" panose="02020603050405020304" pitchFamily="18" charset="0"/>
              </a:rPr>
              <a:t>.</a:t>
            </a:r>
          </a:p>
        </p:txBody>
      </p:sp>
      <p:sp>
        <p:nvSpPr>
          <p:cNvPr id="4" name="Прямоугольник 3"/>
          <p:cNvSpPr/>
          <p:nvPr/>
        </p:nvSpPr>
        <p:spPr>
          <a:xfrm>
            <a:off x="4139952" y="178767"/>
            <a:ext cx="370790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600" dirty="0" smtClean="0">
                <a:solidFill>
                  <a:srgbClr val="FF0000"/>
                </a:solidFill>
                <a:latin typeface="Times New Roman" panose="02020603050405020304" pitchFamily="18" charset="0"/>
                <a:cs typeface="Times New Roman" panose="02020603050405020304" pitchFamily="18" charset="0"/>
              </a:rPr>
              <a:t>«КӘСІБИ МАМАН-МӘРТЕБЕЛІ ІС» «ШАШТАРАЗ» МАМАНДЫҚ КҮНІ.</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4920" y="620688"/>
            <a:ext cx="2016894" cy="169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1074" b="18930"/>
          <a:stretch/>
        </p:blipFill>
        <p:spPr bwMode="auto">
          <a:xfrm>
            <a:off x="6660232" y="980728"/>
            <a:ext cx="223224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4886" y="4993171"/>
            <a:ext cx="2952998" cy="165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76432">
            <a:off x="325645" y="2542002"/>
            <a:ext cx="2721439" cy="181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19535">
            <a:off x="6275745" y="3038642"/>
            <a:ext cx="2668634" cy="18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833063">
            <a:off x="155788" y="4801812"/>
            <a:ext cx="2610959" cy="170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96745">
            <a:off x="4294713" y="2832178"/>
            <a:ext cx="2118414" cy="175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774498">
            <a:off x="2586553" y="3075927"/>
            <a:ext cx="2015555" cy="171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979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3792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59632" y="746703"/>
            <a:ext cx="679513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«РУСКИЙ ЯЗЫК – ЯЗЫК МЕЖНАЦИОНАЛЬНОГО ОБЩЕНИЯ»</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545" y="1340768"/>
            <a:ext cx="9135455" cy="4524315"/>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       У каждого народа свои оригинальные особенности, свой менталитет, свой культурный опыт –</a:t>
            </a:r>
          </a:p>
          <a:p>
            <a:pPr algn="just"/>
            <a:r>
              <a:rPr lang="kk-KZ" sz="1600" dirty="0" smtClean="0">
                <a:solidFill>
                  <a:srgbClr val="00B0F0"/>
                </a:solidFill>
                <a:latin typeface="Times New Roman" panose="02020603050405020304" pitchFamily="18" charset="0"/>
                <a:cs typeface="Times New Roman" panose="02020603050405020304" pitchFamily="18" charset="0"/>
              </a:rPr>
              <a:t> все это находит отображение в языке, и именно с помощью языка народ может сохранить и умножить</a:t>
            </a:r>
          </a:p>
          <a:p>
            <a:pPr algn="just"/>
            <a:r>
              <a:rPr lang="kk-KZ" sz="1600" dirty="0" smtClean="0">
                <a:solidFill>
                  <a:srgbClr val="00B0F0"/>
                </a:solidFill>
                <a:latin typeface="Times New Roman" panose="02020603050405020304" pitchFamily="18" charset="0"/>
                <a:cs typeface="Times New Roman" panose="02020603050405020304" pitchFamily="18" charset="0"/>
              </a:rPr>
              <a:t> свое национальное наследие.  Со смертью языка погибает и культура. Самые широкие возможности для языка открываются, когда общество развивает свой язык и развивается вместе с ним.</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i="1" dirty="0" smtClean="0">
                <a:solidFill>
                  <a:srgbClr val="00B0F0"/>
                </a:solidFill>
                <a:latin typeface="Times New Roman" panose="02020603050405020304" pitchFamily="18" charset="0"/>
                <a:cs typeface="Times New Roman" panose="02020603050405020304" pitchFamily="18" charset="0"/>
              </a:rPr>
              <a:t>Адиханов  Санжар 2 курс, 2  группа. </a:t>
            </a:r>
          </a:p>
          <a:p>
            <a:pPr algn="just"/>
            <a:endParaRPr lang="kk-KZ" sz="1600" dirty="0">
              <a:solidFill>
                <a:srgbClr val="00B0F0"/>
              </a:solidFill>
              <a:latin typeface="Times New Roman" panose="02020603050405020304" pitchFamily="18" charset="0"/>
              <a:cs typeface="Times New Roman" panose="02020603050405020304" pitchFamily="18" charset="0"/>
            </a:endParaRPr>
          </a:p>
          <a:p>
            <a:pPr algn="just"/>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50"/>
                </a:solidFill>
                <a:latin typeface="Times New Roman" panose="02020603050405020304" pitchFamily="18" charset="0"/>
                <a:cs typeface="Times New Roman" panose="02020603050405020304" pitchFamily="18" charset="0"/>
              </a:rPr>
              <a:t>...значимость русского языка невозможно устранить искусственными методами.   Русская литература – одна из величайших в мировой культуре. Имена Достоевского, Толстого, Чехова и других великих писателей известны в далеких уголках планеты.</a:t>
            </a:r>
          </a:p>
          <a:p>
            <a:pPr algn="just"/>
            <a:r>
              <a:rPr lang="kk-KZ" sz="1600" dirty="0">
                <a:solidFill>
                  <a:srgbClr val="00B050"/>
                </a:solidFill>
                <a:latin typeface="Times New Roman" panose="02020603050405020304" pitchFamily="18" charset="0"/>
                <a:cs typeface="Times New Roman" panose="02020603050405020304" pitchFamily="18" charset="0"/>
              </a:rPr>
              <a:t> </a:t>
            </a:r>
            <a:r>
              <a:rPr lang="kk-KZ" sz="1600" dirty="0" smtClean="0">
                <a:solidFill>
                  <a:srgbClr val="00B050"/>
                </a:solidFill>
                <a:latin typeface="Times New Roman" panose="02020603050405020304" pitchFamily="18" charset="0"/>
                <a:cs typeface="Times New Roman" panose="02020603050405020304" pitchFamily="18" charset="0"/>
              </a:rPr>
              <a:t>                                                                                             </a:t>
            </a:r>
            <a:r>
              <a:rPr lang="kk-KZ" sz="1600" i="1" dirty="0" smtClean="0">
                <a:solidFill>
                  <a:srgbClr val="00B050"/>
                </a:solidFill>
                <a:latin typeface="Times New Roman" panose="02020603050405020304" pitchFamily="18" charset="0"/>
                <a:cs typeface="Times New Roman" panose="02020603050405020304" pitchFamily="18" charset="0"/>
              </a:rPr>
              <a:t>Ермеккызы Сымбат. 2 курс, 2 группа.    </a:t>
            </a:r>
          </a:p>
          <a:p>
            <a:pPr algn="just"/>
            <a:endParaRPr lang="kk-KZ" sz="1600" dirty="0">
              <a:solidFill>
                <a:srgbClr val="00B050"/>
              </a:solidFill>
              <a:latin typeface="Times New Roman" panose="02020603050405020304" pitchFamily="18" charset="0"/>
              <a:cs typeface="Times New Roman" panose="02020603050405020304" pitchFamily="18" charset="0"/>
            </a:endParaRPr>
          </a:p>
          <a:p>
            <a:pPr algn="just"/>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7030A0"/>
                </a:solidFill>
                <a:latin typeface="Times New Roman" panose="02020603050405020304" pitchFamily="18" charset="0"/>
                <a:cs typeface="Times New Roman" panose="02020603050405020304" pitchFamily="18" charset="0"/>
              </a:rPr>
              <a:t>Русский язык – один из сложных языков в мире. Он певуч и красив, нежен и лиричен. На нем написано множество великолепных произведении. Только  русский язык может так ярко и чудесно отобразить все те самые ценные и важные для нас понятия, такие как любовь, природа, родина. Каждое слово русского языка обладает своей уникальностью окрашивать, придавать неповторимость словам, которые передают различные эмоции: радость или грусть, восторг или разочарование, приветливость или недоброжелательность.</a:t>
            </a:r>
          </a:p>
          <a:p>
            <a:pPr algn="just"/>
            <a:r>
              <a:rPr lang="kk-KZ" sz="1600" i="1" dirty="0">
                <a:solidFill>
                  <a:srgbClr val="7030A0"/>
                </a:solidFill>
                <a:latin typeface="Times New Roman" panose="02020603050405020304" pitchFamily="18" charset="0"/>
                <a:cs typeface="Times New Roman" panose="02020603050405020304" pitchFamily="18" charset="0"/>
              </a:rPr>
              <a:t> </a:t>
            </a:r>
            <a:r>
              <a:rPr lang="kk-KZ" sz="1600" i="1" dirty="0" smtClean="0">
                <a:solidFill>
                  <a:srgbClr val="7030A0"/>
                </a:solidFill>
                <a:latin typeface="Times New Roman" panose="02020603050405020304" pitchFamily="18" charset="0"/>
                <a:cs typeface="Times New Roman" panose="02020603050405020304" pitchFamily="18" charset="0"/>
              </a:rPr>
              <a:t>                                                                                            Щекатуров Дмитрий. 3 курс, 42 группа.        </a:t>
            </a:r>
            <a:endParaRPr lang="ru-RU" sz="1600"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220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5" y="188275"/>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Desktop\Documents\Музей\9.jpeg"/>
          <p:cNvPicPr>
            <a:picLocks noChangeAspect="1" noChangeArrowheads="1"/>
          </p:cNvPicPr>
          <p:nvPr/>
        </p:nvPicPr>
        <p:blipFill rotWithShape="1">
          <a:blip r:embed="rId3">
            <a:extLst>
              <a:ext uri="{28A0092B-C50C-407E-A947-70E740481C1C}">
                <a14:useLocalDpi xmlns:a14="http://schemas.microsoft.com/office/drawing/2010/main" val="0"/>
              </a:ext>
            </a:extLst>
          </a:blip>
          <a:srcRect l="22185" t="12135" r="48146" b="57903"/>
          <a:stretch/>
        </p:blipFill>
        <p:spPr bwMode="auto">
          <a:xfrm>
            <a:off x="395536" y="645475"/>
            <a:ext cx="2448272" cy="2800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0759" y="3658665"/>
            <a:ext cx="1657826"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kk-KZ" b="1" dirty="0" smtClean="0">
                <a:solidFill>
                  <a:srgbClr val="FF0000"/>
                </a:solidFill>
                <a:latin typeface="Times New Roman" panose="02020603050405020304" pitchFamily="18" charset="0"/>
                <a:cs typeface="Times New Roman" panose="02020603050405020304" pitchFamily="18" charset="0"/>
              </a:rPr>
              <a:t>ӘБІЛДАҰЛЫ</a:t>
            </a:r>
          </a:p>
          <a:p>
            <a:r>
              <a:rPr lang="kk-KZ" b="1" dirty="0" smtClean="0">
                <a:solidFill>
                  <a:srgbClr val="FF0000"/>
                </a:solidFill>
                <a:latin typeface="Times New Roman" panose="02020603050405020304" pitchFamily="18" charset="0"/>
                <a:cs typeface="Times New Roman" panose="02020603050405020304" pitchFamily="18" charset="0"/>
              </a:rPr>
              <a:t> ОРЫСБАЙ</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48680"/>
            <a:ext cx="56324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98860" y="1120568"/>
            <a:ext cx="6345140" cy="3754874"/>
          </a:xfrm>
          <a:prstGeom prst="rect">
            <a:avLst/>
          </a:prstGeom>
          <a:noFill/>
        </p:spPr>
        <p:txBody>
          <a:bodyPr wrap="squar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    Баспасөзде 40 жылдай қызмет етіп келе жатқан Орысбай Әбділдаұлы Жамбыл</a:t>
            </a:r>
          </a:p>
          <a:p>
            <a:pPr algn="just"/>
            <a:r>
              <a:rPr lang="kk-KZ" sz="1400" dirty="0" smtClean="0">
                <a:solidFill>
                  <a:srgbClr val="00B0F0"/>
                </a:solidFill>
                <a:latin typeface="Times New Roman" panose="02020603050405020304" pitchFamily="18" charset="0"/>
                <a:cs typeface="Times New Roman" panose="02020603050405020304" pitchFamily="18" charset="0"/>
              </a:rPr>
              <a:t> ақын ауылында 1939 жылы дүниеге келген. Орта мектеп бітірген соң үш жыл Кеңес армиясы қатарында қызмет етіп, саперлер отрядында болған. Аудан орталығы Ұзынағаш ауылындағы Жамбыл атындағы №23 ауылшаруашылығын механикаландыру училищесін түгесіп, туған ауылында механизатор болып жұмыс істейді. Қарғалы шұға комбинатында жүк малдаушы болады. Осы жылдары аудандық, облыстық, республикалық газет-журналдарда өлеңдері, әңгіме, новеллалары жариялана бастайды. Алатаудың әсем табиғатын белден кешіп, Майтөбе, Суықтөбе, Көктөбе жайлауларында қой бағып, қозы қайырған ұлан шопан балаларына тән неқилы қиял кешіп, қолына қалам алады.</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Қазақтың мемлекеттік университетінің журналистика бөлімін бітіргеннен кейін «Балдырған» журналында, «Лениншіл жас» газетінде корректор, кіші қызметкер, аға тілші, бөлім меңгерушісі, редколлегия мүшесі болады. Он бір жыл жастар басылымында қалам тербейді. Жемісті қызметтері «Жалын», «Жеті жарғы» баспаларында жалғасады. 1997 жылдан бері Алматы облыстық «Жетісу» газетінің мәдениет, әдебиет және өнер бөлімінің меңгерушісі болып, осы қара шаңырақтан құрметті еңбек демалысына шығады.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4797152"/>
            <a:ext cx="9132538" cy="1815882"/>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Газет пен баспагерлік жұмысты ұштастырған тәжірибелі қаламгер «Баспасөз үздігі» төсбелгісімен және Қазақстан</a:t>
            </a:r>
          </a:p>
          <a:p>
            <a:pPr algn="just"/>
            <a:r>
              <a:rPr lang="kk-KZ" sz="1400" dirty="0" smtClean="0">
                <a:solidFill>
                  <a:srgbClr val="00B0F0"/>
                </a:solidFill>
                <a:latin typeface="Times New Roman" panose="02020603050405020304" pitchFamily="18" charset="0"/>
                <a:cs typeface="Times New Roman" panose="02020603050405020304" pitchFamily="18" charset="0"/>
              </a:rPr>
              <a:t>Республикасы Жоғарғы Кеңесінің Құрмет Грамотасымен марапатталған. Республика журналистер одағының және Халықаралық Жамбыл атындағы сыйлықтарының лауреаты. Сондай-ақ, «Жетісу» газеті жариялаған «Тұңғыш Президент» атты арнаулы байқаудың жеңімпазы. Сонымен бірге «Жаңа ғасырға – жаңа ән!» атты Республикалық байқауды ақпарат құралдарында тұрақты түрде насихаттағаны үшін Ынталандыру жүлдесімен және Құрмет грамотасымен марапатталған. Шығармашылық бабындағы байырғы, тәжірибелі сөз сарбазы туып-өскен ауданының, облысының патриоты. Ол сонымен бірге Жамбыл ауданының және Алматы облысының Құрметті азаматы, Қазақстан Республикасының Мәдениет қайраткері, Қазақстанның Құрметті журналисі.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839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8013" y="171797"/>
            <a:ext cx="5146602"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kk-KZ" dirty="0" smtClean="0">
                <a:solidFill>
                  <a:srgbClr val="FF0000"/>
                </a:solidFill>
                <a:latin typeface="Times New Roman" panose="02020603050405020304" pitchFamily="18" charset="0"/>
                <a:cs typeface="Times New Roman" panose="02020603050405020304" pitchFamily="18" charset="0"/>
              </a:rPr>
              <a:t>«БАБАЛАР АМАНАТЫ – ҰРПАҚ БОРЫШЫ»</a:t>
            </a:r>
          </a:p>
          <a:p>
            <a:pPr algn="ctr"/>
            <a:r>
              <a:rPr lang="kk-KZ" dirty="0" smtClean="0">
                <a:solidFill>
                  <a:srgbClr val="FF0000"/>
                </a:solidFill>
                <a:latin typeface="Times New Roman" panose="02020603050405020304" pitchFamily="18" charset="0"/>
                <a:cs typeface="Times New Roman" panose="02020603050405020304" pitchFamily="18" charset="0"/>
              </a:rPr>
              <a:t>Ұлы қолбасшы Балпық би бабаның 325 жылдығы.</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7504" y="848276"/>
            <a:ext cx="8844884" cy="5909310"/>
          </a:xfrm>
          <a:prstGeom prst="rect">
            <a:avLst/>
          </a:prstGeom>
          <a:noFill/>
        </p:spPr>
        <p:txBody>
          <a:bodyPr wrap="squar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Сөз бастаған шешен, қол бастаған батыр ретінде Балпықтың аты Ескелді бимен қатар айтылады. Екеуі бір анадан </a:t>
            </a:r>
          </a:p>
          <a:p>
            <a:r>
              <a:rPr lang="kk-KZ" sz="1400" dirty="0">
                <a:solidFill>
                  <a:srgbClr val="00B0F0"/>
                </a:solidFill>
                <a:latin typeface="Times New Roman" panose="02020603050405020304" pitchFamily="18" charset="0"/>
                <a:cs typeface="Times New Roman" panose="02020603050405020304" pitchFamily="18" charset="0"/>
              </a:rPr>
              <a:t>т</a:t>
            </a:r>
            <a:r>
              <a:rPr lang="kk-KZ" sz="1400" dirty="0" smtClean="0">
                <a:solidFill>
                  <a:srgbClr val="00B0F0"/>
                </a:solidFill>
                <a:latin typeface="Times New Roman" panose="02020603050405020304" pitchFamily="18" charset="0"/>
                <a:cs typeface="Times New Roman" panose="02020603050405020304" pitchFamily="18" charset="0"/>
              </a:rPr>
              <a:t>уғандай «егіз би» атанған.</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Әділқызы Меруерт. 1 курс, 46 топ.</a:t>
            </a:r>
          </a:p>
          <a:p>
            <a:endParaRPr lang="kk-KZ" sz="1400" dirty="0">
              <a:solidFill>
                <a:srgbClr val="00B0F0"/>
              </a:solidFill>
              <a:latin typeface="Times New Roman" panose="02020603050405020304" pitchFamily="18" charset="0"/>
              <a:cs typeface="Times New Roman" panose="02020603050405020304" pitchFamily="18" charset="0"/>
            </a:endParaRPr>
          </a:p>
          <a:p>
            <a:r>
              <a:rPr lang="kk-KZ" sz="1400" dirty="0" smtClean="0">
                <a:solidFill>
                  <a:srgbClr val="00B050"/>
                </a:solidFill>
                <a:latin typeface="Times New Roman" panose="02020603050405020304" pitchFamily="18" charset="0"/>
                <a:cs typeface="Times New Roman" panose="02020603050405020304" pitchFamily="18" charset="0"/>
              </a:rPr>
              <a:t>Қапшағайдан Балқашқа дейінгі 500 шақырымдай ұзақ жолда олар жүргізген жойқын жорық жайында ел аузында аңыз, әңгіме көп.</a:t>
            </a:r>
          </a:p>
          <a:p>
            <a:r>
              <a:rPr lang="kk-KZ" sz="1400" i="1" dirty="0">
                <a:solidFill>
                  <a:srgbClr val="00B050"/>
                </a:solidFill>
                <a:latin typeface="Times New Roman" panose="02020603050405020304" pitchFamily="18" charset="0"/>
                <a:cs typeface="Times New Roman" panose="02020603050405020304" pitchFamily="18" charset="0"/>
              </a:rPr>
              <a:t> </a:t>
            </a:r>
            <a:r>
              <a:rPr lang="kk-KZ" sz="1400" i="1" dirty="0" smtClean="0">
                <a:solidFill>
                  <a:srgbClr val="00B050"/>
                </a:solidFill>
                <a:latin typeface="Times New Roman" panose="02020603050405020304" pitchFamily="18" charset="0"/>
                <a:cs typeface="Times New Roman" panose="02020603050405020304" pitchFamily="18" charset="0"/>
              </a:rPr>
              <a:t>                                                                                                                      Олифер Елизавета. 1 курс, 6 топ.</a:t>
            </a:r>
          </a:p>
          <a:p>
            <a:endParaRPr lang="kk-KZ" sz="1400" dirty="0">
              <a:solidFill>
                <a:srgbClr val="00B050"/>
              </a:solidFill>
              <a:latin typeface="Times New Roman" panose="02020603050405020304" pitchFamily="18" charset="0"/>
              <a:cs typeface="Times New Roman" panose="02020603050405020304" pitchFamily="18" charset="0"/>
            </a:endParaRPr>
          </a:p>
          <a:p>
            <a:r>
              <a:rPr lang="kk-KZ" sz="1400" dirty="0" smtClean="0">
                <a:solidFill>
                  <a:srgbClr val="00B0F0"/>
                </a:solidFill>
                <a:latin typeface="Times New Roman" panose="02020603050405020304" pitchFamily="18" charset="0"/>
                <a:cs typeface="Times New Roman" panose="02020603050405020304" pitchFamily="18" charset="0"/>
              </a:rPr>
              <a:t>«Жақсыдан жаман туса, жыннан болар, Жаманнан жақсы туса, нұрдан болар.», «Жегенде бал тәтті, шығарда жан тәтті», «Ұзақ жасаған көп көреді», «Ерінбегеннің еңбегі жанады, үйіне қызыр қонады».</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Мұхтар Аймекен.  1 курс, 6 топ.</a:t>
            </a:r>
          </a:p>
          <a:p>
            <a:endParaRPr lang="kk-KZ" sz="1400" i="1" dirty="0">
              <a:solidFill>
                <a:srgbClr val="00B0F0"/>
              </a:solidFill>
              <a:latin typeface="Times New Roman" panose="02020603050405020304" pitchFamily="18" charset="0"/>
              <a:cs typeface="Times New Roman" panose="02020603050405020304" pitchFamily="18" charset="0"/>
            </a:endParaRPr>
          </a:p>
          <a:p>
            <a:r>
              <a:rPr lang="kk-KZ" sz="1400" dirty="0" smtClean="0">
                <a:solidFill>
                  <a:srgbClr val="C00000"/>
                </a:solidFill>
                <a:latin typeface="Times New Roman" panose="02020603050405020304" pitchFamily="18" charset="0"/>
                <a:cs typeface="Times New Roman" panose="02020603050405020304" pitchFamily="18" charset="0"/>
              </a:rPr>
              <a:t>Балпык относится к роду андас, самому  большому из 12 родов племени жалайыр.</a:t>
            </a:r>
          </a:p>
          <a:p>
            <a:r>
              <a:rPr lang="kk-KZ" sz="1400" dirty="0">
                <a:solidFill>
                  <a:srgbClr val="C00000"/>
                </a:solidFill>
                <a:latin typeface="Times New Roman" panose="02020603050405020304" pitchFamily="18" charset="0"/>
                <a:cs typeface="Times New Roman" panose="02020603050405020304" pitchFamily="18" charset="0"/>
              </a:rPr>
              <a:t> </a:t>
            </a:r>
            <a:r>
              <a:rPr lang="kk-KZ" sz="1400" dirty="0" smtClean="0">
                <a:solidFill>
                  <a:srgbClr val="C00000"/>
                </a:solidFill>
                <a:latin typeface="Times New Roman" panose="02020603050405020304" pitchFamily="18" charset="0"/>
                <a:cs typeface="Times New Roman" panose="02020603050405020304" pitchFamily="18" charset="0"/>
              </a:rPr>
              <a:t>                                                                                                                        </a:t>
            </a:r>
            <a:r>
              <a:rPr lang="kk-KZ" sz="1400" i="1" dirty="0" smtClean="0">
                <a:solidFill>
                  <a:srgbClr val="C00000"/>
                </a:solidFill>
                <a:latin typeface="Times New Roman" panose="02020603050405020304" pitchFamily="18" charset="0"/>
                <a:cs typeface="Times New Roman" panose="02020603050405020304" pitchFamily="18" charset="0"/>
              </a:rPr>
              <a:t>Вязигина Ирина. 1 курс, 243 топ.</a:t>
            </a:r>
          </a:p>
          <a:p>
            <a:endParaRPr lang="kk-KZ" sz="1400" dirty="0">
              <a:solidFill>
                <a:srgbClr val="C00000"/>
              </a:solidFill>
              <a:latin typeface="Times New Roman" panose="02020603050405020304" pitchFamily="18" charset="0"/>
              <a:cs typeface="Times New Roman" panose="02020603050405020304" pitchFamily="18" charset="0"/>
            </a:endParaRPr>
          </a:p>
          <a:p>
            <a:r>
              <a:rPr lang="kk-KZ" sz="1400" dirty="0" smtClean="0">
                <a:solidFill>
                  <a:srgbClr val="00B0F0"/>
                </a:solidFill>
                <a:latin typeface="Times New Roman" panose="02020603050405020304" pitchFamily="18" charset="0"/>
                <a:cs typeface="Times New Roman" panose="02020603050405020304" pitchFamily="18" charset="0"/>
              </a:rPr>
              <a:t>Осыдан 325 жылдай уақыт бұрын Жалайыр елінде әрі көсем, әрі би, әрі қол бастаған батыр атанған Балпықтың тарихи еңбегі ерекше.</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Сағынбай Арсен. 1 курс, 9 топ.</a:t>
            </a:r>
          </a:p>
          <a:p>
            <a:r>
              <a:rPr lang="kk-KZ" sz="1400" dirty="0" smtClean="0">
                <a:solidFill>
                  <a:srgbClr val="7030A0"/>
                </a:solidFill>
                <a:latin typeface="Times New Roman" panose="02020603050405020304" pitchFamily="18" charset="0"/>
                <a:cs typeface="Times New Roman" panose="02020603050405020304" pitchFamily="18" charset="0"/>
              </a:rPr>
              <a:t>Аңырақай шайқасына, Аягөз бойындағы Таскескен мен бүгінгі Текелі маңындағы соғыстарға қатысып, еліне қорған бола білген.</a:t>
            </a:r>
          </a:p>
          <a:p>
            <a:r>
              <a:rPr lang="kk-KZ" sz="1400" dirty="0">
                <a:solidFill>
                  <a:srgbClr val="7030A0"/>
                </a:solidFill>
                <a:latin typeface="Times New Roman" panose="02020603050405020304" pitchFamily="18" charset="0"/>
                <a:cs typeface="Times New Roman" panose="02020603050405020304" pitchFamily="18" charset="0"/>
              </a:rPr>
              <a:t> </a:t>
            </a:r>
            <a:r>
              <a:rPr lang="kk-KZ" sz="1400" dirty="0" smtClean="0">
                <a:solidFill>
                  <a:srgbClr val="7030A0"/>
                </a:solidFill>
                <a:latin typeface="Times New Roman" panose="02020603050405020304" pitchFamily="18" charset="0"/>
                <a:cs typeface="Times New Roman" panose="02020603050405020304" pitchFamily="18" charset="0"/>
              </a:rPr>
              <a:t>                                                                                                          </a:t>
            </a:r>
            <a:r>
              <a:rPr lang="kk-KZ" sz="1400" i="1" dirty="0" smtClean="0">
                <a:solidFill>
                  <a:srgbClr val="7030A0"/>
                </a:solidFill>
                <a:latin typeface="Times New Roman" panose="02020603050405020304" pitchFamily="18" charset="0"/>
                <a:cs typeface="Times New Roman" panose="02020603050405020304" pitchFamily="18" charset="0"/>
              </a:rPr>
              <a:t>Санатұлы Жалғас 1 курс, 8 топ.  </a:t>
            </a:r>
            <a:r>
              <a:rPr lang="kk-KZ" sz="1400" i="1" dirty="0" smtClean="0">
                <a:solidFill>
                  <a:srgbClr val="00B0F0"/>
                </a:solidFill>
                <a:latin typeface="Times New Roman" panose="02020603050405020304" pitchFamily="18" charset="0"/>
                <a:cs typeface="Times New Roman" panose="02020603050405020304" pitchFamily="18" charset="0"/>
              </a:rPr>
              <a:t> </a:t>
            </a:r>
          </a:p>
          <a:p>
            <a:r>
              <a:rPr lang="kk-KZ" sz="1400" dirty="0" smtClean="0">
                <a:solidFill>
                  <a:srgbClr val="00B0F0"/>
                </a:solidFill>
                <a:latin typeface="Times New Roman" panose="02020603050405020304" pitchFamily="18" charset="0"/>
                <a:cs typeface="Times New Roman" panose="02020603050405020304" pitchFamily="18" charset="0"/>
              </a:rPr>
              <a:t>Могила Балпык  бия находится в глубине гор  Уштобе.</a:t>
            </a:r>
          </a:p>
          <a:p>
            <a:r>
              <a:rPr lang="kk-KZ" sz="1400" i="1" dirty="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                                                                           Сайлауов Мадияр. 1 курс, 244 топ.</a:t>
            </a:r>
          </a:p>
          <a:p>
            <a:endParaRPr lang="kk-KZ" sz="1400" dirty="0" smtClean="0">
              <a:solidFill>
                <a:srgbClr val="00B0F0"/>
              </a:solidFill>
              <a:latin typeface="Times New Roman" panose="02020603050405020304" pitchFamily="18" charset="0"/>
              <a:cs typeface="Times New Roman" panose="02020603050405020304" pitchFamily="18" charset="0"/>
            </a:endParaRPr>
          </a:p>
          <a:p>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Балпық айтты деген шешендік сөздер 1993 жылы жарық көрген Нысанбек Төреқұловтың «Қазақтың би-шешендері» деген кітабына енген.      </a:t>
            </a:r>
          </a:p>
          <a:p>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a:t>
            </a:r>
            <a:r>
              <a:rPr lang="kk-KZ" sz="1400" i="1" dirty="0" smtClean="0">
                <a:solidFill>
                  <a:srgbClr val="00B050"/>
                </a:solidFill>
                <a:latin typeface="Times New Roman" panose="02020603050405020304" pitchFamily="18" charset="0"/>
                <a:cs typeface="Times New Roman" panose="02020603050405020304" pitchFamily="18" charset="0"/>
              </a:rPr>
              <a:t>Болатбек Нұрболат. 1 курс, 45 топ.                  </a:t>
            </a:r>
            <a:endParaRPr lang="ru-RU" sz="1400" i="1" dirty="0">
              <a:solidFill>
                <a:srgbClr val="00B050"/>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0" y="60955"/>
            <a:ext cx="24622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153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060" y="479612"/>
            <a:ext cx="8856984" cy="4185761"/>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 Биыл Балпық би бабамызға 325 жыл толып отыр. Біз осы оқиғаға орай тобымызбен тәрбие сағатын өткіздік. </a:t>
            </a:r>
          </a:p>
          <a:p>
            <a:pPr algn="just"/>
            <a:r>
              <a:rPr lang="kk-KZ" sz="1400" dirty="0" smtClean="0">
                <a:solidFill>
                  <a:srgbClr val="00B0F0"/>
                </a:solidFill>
                <a:latin typeface="Times New Roman" panose="02020603050405020304" pitchFamily="18" charset="0"/>
                <a:cs typeface="Times New Roman" panose="02020603050405020304" pitchFamily="18" charset="0"/>
              </a:rPr>
              <a:t>Расына келгенде мен балпық би туралы мүлдем естімептім. Бірақ, осы тәрбие сағаты арқылы көп мәлімет алдым.</a:t>
            </a:r>
          </a:p>
          <a:p>
            <a:pPr algn="just"/>
            <a:r>
              <a:rPr lang="kk-KZ" sz="1400" dirty="0" smtClean="0">
                <a:solidFill>
                  <a:srgbClr val="00B0F0"/>
                </a:solidFill>
                <a:latin typeface="Times New Roman" panose="02020603050405020304" pitchFamily="18" charset="0"/>
                <a:cs typeface="Times New Roman" panose="02020603050405020304" pitchFamily="18" charset="0"/>
              </a:rPr>
              <a:t> Балпық би туралы айта кететін болсақ. Ол кісі – көсем, шешен, би, қол бастаған батыр болған.  Ол кісінің көптеген  еңбектері фольклоршы, жазушы ағаларымыздың арқасында ел аузынан жинақталған. </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Балпық бидің кесенесі туралы айтатын болсақ, 1994 жылы салынған. Қаратал ауданы Оян ауылында орналасқан. Күйдірілген кірпіштен салынып, мәрмәрмен қапталған. Шатыры күмбезді болып келеді. Ал басына граниттен жасалған құлпытас қойылған. Балпық бидің батырлығы туралы айтатын болсақ, ол кісі өзінің сүрген заманындағы барлық шайқасқа қатысқан. Біздің егеменді ел болуымыз үшін үлкен үлес қосқан кісі. Балпық би үлгі тұтатын тұлғалардың бірі, бірегей деп ойлаймын.</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Толымбет Ақниет 1 курс, 45 топ.</a:t>
            </a:r>
          </a:p>
          <a:p>
            <a:pPr algn="just"/>
            <a:r>
              <a:rPr lang="kk-KZ" sz="1400" dirty="0" smtClean="0">
                <a:solidFill>
                  <a:srgbClr val="FF0000"/>
                </a:solidFill>
                <a:latin typeface="Times New Roman" panose="02020603050405020304" pitchFamily="18" charset="0"/>
                <a:cs typeface="Times New Roman" panose="02020603050405020304" pitchFamily="18" charset="0"/>
              </a:rPr>
              <a:t>Бейіті Үштөбе қаласының түбінде. Көксу ауданының орталығына Балпық би есімі беріліп, ескерткіші орнатылды.</a:t>
            </a:r>
          </a:p>
          <a:p>
            <a:pPr algn="just"/>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Пан Вадим. 1 курс, 45 топ.</a:t>
            </a:r>
          </a:p>
          <a:p>
            <a:pPr algn="just"/>
            <a:r>
              <a:rPr lang="kk-KZ" sz="1400" dirty="0" smtClean="0">
                <a:solidFill>
                  <a:srgbClr val="00B0F0"/>
                </a:solidFill>
                <a:latin typeface="Times New Roman" panose="02020603050405020304" pitchFamily="18" charset="0"/>
                <a:cs typeface="Times New Roman" panose="02020603050405020304" pitchFamily="18" charset="0"/>
              </a:rPr>
              <a:t>Жүздеген жылдар бойы үздіксіз шапқын жасап тұрған Жоңғар қалмақтарына ығысып, сыр бойын, Шу бойын паналап жүрген Жалайырдың басын құрап, Ескелді, Қабан ақын, Ораз батырлармен бірге жаудан босаған Жетісу өлкесіне көшіріп әкеліп, қоныстандырылған еңбегі ел аузында ерекше айтылады.</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Сиябек Гүлназира 1 курс, 45 топ.</a:t>
            </a:r>
          </a:p>
          <a:p>
            <a:pPr algn="just"/>
            <a:r>
              <a:rPr lang="kk-KZ" sz="1400" dirty="0" smtClean="0">
                <a:solidFill>
                  <a:srgbClr val="00B050"/>
                </a:solidFill>
                <a:latin typeface="Times New Roman" panose="02020603050405020304" pitchFamily="18" charset="0"/>
                <a:cs typeface="Times New Roman" panose="02020603050405020304" pitchFamily="18" charset="0"/>
              </a:rPr>
              <a:t>Балпық би сондай шешен кісі болған. Өлеңдері, нақыл сөздері ұзақ жылдардан қазіргі кезеңге дейін сақталған. Нақыл-сөздер айтуға жеңіл болғанымен, мағыналары түпсіз терең айтылған.</a:t>
            </a:r>
          </a:p>
          <a:p>
            <a:pPr algn="just"/>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a:t>
            </a:r>
            <a:r>
              <a:rPr lang="kk-KZ" sz="1400" i="1" dirty="0" smtClean="0">
                <a:solidFill>
                  <a:srgbClr val="00B050"/>
                </a:solidFill>
                <a:latin typeface="Times New Roman" panose="02020603050405020304" pitchFamily="18" charset="0"/>
                <a:cs typeface="Times New Roman" panose="02020603050405020304" pitchFamily="18" charset="0"/>
              </a:rPr>
              <a:t>Бағдат 1 курс, 45 топ</a:t>
            </a:r>
            <a:endParaRPr lang="ru-RU" sz="1400" i="1" dirty="0">
              <a:solidFill>
                <a:srgbClr val="00B05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7060" y="122841"/>
            <a:ext cx="2367186"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БАЛПЫҚ БИ -325 ЖЫЛ</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165" y="5074806"/>
            <a:ext cx="1751748" cy="161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06" t="7386" r="7531" b="18111"/>
          <a:stretch/>
        </p:blipFill>
        <p:spPr bwMode="auto">
          <a:xfrm>
            <a:off x="3851921" y="5074806"/>
            <a:ext cx="1944216" cy="161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55" t="6339" r="13733" b="16134"/>
          <a:stretch/>
        </p:blipFill>
        <p:spPr bwMode="auto">
          <a:xfrm>
            <a:off x="7533568" y="4183803"/>
            <a:ext cx="1474145" cy="250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01" y="5095364"/>
            <a:ext cx="1826604" cy="159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7" y="4617606"/>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0220" y="5074806"/>
            <a:ext cx="1597025" cy="161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263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102"/>
            <a:ext cx="4053354"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«ҮШ БӘЙТЕРЕК» МӘҢГІЛІК ЕЛ ЖАСТАРЫ</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692696"/>
            <a:ext cx="8712968" cy="5693866"/>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      Қазақ халқы «Үш бәйтерек» деп атап кеткен Ілияс Жансугуров, Сәкен Сейфулллин, Бейімбет Майлин қазақ </a:t>
            </a:r>
          </a:p>
          <a:p>
            <a:pPr algn="ctr"/>
            <a:r>
              <a:rPr lang="kk-KZ" sz="1400" dirty="0" smtClean="0">
                <a:solidFill>
                  <a:srgbClr val="00B0F0"/>
                </a:solidFill>
                <a:latin typeface="Times New Roman" panose="02020603050405020304" pitchFamily="18" charset="0"/>
                <a:cs typeface="Times New Roman" panose="02020603050405020304" pitchFamily="18" charset="0"/>
              </a:rPr>
              <a:t>әдебиетіне айтулы ақын, қарымды қаламгер, дарынды драматург ретінде үлкен үлес қосты.</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Азамат, 1 курс 45 топ.  </a:t>
            </a:r>
          </a:p>
          <a:p>
            <a:pPr algn="ctr"/>
            <a:r>
              <a:rPr lang="kk-KZ" sz="1400" dirty="0" smtClean="0">
                <a:solidFill>
                  <a:srgbClr val="7030A0"/>
                </a:solidFill>
                <a:latin typeface="Times New Roman" panose="02020603050405020304" pitchFamily="18" charset="0"/>
                <a:cs typeface="Times New Roman" panose="02020603050405020304" pitchFamily="18" charset="0"/>
              </a:rPr>
              <a:t>Олардың қаламынан Қазақстанның дархан даласы, өндіріс орындары мен еңбек адамдарының іс-әрекеттері, өмірге деген құштарлықтары, болашаққа үміт-сенімдері кеңінен көрінеді.</a:t>
            </a:r>
          </a:p>
          <a:p>
            <a:pPr algn="ctr"/>
            <a:r>
              <a:rPr lang="kk-KZ" sz="1400" dirty="0">
                <a:solidFill>
                  <a:srgbClr val="7030A0"/>
                </a:solidFill>
                <a:latin typeface="Times New Roman" panose="02020603050405020304" pitchFamily="18" charset="0"/>
                <a:cs typeface="Times New Roman" panose="02020603050405020304" pitchFamily="18" charset="0"/>
              </a:rPr>
              <a:t> </a:t>
            </a:r>
            <a:r>
              <a:rPr lang="kk-KZ" sz="1400" dirty="0" smtClean="0">
                <a:solidFill>
                  <a:srgbClr val="7030A0"/>
                </a:solidFill>
                <a:latin typeface="Times New Roman" panose="02020603050405020304" pitchFamily="18" charset="0"/>
                <a:cs typeface="Times New Roman" panose="02020603050405020304" pitchFamily="18" charset="0"/>
              </a:rPr>
              <a:t>                                                                                                             </a:t>
            </a:r>
            <a:r>
              <a:rPr lang="kk-KZ" sz="1400" i="1" dirty="0" smtClean="0">
                <a:solidFill>
                  <a:srgbClr val="7030A0"/>
                </a:solidFill>
                <a:latin typeface="Times New Roman" panose="02020603050405020304" pitchFamily="18" charset="0"/>
                <a:cs typeface="Times New Roman" panose="02020603050405020304" pitchFamily="18" charset="0"/>
              </a:rPr>
              <a:t>Ботакөз, 1 курс 45 топ</a:t>
            </a:r>
          </a:p>
          <a:p>
            <a:pPr algn="ctr"/>
            <a:r>
              <a:rPr lang="kk-KZ" sz="1400" dirty="0" smtClean="0">
                <a:solidFill>
                  <a:srgbClr val="00B0F0"/>
                </a:solidFill>
                <a:latin typeface="Times New Roman" panose="02020603050405020304" pitchFamily="18" charset="0"/>
                <a:cs typeface="Times New Roman" panose="02020603050405020304" pitchFamily="18" charset="0"/>
              </a:rPr>
              <a:t>Үш бәйтерек ... Үшеуінің туысы қандай бірдей болса, тұрысы қандай әр бөлек. Үшеуі де – халқы мен заманның ауыздарынан түсе қалғандай адал ұл.</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Дәулет, 1 курс 45 топ </a:t>
            </a:r>
          </a:p>
          <a:p>
            <a:pPr algn="ctr"/>
            <a:r>
              <a:rPr lang="kk-KZ" sz="1400" dirty="0" smtClean="0">
                <a:solidFill>
                  <a:srgbClr val="FF0000"/>
                </a:solidFill>
                <a:latin typeface="Times New Roman" panose="02020603050405020304" pitchFamily="18" charset="0"/>
                <a:cs typeface="Times New Roman" panose="02020603050405020304" pitchFamily="18" charset="0"/>
              </a:rPr>
              <a:t>Бір сөзбен айтқанда әдебиет қорын кеңейтті.</a:t>
            </a:r>
          </a:p>
          <a:p>
            <a:pPr algn="ctr"/>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a:t>
            </a:r>
            <a:r>
              <a:rPr lang="kk-KZ" sz="1400" i="1" dirty="0" smtClean="0">
                <a:solidFill>
                  <a:srgbClr val="FF0000"/>
                </a:solidFill>
                <a:latin typeface="Times New Roman" panose="02020603050405020304" pitchFamily="18" charset="0"/>
                <a:cs typeface="Times New Roman" panose="02020603050405020304" pitchFamily="18" charset="0"/>
              </a:rPr>
              <a:t>Ақниет, 1 курс 45 топ</a:t>
            </a:r>
          </a:p>
          <a:p>
            <a:pPr algn="ctr"/>
            <a:r>
              <a:rPr lang="kk-KZ" sz="1400" dirty="0" smtClean="0">
                <a:solidFill>
                  <a:srgbClr val="00B0F0"/>
                </a:solidFill>
                <a:latin typeface="Times New Roman" panose="02020603050405020304" pitchFamily="18" charset="0"/>
                <a:cs typeface="Times New Roman" panose="02020603050405020304" pitchFamily="18" charset="0"/>
              </a:rPr>
              <a:t>Тәуелсіздікті ту еткен қазақ халқы осындай ағаларымызды мақтан тұтады.</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Абылайхан, 1 курс 45 топ</a:t>
            </a:r>
          </a:p>
          <a:p>
            <a:pPr algn="ctr"/>
            <a:r>
              <a:rPr lang="kk-KZ" sz="1400" dirty="0" smtClean="0">
                <a:solidFill>
                  <a:srgbClr val="00B050"/>
                </a:solidFill>
                <a:latin typeface="Times New Roman" panose="02020603050405020304" pitchFamily="18" charset="0"/>
                <a:cs typeface="Times New Roman" panose="02020603050405020304" pitchFamily="18" charset="0"/>
              </a:rPr>
              <a:t>Біреуі – дәйім биікке талпынып, алға ұмтылған ар халықтың асыл, арманындай асқақ, біреуі – талайды бастан кешіп, тауқыметке төзіп өскен қауымның сарқылмас сабырынан жаратылғандай сом, мығым. Біреуі – көпті көріп, көпті сүйген халықтың парасат – парқын, арман-аңсарын, мұқалмас жігерін кең қамтып, кемел сіңіргендей қуатты да нәрлі.</a:t>
            </a:r>
          </a:p>
          <a:p>
            <a:pPr algn="ctr"/>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a:t>
            </a:r>
            <a:r>
              <a:rPr lang="kk-KZ" sz="1400" i="1" dirty="0" smtClean="0">
                <a:solidFill>
                  <a:srgbClr val="00B050"/>
                </a:solidFill>
                <a:latin typeface="Times New Roman" panose="02020603050405020304" pitchFamily="18" charset="0"/>
                <a:cs typeface="Times New Roman" panose="02020603050405020304" pitchFamily="18" charset="0"/>
              </a:rPr>
              <a:t>Вадим, 1 курс 45 топ</a:t>
            </a:r>
          </a:p>
          <a:p>
            <a:pPr algn="ctr"/>
            <a:r>
              <a:rPr lang="kk-KZ" sz="1400" dirty="0" smtClean="0">
                <a:solidFill>
                  <a:srgbClr val="00B0F0"/>
                </a:solidFill>
                <a:latin typeface="Times New Roman" panose="02020603050405020304" pitchFamily="18" charset="0"/>
                <a:cs typeface="Times New Roman" panose="02020603050405020304" pitchFamily="18" charset="0"/>
              </a:rPr>
              <a:t>«Үш бәйтерек» ұлттық сөз өнерін азаматтық бейне беделімен де, қайраткер қаламгерлігімен де биік белеске көтереді. Ұлт руханиятын даңқты туындыларымен, тақырып байлығымен, жанрлық қырларымен, көркемдік әлемімен байытты.</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Жанерке 1 курс, 45 топ</a:t>
            </a:r>
          </a:p>
          <a:p>
            <a:pPr algn="ctr"/>
            <a:r>
              <a:rPr lang="kk-KZ" sz="1400" dirty="0" smtClean="0">
                <a:solidFill>
                  <a:srgbClr val="002060"/>
                </a:solidFill>
                <a:latin typeface="Times New Roman" panose="02020603050405020304" pitchFamily="18" charset="0"/>
                <a:cs typeface="Times New Roman" panose="02020603050405020304" pitchFamily="18" charset="0"/>
              </a:rPr>
              <a:t>Сәкен, Бейімбет, Ілияс! Үшеуінің де жөргегі – ұланғайыр бір далаеың топырағы. Біреуі – соның кіндік ортасында, біреуі – теріскей, біреуі – күнгей шалғайында бір жыл туыпты. Үшеуі де бір жаздың майсасынан алғаш нәр татып, бір қыстың ызғарынан алғаш қар басыпты.</a:t>
            </a:r>
          </a:p>
          <a:p>
            <a:pPr algn="ctr"/>
            <a:r>
              <a:rPr lang="kk-KZ" sz="1400" i="1" dirty="0">
                <a:solidFill>
                  <a:srgbClr val="002060"/>
                </a:solidFill>
                <a:latin typeface="Times New Roman" panose="02020603050405020304" pitchFamily="18" charset="0"/>
                <a:cs typeface="Times New Roman" panose="02020603050405020304" pitchFamily="18" charset="0"/>
              </a:rPr>
              <a:t> </a:t>
            </a:r>
            <a:r>
              <a:rPr lang="kk-KZ" sz="1400" i="1" dirty="0" smtClean="0">
                <a:solidFill>
                  <a:srgbClr val="002060"/>
                </a:solidFill>
                <a:latin typeface="Times New Roman" panose="02020603050405020304" pitchFamily="18" charset="0"/>
                <a:cs typeface="Times New Roman" panose="02020603050405020304" pitchFamily="18" charset="0"/>
              </a:rPr>
              <a:t>                                                                                                                     Надежда, 1 курс 45 топ.</a:t>
            </a:r>
            <a:endParaRPr lang="ru-RU" sz="1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53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1" y="0"/>
            <a:ext cx="91440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User\AppData\Local\Temp\IMG_3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67696" y="780281"/>
            <a:ext cx="3758483" cy="283509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AppData\Local\Temp\IMG_3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7177" y="4797152"/>
            <a:ext cx="2987824" cy="17728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AppData\Local\Temp\IMG_30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8800" y="2852936"/>
            <a:ext cx="2761829" cy="17847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ser\AppData\Local\Temp\IMG_30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1671" y="4236198"/>
            <a:ext cx="2772817" cy="23337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ser\AppData\Local\Temp\IMG_306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77" t="23574" r="5659" b="7274"/>
          <a:stretch/>
        </p:blipFill>
        <p:spPr bwMode="auto">
          <a:xfrm>
            <a:off x="153987" y="4797152"/>
            <a:ext cx="2761829" cy="177281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User\AppData\Local\Temp\IMG_307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688" y="2852937"/>
            <a:ext cx="2761829" cy="18225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987" y="11663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75824" y="1422279"/>
            <a:ext cx="3376374" cy="1415772"/>
          </a:xfrm>
          <a:prstGeom prst="rect">
            <a:avLst/>
          </a:prstGeom>
          <a:noFill/>
        </p:spPr>
        <p:txBody>
          <a:bodyPr wrap="none" rtlCol="0">
            <a:spAutoFit/>
          </a:bodyPr>
          <a:lstStyle/>
          <a:p>
            <a:r>
              <a:rPr lang="kk-KZ" dirty="0" smtClean="0">
                <a:solidFill>
                  <a:srgbClr val="00B0F0"/>
                </a:solidFill>
                <a:latin typeface="Times New Roman" panose="02020603050405020304" pitchFamily="18" charset="0"/>
                <a:cs typeface="Times New Roman" panose="02020603050405020304" pitchFamily="18" charset="0"/>
              </a:rPr>
              <a:t>Алғашқы ақылшың мұғалім,</a:t>
            </a:r>
          </a:p>
          <a:p>
            <a:r>
              <a:rPr lang="kk-KZ" dirty="0" smtClean="0">
                <a:solidFill>
                  <a:srgbClr val="00B0F0"/>
                </a:solidFill>
                <a:latin typeface="Times New Roman" panose="02020603050405020304" pitchFamily="18" charset="0"/>
                <a:cs typeface="Times New Roman" panose="02020603050405020304" pitchFamily="18" charset="0"/>
              </a:rPr>
              <a:t>Көл еткен білімнің бүлағын.</a:t>
            </a:r>
          </a:p>
          <a:p>
            <a:r>
              <a:rPr lang="kk-KZ" dirty="0" smtClean="0">
                <a:solidFill>
                  <a:srgbClr val="00B0F0"/>
                </a:solidFill>
                <a:latin typeface="Times New Roman" panose="02020603050405020304" pitchFamily="18" charset="0"/>
                <a:cs typeface="Times New Roman" panose="02020603050405020304" pitchFamily="18" charset="0"/>
              </a:rPr>
              <a:t>Құрметке лайық, өйткені,</a:t>
            </a:r>
          </a:p>
          <a:p>
            <a:r>
              <a:rPr lang="kk-KZ" dirty="0" smtClean="0">
                <a:solidFill>
                  <a:srgbClr val="00B0F0"/>
                </a:solidFill>
                <a:latin typeface="Times New Roman" panose="02020603050405020304" pitchFamily="18" charset="0"/>
                <a:cs typeface="Times New Roman" panose="02020603050405020304" pitchFamily="18" charset="0"/>
              </a:rPr>
              <a:t>Жаққан ол талайдың шырағын.</a:t>
            </a:r>
          </a:p>
          <a:p>
            <a:r>
              <a:rPr lang="kk-KZ" sz="1400" i="1" dirty="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                                                    Р.Сейілхан</a:t>
            </a:r>
            <a:endParaRPr lang="ru-RU" sz="14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535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723" t="9348" r="5622" b="16183"/>
          <a:stretch/>
        </p:blipFill>
        <p:spPr bwMode="auto">
          <a:xfrm>
            <a:off x="3151676" y="193590"/>
            <a:ext cx="2788476" cy="228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94" r="18593" b="2905"/>
          <a:stretch/>
        </p:blipFill>
        <p:spPr bwMode="auto">
          <a:xfrm>
            <a:off x="7596336" y="2564904"/>
            <a:ext cx="1422343" cy="411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7" y="645840"/>
            <a:ext cx="2916657" cy="183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4825346"/>
            <a:ext cx="252028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188640"/>
            <a:ext cx="3006519" cy="228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7027" y="2564904"/>
            <a:ext cx="2471037" cy="218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080" y="4825345"/>
            <a:ext cx="2223339"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215" y="4825346"/>
            <a:ext cx="2307553"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165" y="2564904"/>
            <a:ext cx="2333604" cy="218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2080" y="2564905"/>
            <a:ext cx="2223339" cy="218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80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19" y="2660236"/>
            <a:ext cx="2944811" cy="179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322" y="4762092"/>
            <a:ext cx="2934404" cy="185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41" y="4772268"/>
            <a:ext cx="2767962" cy="185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5809" y="1745824"/>
            <a:ext cx="2581057" cy="189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572487" y="3658386"/>
            <a:ext cx="1944216" cy="263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9119" y="540174"/>
            <a:ext cx="2880320" cy="175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524" y="2660236"/>
            <a:ext cx="2796279" cy="179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04" y="540174"/>
            <a:ext cx="2880320" cy="175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14590" y="116632"/>
            <a:ext cx="350574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dirty="0">
                <a:solidFill>
                  <a:srgbClr val="FF0000"/>
                </a:solidFill>
                <a:latin typeface="Times New Roman" panose="02020603050405020304" pitchFamily="18" charset="0"/>
                <a:cs typeface="Times New Roman" panose="02020603050405020304" pitchFamily="18" charset="0"/>
              </a:rPr>
              <a:t>«Кітапхана әлеміне саяхат» </a:t>
            </a:r>
          </a:p>
        </p:txBody>
      </p:sp>
      <p:sp>
        <p:nvSpPr>
          <p:cNvPr id="3" name="Прямоугольник 2"/>
          <p:cNvSpPr/>
          <p:nvPr/>
        </p:nvSpPr>
        <p:spPr>
          <a:xfrm>
            <a:off x="6191672" y="637114"/>
            <a:ext cx="2952328" cy="523220"/>
          </a:xfrm>
          <a:prstGeom prst="rect">
            <a:avLst/>
          </a:prstGeom>
        </p:spPr>
        <p:txBody>
          <a:bodyPr wrap="square">
            <a:spAutoFit/>
          </a:bodyPr>
          <a:lstStyle/>
          <a:p>
            <a:r>
              <a:rPr lang="ru-RU" sz="1400" i="1" dirty="0" err="1" smtClean="0">
                <a:solidFill>
                  <a:srgbClr val="00B0F0"/>
                </a:solidFill>
                <a:latin typeface="Times New Roman" panose="02020603050405020304" pitchFamily="18" charset="0"/>
                <a:cs typeface="Times New Roman" panose="02020603050405020304" pitchFamily="18" charset="0"/>
              </a:rPr>
              <a:t>Кітап</a:t>
            </a:r>
            <a:r>
              <a:rPr lang="ru-RU" sz="1400" i="1" dirty="0" smtClean="0">
                <a:solidFill>
                  <a:srgbClr val="00B0F0"/>
                </a:solidFill>
                <a:latin typeface="Times New Roman" panose="02020603050405020304" pitchFamily="18" charset="0"/>
                <a:cs typeface="Times New Roman" panose="02020603050405020304" pitchFamily="18" charset="0"/>
              </a:rPr>
              <a:t> – </a:t>
            </a:r>
            <a:r>
              <a:rPr lang="ru-RU" sz="1400" i="1" dirty="0" err="1" smtClean="0">
                <a:solidFill>
                  <a:srgbClr val="00B0F0"/>
                </a:solidFill>
                <a:latin typeface="Times New Roman" panose="02020603050405020304" pitchFamily="18" charset="0"/>
                <a:cs typeface="Times New Roman" panose="02020603050405020304" pitchFamily="18" charset="0"/>
              </a:rPr>
              <a:t>ойдың</a:t>
            </a:r>
            <a:r>
              <a:rPr lang="ru-RU" sz="1400" i="1" dirty="0" smtClean="0">
                <a:solidFill>
                  <a:srgbClr val="00B0F0"/>
                </a:solidFill>
                <a:latin typeface="Times New Roman" panose="02020603050405020304" pitchFamily="18" charset="0"/>
                <a:cs typeface="Times New Roman" panose="02020603050405020304" pitchFamily="18" charset="0"/>
              </a:rPr>
              <a:t> </a:t>
            </a:r>
            <a:r>
              <a:rPr lang="ru-RU" sz="1400" i="1" dirty="0" err="1">
                <a:solidFill>
                  <a:srgbClr val="00B0F0"/>
                </a:solidFill>
                <a:latin typeface="Times New Roman" panose="02020603050405020304" pitchFamily="18" charset="0"/>
                <a:cs typeface="Times New Roman" panose="02020603050405020304" pitchFamily="18" charset="0"/>
              </a:rPr>
              <a:t>талмас</a:t>
            </a:r>
            <a:r>
              <a:rPr lang="ru-RU" sz="1400" i="1" dirty="0">
                <a:solidFill>
                  <a:srgbClr val="00B0F0"/>
                </a:solidFill>
                <a:latin typeface="Times New Roman" panose="02020603050405020304" pitchFamily="18" charset="0"/>
                <a:cs typeface="Times New Roman" panose="02020603050405020304" pitchFamily="18" charset="0"/>
              </a:rPr>
              <a:t> </a:t>
            </a:r>
            <a:r>
              <a:rPr lang="ru-RU" sz="1400" i="1" dirty="0" err="1">
                <a:solidFill>
                  <a:srgbClr val="00B0F0"/>
                </a:solidFill>
                <a:latin typeface="Times New Roman" panose="02020603050405020304" pitchFamily="18" charset="0"/>
                <a:cs typeface="Times New Roman" panose="02020603050405020304" pitchFamily="18" charset="0"/>
              </a:rPr>
              <a:t>қанаты</a:t>
            </a:r>
            <a:endParaRPr lang="ru-RU" sz="1400" i="1" dirty="0">
              <a:solidFill>
                <a:srgbClr val="00B0F0"/>
              </a:solidFill>
              <a:latin typeface="Times New Roman" panose="02020603050405020304" pitchFamily="18" charset="0"/>
              <a:cs typeface="Times New Roman" panose="02020603050405020304" pitchFamily="18" charset="0"/>
            </a:endParaRPr>
          </a:p>
          <a:p>
            <a:r>
              <a:rPr lang="ru-RU" sz="1400" i="1" dirty="0">
                <a:solidFill>
                  <a:srgbClr val="00B0F0"/>
                </a:solidFill>
                <a:latin typeface="Times New Roman" panose="02020603050405020304" pitchFamily="18" charset="0"/>
                <a:cs typeface="Times New Roman" panose="02020603050405020304" pitchFamily="18" charset="0"/>
              </a:rPr>
              <a:t>                                                   Абай</a:t>
            </a:r>
          </a:p>
        </p:txBody>
      </p:sp>
      <p:sp>
        <p:nvSpPr>
          <p:cNvPr id="4" name="TextBox 3"/>
          <p:cNvSpPr txBox="1"/>
          <p:nvPr/>
        </p:nvSpPr>
        <p:spPr>
          <a:xfrm>
            <a:off x="1015560" y="2321682"/>
            <a:ext cx="848309" cy="369332"/>
          </a:xfrm>
          <a:prstGeom prst="rect">
            <a:avLst/>
          </a:prstGeom>
          <a:noFill/>
        </p:spPr>
        <p:txBody>
          <a:bodyPr wrap="none" rtlCol="0">
            <a:spAutoFit/>
          </a:bodyPr>
          <a:lstStyle/>
          <a:p>
            <a:r>
              <a:rPr lang="kk-KZ" dirty="0" smtClean="0">
                <a:solidFill>
                  <a:srgbClr val="00B0F0"/>
                </a:solidFill>
                <a:latin typeface="Times New Roman" panose="02020603050405020304" pitchFamily="18" charset="0"/>
                <a:cs typeface="Times New Roman" panose="02020603050405020304" pitchFamily="18" charset="0"/>
              </a:rPr>
              <a:t>І-орын</a:t>
            </a:r>
            <a:endParaRPr lang="ru-RU" dirty="0">
              <a:solidFill>
                <a:srgbClr val="00B0F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185792" y="2290904"/>
            <a:ext cx="925253" cy="369332"/>
          </a:xfrm>
          <a:prstGeom prst="rect">
            <a:avLst/>
          </a:prstGeom>
        </p:spPr>
        <p:txBody>
          <a:bodyPr wrap="none">
            <a:spAutoFit/>
          </a:bodyPr>
          <a:lstStyle/>
          <a:p>
            <a:r>
              <a:rPr lang="ru-RU" dirty="0" smtClean="0">
                <a:solidFill>
                  <a:srgbClr val="00B0F0"/>
                </a:solidFill>
                <a:latin typeface="Times New Roman" panose="02020603050405020304" pitchFamily="18" charset="0"/>
                <a:cs typeface="Times New Roman" panose="02020603050405020304" pitchFamily="18" charset="0"/>
              </a:rPr>
              <a:t>ІІ-</a:t>
            </a:r>
            <a:r>
              <a:rPr lang="ru-RU" dirty="0" err="1" smtClean="0">
                <a:solidFill>
                  <a:srgbClr val="00B0F0"/>
                </a:solidFill>
                <a:latin typeface="Times New Roman" panose="02020603050405020304" pitchFamily="18" charset="0"/>
                <a:cs typeface="Times New Roman" panose="02020603050405020304" pitchFamily="18" charset="0"/>
              </a:rPr>
              <a:t>орын</a:t>
            </a:r>
            <a:endParaRPr lang="ru-RU" dirty="0">
              <a:solidFill>
                <a:srgbClr val="00B0F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015560" y="4396885"/>
            <a:ext cx="1002197" cy="369332"/>
          </a:xfrm>
          <a:prstGeom prst="rect">
            <a:avLst/>
          </a:prstGeom>
        </p:spPr>
        <p:txBody>
          <a:bodyPr wrap="none">
            <a:spAutoFit/>
          </a:bodyPr>
          <a:lstStyle/>
          <a:p>
            <a:r>
              <a:rPr lang="ru-RU" dirty="0" smtClean="0">
                <a:solidFill>
                  <a:srgbClr val="00B0F0"/>
                </a:solidFill>
                <a:latin typeface="Times New Roman" panose="02020603050405020304" pitchFamily="18" charset="0"/>
                <a:cs typeface="Times New Roman" panose="02020603050405020304" pitchFamily="18" charset="0"/>
              </a:rPr>
              <a:t>І</a:t>
            </a:r>
            <a:r>
              <a:rPr lang="kk-KZ" dirty="0" smtClean="0">
                <a:solidFill>
                  <a:srgbClr val="00B0F0"/>
                </a:solidFill>
                <a:latin typeface="Times New Roman" panose="02020603050405020304" pitchFamily="18" charset="0"/>
                <a:cs typeface="Times New Roman" panose="02020603050405020304" pitchFamily="18" charset="0"/>
              </a:rPr>
              <a:t>І</a:t>
            </a:r>
            <a:r>
              <a:rPr lang="ru-RU" dirty="0" smtClean="0">
                <a:solidFill>
                  <a:srgbClr val="00B0F0"/>
                </a:solidFill>
                <a:latin typeface="Times New Roman" panose="02020603050405020304" pitchFamily="18" charset="0"/>
                <a:cs typeface="Times New Roman" panose="02020603050405020304" pitchFamily="18" charset="0"/>
              </a:rPr>
              <a:t>І-</a:t>
            </a:r>
            <a:r>
              <a:rPr lang="ru-RU" dirty="0" err="1" smtClean="0">
                <a:solidFill>
                  <a:srgbClr val="00B0F0"/>
                </a:solidFill>
                <a:latin typeface="Times New Roman" panose="02020603050405020304" pitchFamily="18" charset="0"/>
                <a:cs typeface="Times New Roman" panose="02020603050405020304" pitchFamily="18" charset="0"/>
              </a:rPr>
              <a:t>орын</a:t>
            </a:r>
            <a:endParaRPr lang="ru-RU"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906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898253"/>
            <a:ext cx="4069809" cy="80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142574"/>
            <a:ext cx="1558658" cy="83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63018" y="3212976"/>
            <a:ext cx="3294112" cy="2308324"/>
          </a:xfrm>
          <a:prstGeom prst="rect">
            <a:avLst/>
          </a:prstGeom>
        </p:spPr>
        <p:txBody>
          <a:bodyPr wrap="square">
            <a:spAutoFit/>
          </a:bodyPr>
          <a:lstStyle/>
          <a:p>
            <a:pPr algn="ctr"/>
            <a:endParaRPr lang="ru-RU" sz="1200" dirty="0" smtClean="0"/>
          </a:p>
          <a:p>
            <a:pPr algn="ctr"/>
            <a:r>
              <a:rPr lang="ru-RU" sz="1200" dirty="0" smtClean="0"/>
              <a:t> </a:t>
            </a:r>
            <a:r>
              <a:rPr lang="ru-RU" sz="1200" dirty="0" err="1" smtClean="0">
                <a:solidFill>
                  <a:srgbClr val="00B0F0"/>
                </a:solidFill>
                <a:latin typeface="Times New Roman" panose="02020603050405020304" pitchFamily="18" charset="0"/>
                <a:cs typeface="Times New Roman" panose="02020603050405020304" pitchFamily="18" charset="0"/>
              </a:rPr>
              <a:t>Құрметті</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оқырмандар</a:t>
            </a:r>
            <a:r>
              <a:rPr lang="ru-RU" sz="1200" dirty="0" smtClean="0">
                <a:solidFill>
                  <a:srgbClr val="00B0F0"/>
                </a:solidFill>
                <a:latin typeface="Times New Roman" panose="02020603050405020304" pitchFamily="18" charset="0"/>
                <a:cs typeface="Times New Roman" panose="02020603050405020304" pitchFamily="18" charset="0"/>
              </a:rPr>
              <a:t>!</a:t>
            </a:r>
          </a:p>
          <a:p>
            <a:pPr algn="just"/>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Болашаққа</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бағдар:рухани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жаңғыру</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атты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бағдарламалық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мақалада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Жаңа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гуманитарлық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Қазақ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тіліндегі</a:t>
            </a:r>
            <a:r>
              <a:rPr lang="ru-RU" sz="1200" dirty="0">
                <a:solidFill>
                  <a:srgbClr val="00B0F0"/>
                </a:solidFill>
                <a:latin typeface="Times New Roman" panose="02020603050405020304" pitchFamily="18" charset="0"/>
                <a:cs typeface="Times New Roman" panose="02020603050405020304" pitchFamily="18" charset="0"/>
              </a:rPr>
              <a:t> 100 </a:t>
            </a:r>
            <a:r>
              <a:rPr lang="ru-RU" sz="1200" dirty="0" err="1">
                <a:solidFill>
                  <a:srgbClr val="00B0F0"/>
                </a:solidFill>
                <a:latin typeface="Times New Roman" panose="02020603050405020304" pitchFamily="18" charset="0"/>
                <a:cs typeface="Times New Roman" panose="02020603050405020304" pitchFamily="18" charset="0"/>
              </a:rPr>
              <a:t>жаңа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оқулық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атты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жоба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ұсынылған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болатын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аясында</a:t>
            </a:r>
            <a:r>
              <a:rPr lang="ru-RU" sz="1200" dirty="0">
                <a:solidFill>
                  <a:srgbClr val="00B0F0"/>
                </a:solidFill>
                <a:latin typeface="Times New Roman" panose="02020603050405020304" pitchFamily="18" charset="0"/>
                <a:cs typeface="Times New Roman" panose="02020603050405020304" pitchFamily="18" charset="0"/>
              </a:rPr>
              <a:t> философия, </a:t>
            </a:r>
            <a:r>
              <a:rPr lang="ru-RU" sz="1200" dirty="0" err="1">
                <a:solidFill>
                  <a:srgbClr val="00B0F0"/>
                </a:solidFill>
                <a:latin typeface="Times New Roman" panose="02020603050405020304" pitchFamily="18" charset="0"/>
                <a:cs typeface="Times New Roman" panose="02020603050405020304" pitchFamily="18" charset="0"/>
              </a:rPr>
              <a:t>әлеуметтану</a:t>
            </a:r>
            <a:r>
              <a:rPr lang="ru-RU" sz="1200" dirty="0">
                <a:solidFill>
                  <a:srgbClr val="00B0F0"/>
                </a:solidFill>
                <a:latin typeface="Times New Roman" panose="02020603050405020304" pitchFamily="18" charset="0"/>
                <a:cs typeface="Times New Roman" panose="02020603050405020304" pitchFamily="18" charset="0"/>
              </a:rPr>
              <a:t>, психология, тіл </a:t>
            </a:r>
            <a:r>
              <a:rPr lang="ru-RU" sz="1200" dirty="0" err="1">
                <a:solidFill>
                  <a:srgbClr val="00B0F0"/>
                </a:solidFill>
                <a:latin typeface="Times New Roman" panose="02020603050405020304" pitchFamily="18" charset="0"/>
                <a:cs typeface="Times New Roman" panose="02020603050405020304" pitchFamily="18" charset="0"/>
              </a:rPr>
              <a:t>білімі</a:t>
            </a:r>
            <a:r>
              <a:rPr lang="ru-RU" sz="1200" dirty="0">
                <a:solidFill>
                  <a:srgbClr val="00B0F0"/>
                </a:solidFill>
                <a:latin typeface="Times New Roman" panose="02020603050405020304" pitchFamily="18" charset="0"/>
                <a:cs typeface="Times New Roman" panose="02020603050405020304" pitchFamily="18" charset="0"/>
              </a:rPr>
              <a:t>, экономика, антропология, журналистика </a:t>
            </a:r>
            <a:r>
              <a:rPr lang="ru-RU" sz="1200" dirty="0" err="1">
                <a:solidFill>
                  <a:srgbClr val="00B0F0"/>
                </a:solidFill>
                <a:latin typeface="Times New Roman" panose="02020603050405020304" pitchFamily="18" charset="0"/>
                <a:cs typeface="Times New Roman" panose="02020603050405020304" pitchFamily="18" charset="0"/>
              </a:rPr>
              <a:t>бағыттары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бойынша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дүние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жүзілік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стандарттарға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18 </a:t>
            </a:r>
            <a:r>
              <a:rPr lang="ru-RU" sz="1200" dirty="0" err="1" smtClean="0">
                <a:solidFill>
                  <a:srgbClr val="00B0F0"/>
                </a:solidFill>
                <a:latin typeface="Times New Roman" panose="02020603050405020304" pitchFamily="18" charset="0"/>
                <a:cs typeface="Times New Roman" panose="02020603050405020304" pitchFamily="18" charset="0"/>
              </a:rPr>
              <a:t>атаумен</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оқулықтар</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қазақ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тіліне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аударылды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Осы </a:t>
            </a:r>
            <a:r>
              <a:rPr lang="kk-KZ" sz="1200" dirty="0" smtClean="0">
                <a:solidFill>
                  <a:srgbClr val="00B0F0"/>
                </a:solidFill>
                <a:latin typeface="Times New Roman" panose="02020603050405020304" pitchFamily="18" charset="0"/>
                <a:cs typeface="Times New Roman" panose="02020603050405020304" pitchFamily="18" charset="0"/>
              </a:rPr>
              <a:t>оқулықтарды біздің кітапханадан алуға болады.</a:t>
            </a:r>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52" y="213841"/>
            <a:ext cx="3160399" cy="31431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579776" y="622176"/>
            <a:ext cx="3236273" cy="5478423"/>
          </a:xfrm>
          <a:prstGeom prst="rect">
            <a:avLst/>
          </a:prstGeom>
        </p:spPr>
        <p:txBody>
          <a:bodyPr wrap="square">
            <a:spAutoFit/>
          </a:bodyPr>
          <a:lstStyle/>
          <a:p>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Қазақ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тілі</a:t>
            </a:r>
            <a:endParaRPr lang="ru-RU" sz="1400" dirty="0">
              <a:solidFill>
                <a:srgbClr val="00B0F0"/>
              </a:solidFill>
              <a:latin typeface="Times New Roman" panose="02020603050405020304" pitchFamily="18" charset="0"/>
              <a:cs typeface="Times New Roman" panose="02020603050405020304" pitchFamily="18" charset="0"/>
            </a:endParaRPr>
          </a:p>
          <a:p>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арнау</a:t>
            </a:r>
            <a:r>
              <a:rPr lang="ru-RU" sz="1400" dirty="0" smtClean="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smtClean="0">
                <a:solidFill>
                  <a:srgbClr val="00B0F0"/>
                </a:solidFill>
                <a:latin typeface="Times New Roman" panose="02020603050405020304" pitchFamily="18" charset="0"/>
                <a:cs typeface="Times New Roman" panose="02020603050405020304" pitchFamily="18" charset="0"/>
              </a:rPr>
              <a:t>Қазақ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тілін-Мұқағали</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жырлаған</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Қазақ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тілін-Жұмабаев</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жырлаған</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Қазақ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жырлап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өткен</a:t>
            </a:r>
            <a:r>
              <a:rPr lang="ru-RU" sz="1400" dirty="0">
                <a:solidFill>
                  <a:srgbClr val="00B0F0"/>
                </a:solidFill>
                <a:latin typeface="Times New Roman" panose="02020603050405020304" pitchFamily="18" charset="0"/>
                <a:cs typeface="Times New Roman" panose="02020603050405020304" pitchFamily="18" charset="0"/>
              </a:rPr>
              <a:t> бар </a:t>
            </a:r>
            <a:r>
              <a:rPr lang="ru-RU" sz="1400" dirty="0" err="1">
                <a:solidFill>
                  <a:srgbClr val="00B0F0"/>
                </a:solidFill>
                <a:latin typeface="Times New Roman" panose="02020603050405020304" pitchFamily="18" charset="0"/>
                <a:cs typeface="Times New Roman" panose="02020603050405020304" pitchFamily="18" charset="0"/>
              </a:rPr>
              <a:t>ақын</a:t>
            </a:r>
            <a:endParaRPr lang="ru-RU" sz="1400" dirty="0">
              <a:solidFill>
                <a:srgbClr val="00B0F0"/>
              </a:solidFill>
              <a:latin typeface="Times New Roman" panose="02020603050405020304" pitchFamily="18" charset="0"/>
              <a:cs typeface="Times New Roman" panose="02020603050405020304" pitchFamily="18" charset="0"/>
            </a:endParaRP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Енді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менде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бүгін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жырлаймын</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Алтынан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қыбат</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таудан</a:t>
            </a:r>
            <a:r>
              <a:rPr lang="ru-RU" sz="1400" dirty="0">
                <a:solidFill>
                  <a:srgbClr val="00B0F0"/>
                </a:solidFill>
                <a:latin typeface="Times New Roman" panose="02020603050405020304" pitchFamily="18" charset="0"/>
                <a:cs typeface="Times New Roman" panose="02020603050405020304" pitchFamily="18" charset="0"/>
              </a:rPr>
              <a:t> да </a:t>
            </a:r>
            <a:r>
              <a:rPr lang="ru-RU" sz="1400" dirty="0" err="1">
                <a:solidFill>
                  <a:srgbClr val="00B0F0"/>
                </a:solidFill>
                <a:latin typeface="Times New Roman" panose="02020603050405020304" pitchFamily="18" charset="0"/>
                <a:cs typeface="Times New Roman" panose="02020603050405020304" pitchFamily="18" charset="0"/>
              </a:rPr>
              <a:t>биік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a:solidFill>
                  <a:srgbClr val="00B0F0"/>
                </a:solidFill>
                <a:latin typeface="Times New Roman" panose="02020603050405020304" pitchFamily="18" charset="0"/>
                <a:cs typeface="Times New Roman" panose="02020603050405020304" pitchFamily="18" charset="0"/>
              </a:rPr>
              <a:t>Таза, </a:t>
            </a:r>
            <a:r>
              <a:rPr lang="ru-RU" sz="1400" dirty="0" err="1">
                <a:solidFill>
                  <a:srgbClr val="00B0F0"/>
                </a:solidFill>
                <a:latin typeface="Times New Roman" panose="02020603050405020304" pitchFamily="18" charset="0"/>
                <a:cs typeface="Times New Roman" panose="02020603050405020304" pitchFamily="18" charset="0"/>
              </a:rPr>
              <a:t>терең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өткір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күшті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Өз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анамды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алғаш</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атадым</a:t>
            </a:r>
            <a:endParaRPr lang="ru-RU" sz="1400" dirty="0">
              <a:solidFill>
                <a:srgbClr val="00B0F0"/>
              </a:solidFill>
              <a:latin typeface="Times New Roman" panose="02020603050405020304" pitchFamily="18" charset="0"/>
              <a:cs typeface="Times New Roman" panose="02020603050405020304" pitchFamily="18" charset="0"/>
            </a:endParaRP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Өз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тілімді,өз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жырладым</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менің</a:t>
            </a:r>
            <a:r>
              <a:rPr lang="ru-RU" sz="1400" dirty="0">
                <a:solidFill>
                  <a:srgbClr val="00B0F0"/>
                </a:solidFill>
                <a:latin typeface="Times New Roman" panose="02020603050405020304" pitchFamily="18" charset="0"/>
                <a:cs typeface="Times New Roman" panose="02020603050405020304" pitchFamily="18" charset="0"/>
              </a:rPr>
              <a:t> сан </a:t>
            </a:r>
            <a:r>
              <a:rPr lang="ru-RU" sz="1400" dirty="0" err="1">
                <a:solidFill>
                  <a:srgbClr val="00B0F0"/>
                </a:solidFill>
                <a:latin typeface="Times New Roman" panose="02020603050405020304" pitchFamily="18" charset="0"/>
                <a:cs typeface="Times New Roman" panose="02020603050405020304" pitchFamily="18" charset="0"/>
              </a:rPr>
              <a:t>ғасырдың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шыңысың</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менің</a:t>
            </a:r>
            <a:r>
              <a:rPr lang="ru-RU" sz="1400" dirty="0">
                <a:solidFill>
                  <a:srgbClr val="00B0F0"/>
                </a:solidFill>
                <a:latin typeface="Times New Roman" panose="02020603050405020304" pitchFamily="18" charset="0"/>
                <a:cs typeface="Times New Roman" panose="02020603050405020304" pitchFamily="18" charset="0"/>
              </a:rPr>
              <a:t> бар </a:t>
            </a:r>
            <a:r>
              <a:rPr lang="ru-RU" sz="1400" dirty="0" err="1">
                <a:solidFill>
                  <a:srgbClr val="00B0F0"/>
                </a:solidFill>
                <a:latin typeface="Times New Roman" panose="02020603050405020304" pitchFamily="18" charset="0"/>
                <a:cs typeface="Times New Roman" panose="02020603050405020304" pitchFamily="18" charset="0"/>
              </a:rPr>
              <a:t>дүниенің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шыңысың</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a:solidFill>
                  <a:srgbClr val="00B0F0"/>
                </a:solidFill>
                <a:latin typeface="Times New Roman" panose="02020603050405020304" pitchFamily="18" charset="0"/>
                <a:cs typeface="Times New Roman" panose="02020603050405020304" pitchFamily="18" charset="0"/>
              </a:rPr>
              <a:t>Алтын </a:t>
            </a:r>
            <a:r>
              <a:rPr lang="ru-RU" sz="1400" dirty="0" err="1">
                <a:solidFill>
                  <a:srgbClr val="00B0F0"/>
                </a:solidFill>
                <a:latin typeface="Times New Roman" panose="02020603050405020304" pitchFamily="18" charset="0"/>
                <a:cs typeface="Times New Roman" panose="02020603050405020304" pitchFamily="18" charset="0"/>
              </a:rPr>
              <a:t>беріп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қинасада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өзгелер</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Сатпас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едім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ешқашанда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тілімді</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менің</a:t>
            </a:r>
            <a:r>
              <a:rPr lang="ru-RU" sz="1400" dirty="0">
                <a:solidFill>
                  <a:srgbClr val="00B0F0"/>
                </a:solidFill>
                <a:latin typeface="Times New Roman" panose="02020603050405020304" pitchFamily="18" charset="0"/>
                <a:cs typeface="Times New Roman" panose="02020603050405020304" pitchFamily="18" charset="0"/>
              </a:rPr>
              <a:t> бар </a:t>
            </a:r>
            <a:r>
              <a:rPr lang="ru-RU" sz="1400" dirty="0" err="1">
                <a:solidFill>
                  <a:srgbClr val="00B0F0"/>
                </a:solidFill>
                <a:latin typeface="Times New Roman" panose="02020603050405020304" pitchFamily="18" charset="0"/>
                <a:cs typeface="Times New Roman" panose="02020603050405020304" pitchFamily="18" charset="0"/>
              </a:rPr>
              <a:t>байлығым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асылым</a:t>
            </a:r>
            <a:r>
              <a:rPr lang="ru-RU" sz="1400" dirty="0">
                <a:solidFill>
                  <a:srgbClr val="00B0F0"/>
                </a:solidFill>
                <a:latin typeface="Times New Roman" panose="02020603050405020304" pitchFamily="18" charset="0"/>
                <a:cs typeface="Times New Roman" panose="02020603050405020304" pitchFamily="18" charset="0"/>
              </a:rPr>
              <a:t>,</a:t>
            </a:r>
          </a:p>
          <a:p>
            <a:pPr>
              <a:lnSpc>
                <a:spcPct val="150000"/>
              </a:lnSpc>
            </a:pPr>
            <a:r>
              <a:rPr lang="ru-RU" sz="1400" dirty="0" err="1">
                <a:solidFill>
                  <a:srgbClr val="00B0F0"/>
                </a:solidFill>
                <a:latin typeface="Times New Roman" panose="02020603050405020304" pitchFamily="18" charset="0"/>
                <a:cs typeface="Times New Roman" panose="02020603050405020304" pitchFamily="18" charset="0"/>
              </a:rPr>
              <a:t>Тілім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менің</a:t>
            </a:r>
            <a:r>
              <a:rPr lang="ru-RU" sz="1400" dirty="0">
                <a:solidFill>
                  <a:srgbClr val="00B0F0"/>
                </a:solidFill>
                <a:latin typeface="Times New Roman" panose="02020603050405020304" pitchFamily="18" charset="0"/>
                <a:cs typeface="Times New Roman" panose="02020603050405020304" pitchFamily="18" charset="0"/>
              </a:rPr>
              <a:t> бар </a:t>
            </a:r>
            <a:r>
              <a:rPr lang="ru-RU" sz="1400" dirty="0" err="1">
                <a:solidFill>
                  <a:srgbClr val="00B0F0"/>
                </a:solidFill>
                <a:latin typeface="Times New Roman" panose="02020603050405020304" pitchFamily="18" charset="0"/>
                <a:cs typeface="Times New Roman" panose="02020603050405020304" pitchFamily="18" charset="0"/>
              </a:rPr>
              <a:t>арманым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ғасырым</a:t>
            </a:r>
            <a:r>
              <a:rPr lang="ru-RU" sz="1400" dirty="0">
                <a:solidFill>
                  <a:srgbClr val="00B0F0"/>
                </a:solidFill>
                <a:latin typeface="Times New Roman" panose="02020603050405020304" pitchFamily="18" charset="0"/>
                <a:cs typeface="Times New Roman" panose="02020603050405020304" pitchFamily="18" charset="0"/>
              </a:rPr>
              <a:t>. </a:t>
            </a:r>
          </a:p>
          <a:p>
            <a:endParaRPr lang="ru-RU" sz="1400" dirty="0">
              <a:solidFill>
                <a:srgbClr val="00B0F0"/>
              </a:solidFill>
              <a:latin typeface="Times New Roman" panose="02020603050405020304" pitchFamily="18" charset="0"/>
              <a:cs typeface="Times New Roman" panose="02020603050405020304" pitchFamily="18" charset="0"/>
            </a:endParaRPr>
          </a:p>
          <a:p>
            <a:r>
              <a:rPr lang="ru-RU" sz="1400" dirty="0" smtClean="0">
                <a:solidFill>
                  <a:srgbClr val="00B0F0"/>
                </a:solidFill>
                <a:latin typeface="Times New Roman" panose="02020603050405020304" pitchFamily="18" charset="0"/>
                <a:cs typeface="Times New Roman" panose="02020603050405020304" pitchFamily="18" charset="0"/>
              </a:rPr>
              <a:t>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151" y="213841"/>
            <a:ext cx="3798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3230" t="9493" r="20729" b="13417"/>
          <a:stretch/>
        </p:blipFill>
        <p:spPr bwMode="auto">
          <a:xfrm rot="450025">
            <a:off x="7409244" y="1178604"/>
            <a:ext cx="1207065" cy="1625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588223" y="2897822"/>
            <a:ext cx="2016225" cy="461665"/>
          </a:xfrm>
          <a:prstGeom prst="rect">
            <a:avLst/>
          </a:prstGeom>
        </p:spPr>
        <p:txBody>
          <a:bodyPr wrap="square">
            <a:spAutoFit/>
          </a:bodyPr>
          <a:lstStyle/>
          <a:p>
            <a:pPr algn="ctr"/>
            <a:r>
              <a:rPr lang="ru-RU" sz="1200" dirty="0" err="1" smtClean="0">
                <a:solidFill>
                  <a:srgbClr val="00B0F0"/>
                </a:solidFill>
                <a:latin typeface="Times New Roman" panose="02020603050405020304" pitchFamily="18" charset="0"/>
                <a:cs typeface="Times New Roman" panose="02020603050405020304" pitchFamily="18" charset="0"/>
              </a:rPr>
              <a:t>Қаймолда</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Тамирис</a:t>
            </a:r>
            <a:r>
              <a:rPr lang="ru-RU" sz="1200" dirty="0" smtClean="0">
                <a:solidFill>
                  <a:srgbClr val="00B0F0"/>
                </a:solidFill>
                <a:latin typeface="Times New Roman" panose="02020603050405020304" pitchFamily="18" charset="0"/>
                <a:cs typeface="Times New Roman" panose="02020603050405020304" pitchFamily="18" charset="0"/>
              </a:rPr>
              <a:t> </a:t>
            </a:r>
          </a:p>
          <a:p>
            <a:pPr algn="ctr"/>
            <a:r>
              <a:rPr lang="ru-RU" sz="1200" dirty="0" err="1" smtClean="0">
                <a:solidFill>
                  <a:srgbClr val="00B0F0"/>
                </a:solidFill>
                <a:latin typeface="Times New Roman" panose="02020603050405020304" pitchFamily="18" charset="0"/>
                <a:cs typeface="Times New Roman" panose="02020603050405020304" pitchFamily="18" charset="0"/>
              </a:rPr>
              <a:t>Еділқызы</a:t>
            </a:r>
            <a:r>
              <a:rPr lang="ru-RU" sz="1200" dirty="0" smtClean="0">
                <a:solidFill>
                  <a:srgbClr val="00B0F0"/>
                </a:solidFill>
                <a:latin typeface="Times New Roman" panose="02020603050405020304" pitchFamily="18" charset="0"/>
                <a:cs typeface="Times New Roman" panose="02020603050405020304" pitchFamily="18" charset="0"/>
              </a:rPr>
              <a:t>  3</a:t>
            </a:r>
            <a:r>
              <a:rPr lang="kk-KZ" sz="1200" dirty="0" smtClean="0">
                <a:solidFill>
                  <a:srgbClr val="00B0F0"/>
                </a:solidFill>
                <a:latin typeface="Times New Roman" panose="02020603050405020304" pitchFamily="18" charset="0"/>
                <a:cs typeface="Times New Roman" panose="02020603050405020304" pitchFamily="18" charset="0"/>
              </a:rPr>
              <a:t> курс 41 топ</a:t>
            </a:r>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223" y="3501008"/>
            <a:ext cx="2197601" cy="23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9916">
            <a:off x="2510316" y="368982"/>
            <a:ext cx="1961739" cy="179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93" y="167092"/>
            <a:ext cx="33655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69653"/>
            <a:ext cx="4032448" cy="275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88024" y="3573016"/>
            <a:ext cx="4248472" cy="2893100"/>
          </a:xfrm>
          <a:prstGeom prst="rect">
            <a:avLst/>
          </a:prstGeom>
          <a:noFill/>
        </p:spPr>
        <p:txBody>
          <a:bodyPr wrap="squar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   Омар А. Үздік колледж//Жетысу-2019.- 8 қазан.- 4 бет.-(Байқау).</a:t>
            </a:r>
          </a:p>
          <a:p>
            <a:pPr algn="just"/>
            <a:r>
              <a:rPr lang="kk-KZ" sz="1400" dirty="0" smtClean="0">
                <a:solidFill>
                  <a:srgbClr val="00B0F0"/>
                </a:solidFill>
                <a:latin typeface="Times New Roman" panose="02020603050405020304" pitchFamily="18" charset="0"/>
                <a:cs typeface="Times New Roman" panose="02020603050405020304" pitchFamily="18" charset="0"/>
              </a:rPr>
              <a:t>      Талдықорған агротехникалық колледжінде «Ең үздік Кәсіптік білім беру ұйымы -2019» атты облыстық байқау  өтіп, біздің колледж жүлделі 2-ші орын алғаны туралы  айтқан болатынбыз. Осы байқау туралы «Жетысу» газеті былай  деп жазыпты: ... Әділқазылар алқасының шешімі  бойынша оқу  моделімен айрықша көзге түскен Алматы  экономикалық колледжі бірінші орынды иеленді. Ал,  креативті ойлаумен дараланған Жамбыл атындағы  Ұзынағаш кәсіптік коледжінің ұжымы екінші орынды қанжығаға байлады.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2137"/>
          <a:stretch/>
        </p:blipFill>
        <p:spPr bwMode="auto">
          <a:xfrm>
            <a:off x="253185" y="940685"/>
            <a:ext cx="2694590" cy="187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6954" y="167092"/>
            <a:ext cx="2185022"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1 қазан – Қарттар күні</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18605"/>
          <a:stretch/>
        </p:blipFill>
        <p:spPr bwMode="auto">
          <a:xfrm rot="21064189">
            <a:off x="227992" y="3206203"/>
            <a:ext cx="2189559" cy="182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8536" y="2457304"/>
            <a:ext cx="2284658" cy="183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9522" y="5362774"/>
            <a:ext cx="4361130" cy="954107"/>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      1 қазан-Қарттар күні мерекесіне орай  Абдрахимов</a:t>
            </a:r>
          </a:p>
          <a:p>
            <a:pPr algn="ctr"/>
            <a:r>
              <a:rPr lang="kk-KZ" sz="1400" dirty="0" smtClean="0">
                <a:solidFill>
                  <a:srgbClr val="00B0F0"/>
                </a:solidFill>
                <a:latin typeface="Times New Roman" panose="02020603050405020304" pitchFamily="18" charset="0"/>
                <a:cs typeface="Times New Roman" panose="02020603050405020304" pitchFamily="18" charset="0"/>
              </a:rPr>
              <a:t>Мурат Дунганович басшылығымен 2 топ, 2 курс </a:t>
            </a:r>
          </a:p>
          <a:p>
            <a:pPr algn="ctr"/>
            <a:r>
              <a:rPr lang="kk-KZ" sz="1400" dirty="0" smtClean="0">
                <a:solidFill>
                  <a:srgbClr val="00B0F0"/>
                </a:solidFill>
                <a:latin typeface="Times New Roman" panose="02020603050405020304" pitchFamily="18" charset="0"/>
                <a:cs typeface="Times New Roman" panose="02020603050405020304" pitchFamily="18" charset="0"/>
              </a:rPr>
              <a:t> колледж студенттері ардагерлердің үйіне барып </a:t>
            </a:r>
          </a:p>
          <a:p>
            <a:pPr algn="ctr"/>
            <a:r>
              <a:rPr lang="kk-KZ" sz="1400" dirty="0" smtClean="0">
                <a:solidFill>
                  <a:srgbClr val="00B0F0"/>
                </a:solidFill>
                <a:latin typeface="Times New Roman" panose="02020603050405020304" pitchFamily="18" charset="0"/>
                <a:cs typeface="Times New Roman" panose="02020603050405020304" pitchFamily="18" charset="0"/>
              </a:rPr>
              <a:t>көмек көрсетіп келді.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053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AppData\Local\Temp\9042a226-30cd-4698-a1f1-4e1c2c2c9f5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869160"/>
            <a:ext cx="2717638" cy="180034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AppData\Local\Temp\74024be2-3c37-45aa-bbf0-d488ec2c88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715" y="4869160"/>
            <a:ext cx="270209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88640"/>
            <a:ext cx="3024336" cy="31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1715" y="581128"/>
            <a:ext cx="5438397" cy="1346331"/>
          </a:xfrm>
          <a:prstGeom prst="rect">
            <a:avLst/>
          </a:prstGeom>
        </p:spPr>
        <p:txBody>
          <a:bodyPr wrap="square">
            <a:spAutoFit/>
          </a:bodyPr>
          <a:lstStyle/>
          <a:p>
            <a:pPr algn="just">
              <a:lnSpc>
                <a:spcPct val="150000"/>
              </a:lnSpc>
            </a:pPr>
            <a:r>
              <a:rPr lang="ru-RU" sz="1400" dirty="0" smtClean="0">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Жамбыл </a:t>
            </a:r>
            <a:r>
              <a:rPr lang="ru-RU" sz="1400" dirty="0" err="1">
                <a:solidFill>
                  <a:srgbClr val="00B0F0"/>
                </a:solidFill>
                <a:latin typeface="Times New Roman" panose="02020603050405020304" pitchFamily="18" charset="0"/>
                <a:cs typeface="Times New Roman" panose="02020603050405020304" pitchFamily="18" charset="0"/>
              </a:rPr>
              <a:t>атындағы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Ұзынағаш</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колледжінде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04.10.2019 </a:t>
            </a:r>
            <a:r>
              <a:rPr lang="ru-RU" sz="1400" dirty="0" err="1">
                <a:solidFill>
                  <a:srgbClr val="00B0F0"/>
                </a:solidFill>
                <a:latin typeface="Times New Roman" panose="02020603050405020304" pitchFamily="18" charset="0"/>
                <a:cs typeface="Times New Roman" panose="02020603050405020304" pitchFamily="18" charset="0"/>
              </a:rPr>
              <a:t>жылы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ұстаздар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a:solidFill>
                  <a:srgbClr val="FF0000"/>
                </a:solidFill>
                <a:latin typeface="Times New Roman" panose="02020603050405020304" pitchFamily="18" charset="0"/>
                <a:cs typeface="Times New Roman" panose="02020603050405020304" pitchFamily="18" charset="0"/>
              </a:rPr>
              <a:t>«</a:t>
            </a:r>
            <a:r>
              <a:rPr lang="ru-RU" sz="1400" dirty="0" err="1">
                <a:solidFill>
                  <a:srgbClr val="FF0000"/>
                </a:solidFill>
                <a:latin typeface="Times New Roman" panose="02020603050405020304" pitchFamily="18" charset="0"/>
                <a:cs typeface="Times New Roman" panose="02020603050405020304" pitchFamily="18" charset="0"/>
              </a:rPr>
              <a:t>Ұлағатты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ұстаз</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атты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мерекелік</a:t>
            </a:r>
            <a:r>
              <a:rPr lang="ru-RU" sz="1400" dirty="0">
                <a:solidFill>
                  <a:srgbClr val="00B0F0"/>
                </a:solidFill>
                <a:latin typeface="Times New Roman" panose="02020603050405020304" pitchFamily="18" charset="0"/>
                <a:cs typeface="Times New Roman" panose="02020603050405020304" pitchFamily="18" charset="0"/>
              </a:rPr>
              <a:t> концерт </a:t>
            </a:r>
            <a:r>
              <a:rPr lang="ru-RU" sz="1400" dirty="0" err="1" smtClean="0">
                <a:solidFill>
                  <a:srgbClr val="00B0F0"/>
                </a:solidFill>
                <a:latin typeface="Times New Roman" panose="02020603050405020304" pitchFamily="18" charset="0"/>
                <a:cs typeface="Times New Roman" panose="02020603050405020304" pitchFamily="18" charset="0"/>
              </a:rPr>
              <a:t>ұймдастырылды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Биылғы</a:t>
            </a:r>
            <a:r>
              <a:rPr lang="ru-RU" sz="1400" dirty="0" smtClean="0">
                <a:solidFill>
                  <a:srgbClr val="00B0F0"/>
                </a:solidFill>
                <a:latin typeface="Times New Roman" panose="02020603050405020304" pitchFamily="18" charset="0"/>
                <a:cs typeface="Times New Roman" panose="02020603050405020304" pitchFamily="18" charset="0"/>
              </a:rPr>
              <a:t> оқу </a:t>
            </a:r>
            <a:r>
              <a:rPr lang="ru-RU" sz="1400" dirty="0" err="1" smtClean="0">
                <a:solidFill>
                  <a:srgbClr val="00B0F0"/>
                </a:solidFill>
                <a:latin typeface="Times New Roman" panose="02020603050405020304" pitchFamily="18" charset="0"/>
                <a:cs typeface="Times New Roman" panose="02020603050405020304" pitchFamily="18" charset="0"/>
              </a:rPr>
              <a:t>жылында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жұмысқа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келгендерді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тәлімгерлері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Жас</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маман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қатарына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қабылдады</a:t>
            </a:r>
            <a:r>
              <a:rPr lang="ru-RU" sz="1400" dirty="0" smtClean="0">
                <a:solidFill>
                  <a:srgbClr val="00B0F0"/>
                </a:solidFill>
                <a:latin typeface="Times New Roman" panose="02020603050405020304" pitchFamily="18" charset="0"/>
                <a:cs typeface="Times New Roman" panose="02020603050405020304" pitchFamily="18" charset="0"/>
              </a:rPr>
              <a:t>.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716" y="2122510"/>
            <a:ext cx="5563746" cy="260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3458627"/>
            <a:ext cx="3066334" cy="321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925593"/>
            <a:ext cx="3024336" cy="23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62" y="61069"/>
            <a:ext cx="294481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5323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Temp\088962d9-8971-4651-bf5d-1deb6320838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365103"/>
            <a:ext cx="2901980" cy="21588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AppData\Local\Temp\83d63d02-e898-41d4-b854-f7ab148db3b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4365102"/>
            <a:ext cx="2628292" cy="22048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AppData\Local\Temp\514dd988-faa4-4496-8fd2-1685e29dfdf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054"/>
          <a:stretch/>
        </p:blipFill>
        <p:spPr bwMode="auto">
          <a:xfrm>
            <a:off x="179512" y="620688"/>
            <a:ext cx="2901980" cy="16561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AppData\Local\Temp\671f20b8-eabe-41e7-83c4-2cf4f4b24ca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365102"/>
            <a:ext cx="2736304" cy="215885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er\AppData\Local\Temp\IMG_30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2348880"/>
            <a:ext cx="2628292" cy="18900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ser\AppData\Local\Temp\IMG_30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2348880"/>
            <a:ext cx="2849187" cy="187504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User\AppData\Local\Temp\IMG_30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4168" y="2381988"/>
            <a:ext cx="2774800" cy="1841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7278" y="594104"/>
            <a:ext cx="5378332" cy="1525418"/>
          </a:xfrm>
          <a:prstGeom prst="rect">
            <a:avLst/>
          </a:prstGeom>
          <a:noFill/>
        </p:spPr>
        <p:txBody>
          <a:bodyPr wrap="none" rtlCol="0">
            <a:spAutoFit/>
          </a:bodyPr>
          <a:lstStyle/>
          <a:p>
            <a:pPr algn="ctr">
              <a:lnSpc>
                <a:spcPct val="150000"/>
              </a:lnSpc>
            </a:pPr>
            <a:r>
              <a:rPr lang="kk-KZ" sz="1600" dirty="0" smtClean="0">
                <a:solidFill>
                  <a:srgbClr val="00B0F0"/>
                </a:solidFill>
                <a:latin typeface="Times New Roman" panose="02020603050405020304" pitchFamily="18" charset="0"/>
                <a:cs typeface="Times New Roman" panose="02020603050405020304" pitchFamily="18" charset="0"/>
              </a:rPr>
              <a:t>03.10.2019 жылы Жамбыл атындағы Ұзынағаш кәсіптік</a:t>
            </a:r>
          </a:p>
          <a:p>
            <a:pPr algn="ctr">
              <a:lnSpc>
                <a:spcPct val="150000"/>
              </a:lnSpc>
            </a:pPr>
            <a:r>
              <a:rPr lang="kk-KZ" sz="1600" dirty="0">
                <a:solidFill>
                  <a:srgbClr val="00B0F0"/>
                </a:solidFill>
                <a:latin typeface="Times New Roman" panose="02020603050405020304" pitchFamily="18" charset="0"/>
                <a:cs typeface="Times New Roman" panose="02020603050405020304" pitchFamily="18" charset="0"/>
              </a:rPr>
              <a:t>к</a:t>
            </a:r>
            <a:r>
              <a:rPr lang="kk-KZ" sz="1600" dirty="0" smtClean="0">
                <a:solidFill>
                  <a:srgbClr val="00B0F0"/>
                </a:solidFill>
                <a:latin typeface="Times New Roman" panose="02020603050405020304" pitchFamily="18" charset="0"/>
                <a:cs typeface="Times New Roman" panose="02020603050405020304" pitchFamily="18" charset="0"/>
              </a:rPr>
              <a:t>олледжінде  кәсіби мереке  «Ұстаздар күні»не  арналған </a:t>
            </a:r>
          </a:p>
          <a:p>
            <a:pPr algn="ctr">
              <a:lnSpc>
                <a:spcPct val="150000"/>
              </a:lnSpc>
            </a:pPr>
            <a:r>
              <a:rPr lang="kk-KZ" sz="1600" dirty="0" smtClean="0">
                <a:solidFill>
                  <a:srgbClr val="00B0F0"/>
                </a:solidFill>
                <a:latin typeface="Times New Roman" panose="02020603050405020304" pitchFamily="18" charset="0"/>
                <a:cs typeface="Times New Roman" panose="02020603050405020304" pitchFamily="18" charset="0"/>
              </a:rPr>
              <a:t>мұғалімдер арасында  спорттық ойын эстафета өтті.</a:t>
            </a:r>
          </a:p>
          <a:p>
            <a:pPr algn="ctr">
              <a:lnSpc>
                <a:spcPct val="150000"/>
              </a:lnSpc>
            </a:pPr>
            <a:r>
              <a:rPr lang="kk-KZ" sz="1600" dirty="0" smtClean="0">
                <a:solidFill>
                  <a:srgbClr val="00B0F0"/>
                </a:solidFill>
                <a:latin typeface="Times New Roman" panose="02020603050405020304" pitchFamily="18" charset="0"/>
                <a:cs typeface="Times New Roman" panose="02020603050405020304" pitchFamily="18" charset="0"/>
              </a:rPr>
              <a:t>Барлығы үш команда қатысып, жеңімпаздар марапатталды.</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7504" y="116632"/>
            <a:ext cx="3702039"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600" dirty="0" smtClean="0">
                <a:solidFill>
                  <a:srgbClr val="FF0000"/>
                </a:solidFill>
                <a:latin typeface="Times New Roman" panose="02020603050405020304" pitchFamily="18" charset="0"/>
                <a:cs typeface="Times New Roman" panose="02020603050405020304" pitchFamily="18" charset="0"/>
              </a:rPr>
              <a:t>6 қазан – Мұғалімдер күні. Эстафета</a:t>
            </a:r>
            <a:endParaRPr lang="ru-RU"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92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2160"/>
            <a:ext cx="3067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90" y="3384426"/>
            <a:ext cx="2660359" cy="191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384426"/>
            <a:ext cx="2635279" cy="191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90" y="645840"/>
            <a:ext cx="5272014" cy="263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028" y="5520865"/>
            <a:ext cx="5443591" cy="830997"/>
          </a:xfrm>
          <a:prstGeom prst="rect">
            <a:avLst/>
          </a:prstGeom>
          <a:noFill/>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   </a:t>
            </a:r>
            <a:r>
              <a:rPr lang="ru-RU" sz="1600" dirty="0" smtClean="0">
                <a:solidFill>
                  <a:srgbClr val="00B0F0"/>
                </a:solidFill>
                <a:latin typeface="Times New Roman" panose="02020603050405020304" pitchFamily="18" charset="0"/>
                <a:cs typeface="Times New Roman" panose="02020603050405020304" pitchFamily="18" charset="0"/>
              </a:rPr>
              <a:t>22-</a:t>
            </a:r>
            <a:r>
              <a:rPr lang="kk-KZ" sz="1600" dirty="0" smtClean="0">
                <a:solidFill>
                  <a:srgbClr val="00B0F0"/>
                </a:solidFill>
                <a:latin typeface="Times New Roman" panose="02020603050405020304" pitchFamily="18" charset="0"/>
                <a:cs typeface="Times New Roman" panose="02020603050405020304" pitchFamily="18" charset="0"/>
              </a:rPr>
              <a:t>қыркүйек тілдер мерекесіне арналған  «Тіл – достық құралы» атты 23.09.2019-04.10.2019  жылы онкүндік өтті.  </a:t>
            </a:r>
          </a:p>
          <a:p>
            <a:pPr algn="ctr"/>
            <a:r>
              <a:rPr lang="kk-KZ" sz="1600" dirty="0" smtClean="0">
                <a:solidFill>
                  <a:srgbClr val="00B0F0"/>
                </a:solidFill>
                <a:latin typeface="Times New Roman" panose="02020603050405020304" pitchFamily="18" charset="0"/>
                <a:cs typeface="Times New Roman" panose="02020603050405020304" pitchFamily="18" charset="0"/>
              </a:rPr>
              <a:t>Ашылуы мен жабылуы салтанатты түрде аталып өтті.</a:t>
            </a:r>
          </a:p>
        </p:txBody>
      </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186" t="25366" r="24715" b="29693"/>
          <a:stretch/>
        </p:blipFill>
        <p:spPr bwMode="auto">
          <a:xfrm>
            <a:off x="6177603" y="1354972"/>
            <a:ext cx="2465799" cy="243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8162" t="22277" r="17978" b="21384"/>
          <a:stretch/>
        </p:blipFill>
        <p:spPr bwMode="auto">
          <a:xfrm>
            <a:off x="6129176" y="3789040"/>
            <a:ext cx="2445249" cy="279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050001" y="260648"/>
            <a:ext cx="2721005" cy="1200329"/>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03.10.2019 жылы «Толағай» атты </a:t>
            </a:r>
          </a:p>
          <a:p>
            <a:pPr algn="ctr"/>
            <a:r>
              <a:rPr lang="kk-KZ" sz="1400" dirty="0" smtClean="0">
                <a:solidFill>
                  <a:srgbClr val="00B0F0"/>
                </a:solidFill>
                <a:latin typeface="Times New Roman" panose="02020603050405020304" pitchFamily="18" charset="0"/>
                <a:cs typeface="Times New Roman" panose="02020603050405020304" pitchFamily="18" charset="0"/>
              </a:rPr>
              <a:t>спортық эстафета өткізгендер:</a:t>
            </a:r>
          </a:p>
          <a:p>
            <a:pPr algn="ctr"/>
            <a:r>
              <a:rPr lang="kk-KZ" sz="1400" dirty="0" smtClean="0">
                <a:solidFill>
                  <a:srgbClr val="00B0F0"/>
                </a:solidFill>
                <a:latin typeface="Times New Roman" panose="02020603050405020304" pitchFamily="18" charset="0"/>
                <a:cs typeface="Times New Roman" panose="02020603050405020304" pitchFamily="18" charset="0"/>
              </a:rPr>
              <a:t>Жұмағалиұлы А, Жумагулов Ж.О, Жұмагерей М.М.</a:t>
            </a:r>
          </a:p>
          <a:p>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161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307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90881"/>
            <a:ext cx="1800200" cy="326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629" y="645840"/>
            <a:ext cx="2645340" cy="738664"/>
          </a:xfrm>
          <a:prstGeom prst="rect">
            <a:avLst/>
          </a:prstGeom>
          <a:noFill/>
        </p:spPr>
        <p:txBody>
          <a:bodyPr wrap="non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«Люби, цени и знай великий </a:t>
            </a:r>
          </a:p>
          <a:p>
            <a:pPr algn="ctr"/>
            <a:r>
              <a:rPr lang="ru-RU" sz="1400" dirty="0" smtClean="0">
                <a:solidFill>
                  <a:srgbClr val="00B0F0"/>
                </a:solidFill>
                <a:latin typeface="Times New Roman" panose="02020603050405020304" pitchFamily="18" charset="0"/>
                <a:cs typeface="Times New Roman" panose="02020603050405020304" pitchFamily="18" charset="0"/>
              </a:rPr>
              <a:t>русский язык» </a:t>
            </a:r>
            <a:r>
              <a:rPr lang="ru-RU" sz="1400" dirty="0" err="1" smtClean="0">
                <a:solidFill>
                  <a:srgbClr val="00B0F0"/>
                </a:solidFill>
                <a:latin typeface="Times New Roman" panose="02020603050405020304" pitchFamily="18" charset="0"/>
                <a:cs typeface="Times New Roman" panose="02020603050405020304" pitchFamily="18" charset="0"/>
              </a:rPr>
              <a:t>брейн</a:t>
            </a:r>
            <a:r>
              <a:rPr lang="ru-RU" sz="1400" dirty="0" smtClean="0">
                <a:solidFill>
                  <a:srgbClr val="00B0F0"/>
                </a:solidFill>
                <a:latin typeface="Times New Roman" panose="02020603050405020304" pitchFamily="18" charset="0"/>
                <a:cs typeface="Times New Roman" panose="02020603050405020304" pitchFamily="18" charset="0"/>
              </a:rPr>
              <a:t> – ринг</a:t>
            </a:r>
          </a:p>
          <a:p>
            <a:pPr algn="ctr"/>
            <a:r>
              <a:rPr lang="ru-RU" sz="1400" dirty="0" smtClean="0">
                <a:solidFill>
                  <a:srgbClr val="00B0F0"/>
                </a:solidFill>
                <a:latin typeface="Times New Roman" panose="02020603050405020304" pitchFamily="18" charset="0"/>
                <a:cs typeface="Times New Roman" panose="02020603050405020304" pitchFamily="18" charset="0"/>
              </a:rPr>
              <a:t>Бакирова Ж.М., </a:t>
            </a:r>
            <a:r>
              <a:rPr lang="ru-RU" sz="1400" dirty="0" err="1" smtClean="0">
                <a:solidFill>
                  <a:srgbClr val="00B0F0"/>
                </a:solidFill>
                <a:latin typeface="Times New Roman" panose="02020603050405020304" pitchFamily="18" charset="0"/>
                <a:cs typeface="Times New Roman" panose="02020603050405020304" pitchFamily="18" charset="0"/>
              </a:rPr>
              <a:t>Омербаева</a:t>
            </a:r>
            <a:r>
              <a:rPr lang="ru-RU" sz="1400" dirty="0" smtClean="0">
                <a:solidFill>
                  <a:srgbClr val="00B0F0"/>
                </a:solidFill>
                <a:latin typeface="Times New Roman" panose="02020603050405020304" pitchFamily="18" charset="0"/>
                <a:cs typeface="Times New Roman" panose="02020603050405020304" pitchFamily="18" charset="0"/>
              </a:rPr>
              <a:t> М.А</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4077072"/>
            <a:ext cx="1944216" cy="23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1503367"/>
            <a:ext cx="1944216" cy="239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1" y="195279"/>
            <a:ext cx="2239531" cy="287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418" y="195279"/>
            <a:ext cx="2547937" cy="240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5074" y="2780928"/>
            <a:ext cx="2524125" cy="223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9203" y="5229200"/>
            <a:ext cx="5209996"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4825147"/>
            <a:ext cx="1800200"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9951" y="3124580"/>
            <a:ext cx="2239531" cy="188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198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3078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08920"/>
            <a:ext cx="36004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724996"/>
            <a:ext cx="1981855" cy="182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27" y="704025"/>
            <a:ext cx="2259669"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354" y="5332566"/>
            <a:ext cx="4503285" cy="830997"/>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«Мың бір мақал – жүз бір жұмбақ»</a:t>
            </a:r>
          </a:p>
          <a:p>
            <a:pPr algn="ctr"/>
            <a:r>
              <a:rPr lang="kk-KZ" sz="1600" dirty="0">
                <a:solidFill>
                  <a:srgbClr val="00B0F0"/>
                </a:solidFill>
                <a:latin typeface="Times New Roman" panose="02020603050405020304" pitchFamily="18" charset="0"/>
                <a:cs typeface="Times New Roman" panose="02020603050405020304" pitchFamily="18" charset="0"/>
              </a:rPr>
              <a:t>т</a:t>
            </a:r>
            <a:r>
              <a:rPr lang="kk-KZ" sz="1600" dirty="0" smtClean="0">
                <a:solidFill>
                  <a:srgbClr val="00B0F0"/>
                </a:solidFill>
                <a:latin typeface="Times New Roman" panose="02020603050405020304" pitchFamily="18" charset="0"/>
                <a:cs typeface="Times New Roman" panose="02020603050405020304" pitchFamily="18" charset="0"/>
              </a:rPr>
              <a:t>әрбие сағатын 1 курс 243 топ арасында  </a:t>
            </a:r>
          </a:p>
          <a:p>
            <a:pPr algn="ctr"/>
            <a:r>
              <a:rPr lang="kk-KZ" sz="1600" dirty="0">
                <a:solidFill>
                  <a:srgbClr val="00B0F0"/>
                </a:solidFill>
                <a:latin typeface="Times New Roman" panose="02020603050405020304" pitchFamily="18" charset="0"/>
                <a:cs typeface="Times New Roman" panose="02020603050405020304" pitchFamily="18" charset="0"/>
              </a:rPr>
              <a:t>ө</a:t>
            </a:r>
            <a:r>
              <a:rPr lang="kk-KZ" sz="1600" dirty="0" smtClean="0">
                <a:solidFill>
                  <a:srgbClr val="00B0F0"/>
                </a:solidFill>
                <a:latin typeface="Times New Roman" panose="02020603050405020304" pitchFamily="18" charset="0"/>
                <a:cs typeface="Times New Roman" panose="02020603050405020304" pitchFamily="18" charset="0"/>
              </a:rPr>
              <a:t>ткізген өндірістік оқыту шебері Умирзакова А.Б</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6460" t="13110" r="13010" b="14845"/>
          <a:stretch/>
        </p:blipFill>
        <p:spPr bwMode="auto">
          <a:xfrm>
            <a:off x="4697068" y="4437111"/>
            <a:ext cx="2228431" cy="191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5320" t="7154" r="18296" b="17695"/>
          <a:stretch/>
        </p:blipFill>
        <p:spPr bwMode="auto">
          <a:xfrm>
            <a:off x="6948092" y="4365106"/>
            <a:ext cx="2085654" cy="19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l="6271" t="10322" r="12974" b="20116"/>
          <a:stretch/>
        </p:blipFill>
        <p:spPr bwMode="auto">
          <a:xfrm>
            <a:off x="6948092" y="2204864"/>
            <a:ext cx="2085654" cy="201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5918" t="5372" r="13219" b="12889"/>
          <a:stretch/>
        </p:blipFill>
        <p:spPr bwMode="auto">
          <a:xfrm>
            <a:off x="4716016" y="2204864"/>
            <a:ext cx="2088232" cy="210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758802" y="188640"/>
            <a:ext cx="4245722" cy="2031325"/>
          </a:xfrm>
          <a:prstGeom prst="rect">
            <a:avLst/>
          </a:prstGeom>
        </p:spPr>
        <p:txBody>
          <a:bodyPr wrap="square">
            <a:spAutoFit/>
          </a:bodyPr>
          <a:lstStyle/>
          <a:p>
            <a:pPr algn="ctr"/>
            <a:r>
              <a:rPr lang="ru-RU" sz="1400" dirty="0">
                <a:solidFill>
                  <a:srgbClr val="00B0F0"/>
                </a:solidFill>
                <a:latin typeface="Times New Roman" panose="02020603050405020304" pitchFamily="18" charset="0"/>
                <a:cs typeface="Times New Roman" panose="02020603050405020304" pitchFamily="18" charset="0"/>
              </a:rPr>
              <a:t>«Тіл </a:t>
            </a:r>
            <a:r>
              <a:rPr lang="ru-RU" sz="1400" dirty="0" err="1">
                <a:solidFill>
                  <a:srgbClr val="00B0F0"/>
                </a:solidFill>
                <a:latin typeface="Times New Roman" panose="02020603050405020304" pitchFamily="18" charset="0"/>
                <a:cs typeface="Times New Roman" panose="02020603050405020304" pitchFamily="18" charset="0"/>
              </a:rPr>
              <a:t>достық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құралы</a:t>
            </a:r>
            <a:r>
              <a:rPr lang="ru-RU" sz="1400" dirty="0">
                <a:solidFill>
                  <a:srgbClr val="00B0F0"/>
                </a:solidFill>
                <a:latin typeface="Times New Roman" panose="02020603050405020304" pitchFamily="18" charset="0"/>
                <a:cs typeface="Times New Roman" panose="02020603050405020304" pitchFamily="18" charset="0"/>
              </a:rPr>
              <a:t>» 10 </a:t>
            </a:r>
            <a:r>
              <a:rPr lang="ru-RU" sz="1400" dirty="0" err="1">
                <a:solidFill>
                  <a:srgbClr val="00B0F0"/>
                </a:solidFill>
                <a:latin typeface="Times New Roman" panose="02020603050405020304" pitchFamily="18" charset="0"/>
                <a:cs typeface="Times New Roman" panose="02020603050405020304" pitchFamily="18" charset="0"/>
              </a:rPr>
              <a:t>күндігіне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байланысты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Түрік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асханасы</a:t>
            </a:r>
            <a:r>
              <a:rPr lang="ru-RU" sz="1400" dirty="0">
                <a:solidFill>
                  <a:srgbClr val="00B0F0"/>
                </a:solidFill>
                <a:latin typeface="Times New Roman" panose="02020603050405020304" pitchFamily="18" charset="0"/>
                <a:cs typeface="Times New Roman" panose="02020603050405020304" pitchFamily="18" charset="0"/>
              </a:rPr>
              <a:t> – сигара </a:t>
            </a:r>
            <a:r>
              <a:rPr lang="ru-RU" sz="1400" dirty="0" err="1">
                <a:solidFill>
                  <a:srgbClr val="00B0F0"/>
                </a:solidFill>
                <a:latin typeface="Times New Roman" panose="02020603050405020304" pitchFamily="18" charset="0"/>
                <a:cs typeface="Times New Roman" panose="02020603050405020304" pitchFamily="18" charset="0"/>
              </a:rPr>
              <a:t>бөрек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атты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тағамына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шебер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сынып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өттім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барысында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түрік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асханасымен</a:t>
            </a:r>
            <a:r>
              <a:rPr lang="ru-RU" sz="1400" dirty="0">
                <a:solidFill>
                  <a:srgbClr val="00B0F0"/>
                </a:solidFill>
                <a:latin typeface="Times New Roman" panose="02020603050405020304" pitchFamily="18" charset="0"/>
                <a:cs typeface="Times New Roman" panose="02020603050405020304" pitchFamily="18" charset="0"/>
              </a:rPr>
              <a:t>, сигар </a:t>
            </a:r>
            <a:r>
              <a:rPr lang="ru-RU" sz="1400" dirty="0" err="1">
                <a:solidFill>
                  <a:srgbClr val="00B0F0"/>
                </a:solidFill>
                <a:latin typeface="Times New Roman" panose="02020603050405020304" pitchFamily="18" charset="0"/>
                <a:cs typeface="Times New Roman" panose="02020603050405020304" pitchFamily="18" charset="0"/>
              </a:rPr>
              <a:t>бөректерінің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шығу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тарихымен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танысып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әзірлену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технологиясын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көрсеттім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Шебер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сыныпқа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қатысқан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әкімшілік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оқытушылар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талдап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жоғары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бағалап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пікірлерін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айтты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мақсатыма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жеттім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ойлаймын</a:t>
            </a:r>
            <a:r>
              <a:rPr lang="ru-RU" sz="1400" dirty="0" smtClean="0">
                <a:solidFill>
                  <a:srgbClr val="00B0F0"/>
                </a:solidFill>
                <a:latin typeface="Times New Roman" panose="02020603050405020304" pitchFamily="18" charset="0"/>
                <a:cs typeface="Times New Roman" panose="02020603050405020304" pitchFamily="18" charset="0"/>
              </a:rPr>
              <a:t>.</a:t>
            </a:r>
          </a:p>
          <a:p>
            <a:pPr algn="ctr"/>
            <a:r>
              <a:rPr lang="ru-RU" sz="1400" dirty="0" smtClean="0">
                <a:solidFill>
                  <a:srgbClr val="00B0F0"/>
                </a:solidFill>
                <a:latin typeface="Times New Roman" panose="02020603050405020304" pitchFamily="18" charset="0"/>
                <a:cs typeface="Times New Roman" panose="02020603050405020304" pitchFamily="18" charset="0"/>
              </a:rPr>
              <a:t> Өндірістік оқыту </a:t>
            </a:r>
            <a:r>
              <a:rPr lang="ru-RU" sz="1400" dirty="0" err="1" smtClean="0">
                <a:solidFill>
                  <a:srgbClr val="00B0F0"/>
                </a:solidFill>
                <a:latin typeface="Times New Roman" panose="02020603050405020304" pitchFamily="18" charset="0"/>
                <a:cs typeface="Times New Roman" panose="02020603050405020304" pitchFamily="18" charset="0"/>
              </a:rPr>
              <a:t>шебері:Молдабаева</a:t>
            </a:r>
            <a:r>
              <a:rPr lang="ru-RU" sz="1400" dirty="0" smtClean="0">
                <a:solidFill>
                  <a:srgbClr val="00B0F0"/>
                </a:solidFill>
                <a:latin typeface="Times New Roman" panose="02020603050405020304" pitchFamily="18" charset="0"/>
                <a:cs typeface="Times New Roman" panose="02020603050405020304" pitchFamily="18" charset="0"/>
              </a:rPr>
              <a:t> Г </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69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096" y="116631"/>
            <a:ext cx="24622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567481"/>
            <a:ext cx="1580796" cy="192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962" y="2636912"/>
            <a:ext cx="335096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963" y="600766"/>
            <a:ext cx="1675483" cy="18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74963" y="5486419"/>
            <a:ext cx="3350967" cy="954107"/>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«Балпық би әлемі» атты дөңгелек үстел  </a:t>
            </a:r>
          </a:p>
          <a:p>
            <a:pPr algn="ctr"/>
            <a:r>
              <a:rPr lang="kk-KZ" sz="1400" dirty="0" smtClean="0">
                <a:solidFill>
                  <a:srgbClr val="00B0F0"/>
                </a:solidFill>
                <a:latin typeface="Times New Roman" panose="02020603050405020304" pitchFamily="18" charset="0"/>
                <a:cs typeface="Times New Roman" panose="02020603050405020304" pitchFamily="18" charset="0"/>
              </a:rPr>
              <a:t>1 курс,  45 топ арасында  ағылшын тіл </a:t>
            </a:r>
          </a:p>
          <a:p>
            <a:pPr algn="ctr"/>
            <a:r>
              <a:rPr lang="kk-KZ" sz="1400" dirty="0">
                <a:solidFill>
                  <a:srgbClr val="00B0F0"/>
                </a:solidFill>
                <a:latin typeface="Times New Roman" panose="02020603050405020304" pitchFamily="18" charset="0"/>
                <a:cs typeface="Times New Roman" panose="02020603050405020304" pitchFamily="18" charset="0"/>
              </a:rPr>
              <a:t>п</a:t>
            </a:r>
            <a:r>
              <a:rPr lang="kk-KZ" sz="1400" dirty="0" smtClean="0">
                <a:solidFill>
                  <a:srgbClr val="00B0F0"/>
                </a:solidFill>
                <a:latin typeface="Times New Roman" panose="02020603050405020304" pitchFamily="18" charset="0"/>
                <a:cs typeface="Times New Roman" panose="02020603050405020304" pitchFamily="18" charset="0"/>
              </a:rPr>
              <a:t>ән мұғалімдері Ахметова Г., Игилик А</a:t>
            </a:r>
          </a:p>
          <a:p>
            <a:pPr algn="ctr"/>
            <a:r>
              <a:rPr lang="kk-KZ" sz="1400" dirty="0">
                <a:solidFill>
                  <a:srgbClr val="00B0F0"/>
                </a:solidFill>
                <a:latin typeface="Times New Roman" panose="02020603050405020304" pitchFamily="18" charset="0"/>
                <a:cs typeface="Times New Roman" panose="02020603050405020304" pitchFamily="18" charset="0"/>
              </a:rPr>
              <a:t>ұ</a:t>
            </a:r>
            <a:r>
              <a:rPr lang="kk-KZ" sz="1400" dirty="0" smtClean="0">
                <a:solidFill>
                  <a:srgbClr val="00B0F0"/>
                </a:solidFill>
                <a:latin typeface="Times New Roman" panose="02020603050405020304" pitchFamily="18" charset="0"/>
                <a:cs typeface="Times New Roman" panose="02020603050405020304" pitchFamily="18" charset="0"/>
              </a:rPr>
              <a:t>йымдастырып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79602" y="560216"/>
            <a:ext cx="5256494" cy="6186309"/>
          </a:xfrm>
          <a:prstGeom prst="rect">
            <a:avLst/>
          </a:prstGeom>
        </p:spPr>
        <p:txBody>
          <a:bodyPr wrap="square">
            <a:spAutoFit/>
          </a:bodyPr>
          <a:lstStyle/>
          <a:p>
            <a:pPr algn="just"/>
            <a:r>
              <a:rPr lang="ru-RU" sz="1200" dirty="0" smtClean="0">
                <a:solidFill>
                  <a:srgbClr val="00B0F0"/>
                </a:solidFill>
                <a:latin typeface="Times New Roman" panose="02020603050405020304" pitchFamily="18" charset="0"/>
                <a:cs typeface="Times New Roman" panose="02020603050405020304" pitchFamily="18" charset="0"/>
              </a:rPr>
              <a:t>      Алматы </a:t>
            </a:r>
            <a:r>
              <a:rPr lang="ru-RU" sz="1200" dirty="0" err="1">
                <a:solidFill>
                  <a:srgbClr val="00B0F0"/>
                </a:solidFill>
                <a:latin typeface="Times New Roman" panose="02020603050405020304" pitchFamily="18" charset="0"/>
                <a:cs typeface="Times New Roman" panose="02020603050405020304" pitchFamily="18" charset="0"/>
              </a:rPr>
              <a:t>облысы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басқармасы</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беруді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дамыту</a:t>
            </a:r>
            <a:r>
              <a:rPr lang="ru-RU" sz="1200" dirty="0">
                <a:solidFill>
                  <a:srgbClr val="00B0F0"/>
                </a:solidFill>
                <a:latin typeface="Times New Roman" panose="02020603050405020304" pitchFamily="18" charset="0"/>
                <a:cs typeface="Times New Roman" panose="02020603050405020304" pitchFamily="18" charset="0"/>
              </a:rPr>
              <a:t> оқу – </a:t>
            </a:r>
            <a:r>
              <a:rPr lang="ru-RU" sz="1200" dirty="0" err="1">
                <a:solidFill>
                  <a:srgbClr val="00B0F0"/>
                </a:solidFill>
                <a:latin typeface="Times New Roman" panose="02020603050405020304" pitchFamily="18" charset="0"/>
                <a:cs typeface="Times New Roman" panose="02020603050405020304" pitchFamily="18" charset="0"/>
              </a:rPr>
              <a:t>әдістемелік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орталығының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ұйымдастыруымен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инновациялық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беру </a:t>
            </a:r>
            <a:r>
              <a:rPr lang="ru-RU" sz="1200" dirty="0" err="1">
                <a:solidFill>
                  <a:srgbClr val="00B0F0"/>
                </a:solidFill>
                <a:latin typeface="Times New Roman" panose="02020603050405020304" pitchFamily="18" charset="0"/>
                <a:cs typeface="Times New Roman" panose="02020603050405020304" pitchFamily="18" charset="0"/>
              </a:rPr>
              <a:t>қызметінің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үздік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тәжірибесін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қолдау</a:t>
            </a:r>
            <a:r>
              <a:rPr lang="ru-RU" sz="1200" dirty="0">
                <a:solidFill>
                  <a:srgbClr val="00B0F0"/>
                </a:solidFill>
                <a:latin typeface="Times New Roman" panose="02020603050405020304" pitchFamily="18" charset="0"/>
                <a:cs typeface="Times New Roman" panose="02020603050405020304" pitchFamily="18" charset="0"/>
              </a:rPr>
              <a:t> және </a:t>
            </a:r>
            <a:r>
              <a:rPr lang="ru-RU" sz="1200" dirty="0" err="1">
                <a:solidFill>
                  <a:srgbClr val="00B0F0"/>
                </a:solidFill>
                <a:latin typeface="Times New Roman" panose="02020603050405020304" pitchFamily="18" charset="0"/>
                <a:cs typeface="Times New Roman" panose="02020603050405020304" pitchFamily="18" charset="0"/>
              </a:rPr>
              <a:t>тарату</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мақсатында</a:t>
            </a:r>
            <a:r>
              <a:rPr lang="ru-RU" sz="1200" dirty="0">
                <a:solidFill>
                  <a:srgbClr val="00B0F0"/>
                </a:solidFill>
                <a:latin typeface="Times New Roman" panose="02020603050405020304" pitchFamily="18" charset="0"/>
                <a:cs typeface="Times New Roman" panose="02020603050405020304" pitchFamily="18" charset="0"/>
              </a:rPr>
              <a:t> 25 </a:t>
            </a:r>
            <a:r>
              <a:rPr lang="ru-RU" sz="1200" dirty="0" err="1">
                <a:solidFill>
                  <a:srgbClr val="00B0F0"/>
                </a:solidFill>
                <a:latin typeface="Times New Roman" panose="02020603050405020304" pitchFamily="18" charset="0"/>
                <a:cs typeface="Times New Roman" panose="02020603050405020304" pitchFamily="18" charset="0"/>
              </a:rPr>
              <a:t>қыркүйек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күні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Талдықорған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агро</a:t>
            </a:r>
            <a:r>
              <a:rPr lang="ru-RU" sz="1200" dirty="0">
                <a:solidFill>
                  <a:srgbClr val="00B0F0"/>
                </a:solidFill>
                <a:latin typeface="Times New Roman" panose="02020603050405020304" pitchFamily="18" charset="0"/>
                <a:cs typeface="Times New Roman" panose="02020603050405020304" pitchFamily="18" charset="0"/>
              </a:rPr>
              <a:t> – </a:t>
            </a:r>
            <a:r>
              <a:rPr lang="ru-RU" sz="1200" dirty="0" err="1">
                <a:solidFill>
                  <a:srgbClr val="00B0F0"/>
                </a:solidFill>
                <a:latin typeface="Times New Roman" panose="02020603050405020304" pitchFamily="18" charset="0"/>
                <a:cs typeface="Times New Roman" panose="02020603050405020304" pitchFamily="18" charset="0"/>
              </a:rPr>
              <a:t>техникалық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колледжінің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базасында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техникалық</a:t>
            </a:r>
            <a:r>
              <a:rPr lang="ru-RU" sz="1200" dirty="0">
                <a:solidFill>
                  <a:srgbClr val="00B0F0"/>
                </a:solidFill>
                <a:latin typeface="Times New Roman" panose="02020603050405020304" pitchFamily="18" charset="0"/>
                <a:cs typeface="Times New Roman" panose="02020603050405020304" pitchFamily="18" charset="0"/>
              </a:rPr>
              <a:t> және </a:t>
            </a:r>
            <a:r>
              <a:rPr lang="ru-RU" sz="1200" dirty="0" err="1">
                <a:solidFill>
                  <a:srgbClr val="00B0F0"/>
                </a:solidFill>
                <a:latin typeface="Times New Roman" panose="02020603050405020304" pitchFamily="18" charset="0"/>
                <a:cs typeface="Times New Roman" panose="02020603050405020304" pitchFamily="18" charset="0"/>
              </a:rPr>
              <a:t>кәсіптік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беру </a:t>
            </a:r>
            <a:r>
              <a:rPr lang="ru-RU" sz="1200" dirty="0" err="1">
                <a:solidFill>
                  <a:srgbClr val="00B0F0"/>
                </a:solidFill>
                <a:latin typeface="Times New Roman" panose="02020603050405020304" pitchFamily="18" charset="0"/>
                <a:cs typeface="Times New Roman" panose="02020603050405020304" pitchFamily="18" charset="0"/>
              </a:rPr>
              <a:t>ұйымдарының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арасында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үздік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беру </a:t>
            </a:r>
            <a:r>
              <a:rPr lang="ru-RU" sz="1200" dirty="0" err="1">
                <a:solidFill>
                  <a:srgbClr val="00B0F0"/>
                </a:solidFill>
                <a:latin typeface="Times New Roman" panose="02020603050405020304" pitchFamily="18" charset="0"/>
                <a:cs typeface="Times New Roman" panose="02020603050405020304" pitchFamily="18" charset="0"/>
              </a:rPr>
              <a:t>ұйымы</a:t>
            </a:r>
            <a:r>
              <a:rPr lang="ru-RU" sz="1200" dirty="0">
                <a:solidFill>
                  <a:srgbClr val="00B0F0"/>
                </a:solidFill>
                <a:latin typeface="Times New Roman" panose="02020603050405020304" pitchFamily="18" charset="0"/>
                <a:cs typeface="Times New Roman" panose="02020603050405020304" pitchFamily="18" charset="0"/>
              </a:rPr>
              <a:t> – 2019» </a:t>
            </a:r>
            <a:r>
              <a:rPr lang="ru-RU" sz="1200" dirty="0" err="1">
                <a:solidFill>
                  <a:srgbClr val="00B0F0"/>
                </a:solidFill>
                <a:latin typeface="Times New Roman" panose="02020603050405020304" pitchFamily="18" charset="0"/>
                <a:cs typeface="Times New Roman" panose="02020603050405020304" pitchFamily="18" charset="0"/>
              </a:rPr>
              <a:t>атты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облыстық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байқау</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өткізілді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Байқауға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қатысқан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сегіз</a:t>
            </a:r>
            <a:r>
              <a:rPr lang="ru-RU" sz="1200" dirty="0">
                <a:solidFill>
                  <a:srgbClr val="00B0F0"/>
                </a:solidFill>
                <a:latin typeface="Times New Roman" panose="02020603050405020304" pitchFamily="18" charset="0"/>
                <a:cs typeface="Times New Roman" panose="02020603050405020304" pitchFamily="18" charset="0"/>
              </a:rPr>
              <a:t> оқу </a:t>
            </a:r>
            <a:r>
              <a:rPr lang="ru-RU" sz="1200" dirty="0" err="1">
                <a:solidFill>
                  <a:srgbClr val="00B0F0"/>
                </a:solidFill>
                <a:latin typeface="Times New Roman" panose="02020603050405020304" pitchFamily="18" charset="0"/>
                <a:cs typeface="Times New Roman" panose="02020603050405020304" pitchFamily="18" charset="0"/>
              </a:rPr>
              <a:t>орны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екі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кезең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бойынша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сайысқа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түсіп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өзіндік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таныстырылымы</a:t>
            </a:r>
            <a:r>
              <a:rPr lang="ru-RU" sz="1200" dirty="0">
                <a:solidFill>
                  <a:srgbClr val="00B0F0"/>
                </a:solidFill>
                <a:latin typeface="Times New Roman" panose="02020603050405020304" pitchFamily="18" charset="0"/>
                <a:cs typeface="Times New Roman" panose="02020603050405020304" pitchFamily="18" charset="0"/>
              </a:rPr>
              <a:t> мен оқу – </a:t>
            </a:r>
            <a:r>
              <a:rPr lang="ru-RU" sz="1200" dirty="0" err="1">
                <a:solidFill>
                  <a:srgbClr val="00B0F0"/>
                </a:solidFill>
                <a:latin typeface="Times New Roman" panose="02020603050405020304" pitchFamily="18" charset="0"/>
                <a:cs typeface="Times New Roman" panose="02020603050405020304" pitchFamily="18" charset="0"/>
              </a:rPr>
              <a:t>тәрбие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үдерісінің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озық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тәжірибесін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көрсетті</a:t>
            </a:r>
            <a:r>
              <a:rPr lang="ru-RU" sz="1200" dirty="0">
                <a:solidFill>
                  <a:srgbClr val="00B0F0"/>
                </a:solidFill>
                <a:latin typeface="Times New Roman" panose="02020603050405020304" pitchFamily="18" charset="0"/>
                <a:cs typeface="Times New Roman" panose="02020603050405020304" pitchFamily="18" charset="0"/>
              </a:rPr>
              <a:t>.</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b="1" u="sng" dirty="0" err="1">
                <a:solidFill>
                  <a:srgbClr val="FF0000"/>
                </a:solidFill>
                <a:latin typeface="Times New Roman" panose="02020603050405020304" pitchFamily="18" charset="0"/>
                <a:cs typeface="Times New Roman" panose="02020603050405020304" pitchFamily="18" charset="0"/>
              </a:rPr>
              <a:t>Бірінші</a:t>
            </a:r>
            <a:r>
              <a:rPr lang="ru-RU" sz="1200" b="1" u="sng" dirty="0">
                <a:solidFill>
                  <a:srgbClr val="FF0000"/>
                </a:solidFill>
                <a:latin typeface="Times New Roman" panose="02020603050405020304" pitchFamily="18" charset="0"/>
                <a:cs typeface="Times New Roman" panose="02020603050405020304" pitchFamily="18" charset="0"/>
              </a:rPr>
              <a:t> </a:t>
            </a:r>
            <a:r>
              <a:rPr lang="ru-RU" sz="1200" b="1" u="sng" dirty="0" err="1">
                <a:solidFill>
                  <a:srgbClr val="FF0000"/>
                </a:solidFill>
                <a:latin typeface="Times New Roman" panose="02020603050405020304" pitchFamily="18" charset="0"/>
                <a:cs typeface="Times New Roman" panose="02020603050405020304" pitchFamily="18" charset="0"/>
              </a:rPr>
              <a:t>кезеңде</a:t>
            </a:r>
            <a:r>
              <a:rPr lang="ru-RU" sz="1200" b="1" u="sng" dirty="0">
                <a:solidFill>
                  <a:srgbClr val="FF0000"/>
                </a:solidFill>
                <a:latin typeface="Times New Roman" panose="02020603050405020304" pitchFamily="18" charset="0"/>
                <a:cs typeface="Times New Roman" panose="02020603050405020304" pitchFamily="18" charset="0"/>
              </a:rPr>
              <a:t> </a:t>
            </a:r>
            <a:r>
              <a:rPr lang="ru-RU" sz="1200" dirty="0">
                <a:solidFill>
                  <a:srgbClr val="00B0F0"/>
                </a:solidFill>
                <a:latin typeface="Times New Roman" panose="02020603050405020304" pitchFamily="18" charset="0"/>
                <a:cs typeface="Times New Roman" panose="02020603050405020304" pitchFamily="18" charset="0"/>
              </a:rPr>
              <a:t>«Оқу </a:t>
            </a:r>
            <a:r>
              <a:rPr lang="ru-RU" sz="1200" dirty="0" err="1">
                <a:solidFill>
                  <a:srgbClr val="00B0F0"/>
                </a:solidFill>
                <a:latin typeface="Times New Roman" panose="02020603050405020304" pitchFamily="18" charset="0"/>
                <a:cs typeface="Times New Roman" panose="02020603050405020304" pitchFamily="18" charset="0"/>
              </a:rPr>
              <a:t>орнының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презентациясы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кезеңінде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колледждер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дараланатын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ерекшеліктерін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таныстырды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Аталмыш</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кезеңде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нарық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талаптарына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мамандықтарды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дайындап</a:t>
            </a:r>
            <a:r>
              <a:rPr lang="ru-RU" sz="1200" dirty="0">
                <a:solidFill>
                  <a:srgbClr val="00B0F0"/>
                </a:solidFill>
                <a:latin typeface="Times New Roman" panose="02020603050405020304" pitchFamily="18" charset="0"/>
                <a:cs typeface="Times New Roman" panose="02020603050405020304" pitchFamily="18" charset="0"/>
              </a:rPr>
              <a:t> (Алматы </a:t>
            </a:r>
            <a:r>
              <a:rPr lang="ru-RU" sz="1200" dirty="0" err="1">
                <a:solidFill>
                  <a:srgbClr val="00B0F0"/>
                </a:solidFill>
                <a:latin typeface="Times New Roman" panose="02020603050405020304" pitchFamily="18" charset="0"/>
                <a:cs typeface="Times New Roman" panose="02020603050405020304" pitchFamily="18" charset="0"/>
              </a:rPr>
              <a:t>облысының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аймақтық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әлеуметтік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экономикалық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жағдайын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жетілдіру</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жұмыспен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қамтамасыз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етудегі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сұранысты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қанағаттандырудағы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басымдық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бағыты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шағын</a:t>
            </a:r>
            <a:r>
              <a:rPr lang="ru-RU" sz="1200" dirty="0">
                <a:solidFill>
                  <a:srgbClr val="00B0F0"/>
                </a:solidFill>
                <a:latin typeface="Times New Roman" panose="02020603050405020304" pitchFamily="18" charset="0"/>
                <a:cs typeface="Times New Roman" panose="02020603050405020304" pitchFamily="18" charset="0"/>
              </a:rPr>
              <a:t> және орта бизнес </a:t>
            </a:r>
            <a:r>
              <a:rPr lang="ru-RU" sz="1200" dirty="0" err="1">
                <a:solidFill>
                  <a:srgbClr val="00B0F0"/>
                </a:solidFill>
                <a:latin typeface="Times New Roman" panose="02020603050405020304" pitchFamily="18" charset="0"/>
                <a:cs typeface="Times New Roman" panose="02020603050405020304" pitchFamily="18" charset="0"/>
              </a:rPr>
              <a:t>саласында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қажет</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маман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қызметкерлері</a:t>
            </a:r>
            <a:r>
              <a:rPr lang="ru-RU" sz="1200" dirty="0">
                <a:solidFill>
                  <a:srgbClr val="00B0F0"/>
                </a:solidFill>
                <a:latin typeface="Times New Roman" panose="02020603050405020304" pitchFamily="18" charset="0"/>
                <a:cs typeface="Times New Roman" panose="02020603050405020304" pitchFamily="18" charset="0"/>
              </a:rPr>
              <a:t> мен орта </a:t>
            </a:r>
            <a:r>
              <a:rPr lang="ru-RU" sz="1200" dirty="0" err="1">
                <a:solidFill>
                  <a:srgbClr val="00B0F0"/>
                </a:solidFill>
                <a:latin typeface="Times New Roman" panose="02020603050405020304" pitchFamily="18" charset="0"/>
                <a:cs typeface="Times New Roman" panose="02020603050405020304" pitchFamily="18" charset="0"/>
              </a:rPr>
              <a:t>буын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мамандарын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даярлаудағы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пайыздық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көрсеткіші</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соңғы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үш</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жылдағы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мониторингі</a:t>
            </a:r>
            <a:r>
              <a:rPr lang="ru-RU" sz="1200" dirty="0">
                <a:solidFill>
                  <a:srgbClr val="00B0F0"/>
                </a:solidFill>
                <a:latin typeface="Times New Roman" panose="02020603050405020304" pitchFamily="18" charset="0"/>
                <a:cs typeface="Times New Roman" panose="02020603050405020304" pitchFamily="18" charset="0"/>
              </a:rPr>
              <a:t>. Оқу </a:t>
            </a:r>
            <a:r>
              <a:rPr lang="ru-RU" sz="1200" dirty="0" err="1">
                <a:solidFill>
                  <a:srgbClr val="00B0F0"/>
                </a:solidFill>
                <a:latin typeface="Times New Roman" panose="02020603050405020304" pitchFamily="18" charset="0"/>
                <a:cs typeface="Times New Roman" panose="02020603050405020304" pitchFamily="18" charset="0"/>
              </a:rPr>
              <a:t>орнының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дамуына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бағытталған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преспективтік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жоспары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баяндалды</a:t>
            </a:r>
            <a:r>
              <a:rPr lang="ru-RU" sz="1200" dirty="0">
                <a:solidFill>
                  <a:srgbClr val="00B0F0"/>
                </a:solidFill>
                <a:latin typeface="Times New Roman" panose="02020603050405020304" pitchFamily="18" charset="0"/>
                <a:cs typeface="Times New Roman" panose="02020603050405020304" pitchFamily="18" charset="0"/>
              </a:rPr>
              <a:t>.</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b="1" u="sng" dirty="0" err="1">
                <a:solidFill>
                  <a:srgbClr val="FF0000"/>
                </a:solidFill>
                <a:latin typeface="Times New Roman" panose="02020603050405020304" pitchFamily="18" charset="0"/>
                <a:cs typeface="Times New Roman" panose="02020603050405020304" pitchFamily="18" charset="0"/>
              </a:rPr>
              <a:t>Екінші</a:t>
            </a:r>
            <a:r>
              <a:rPr lang="ru-RU" sz="1200" dirty="0">
                <a:solidFill>
                  <a:srgbClr val="00B0F0"/>
                </a:solidFill>
                <a:latin typeface="Times New Roman" panose="02020603050405020304" pitchFamily="18" charset="0"/>
                <a:cs typeface="Times New Roman" panose="02020603050405020304" pitchFamily="18" charset="0"/>
              </a:rPr>
              <a:t> оқу </a:t>
            </a:r>
            <a:r>
              <a:rPr lang="ru-RU" sz="1200" dirty="0" err="1">
                <a:solidFill>
                  <a:srgbClr val="00B0F0"/>
                </a:solidFill>
                <a:latin typeface="Times New Roman" panose="02020603050405020304" pitchFamily="18" charset="0"/>
                <a:cs typeface="Times New Roman" panose="02020603050405020304" pitchFamily="18" charset="0"/>
              </a:rPr>
              <a:t>орнының</a:t>
            </a:r>
            <a:r>
              <a:rPr lang="ru-RU" sz="1200" dirty="0">
                <a:solidFill>
                  <a:srgbClr val="00B0F0"/>
                </a:solidFill>
                <a:latin typeface="Times New Roman" panose="02020603050405020304" pitchFamily="18" charset="0"/>
                <a:cs typeface="Times New Roman" panose="02020603050405020304" pitchFamily="18" charset="0"/>
              </a:rPr>
              <a:t> оқу – </a:t>
            </a:r>
            <a:r>
              <a:rPr lang="ru-RU" sz="1200" dirty="0" err="1">
                <a:solidFill>
                  <a:srgbClr val="00B0F0"/>
                </a:solidFill>
                <a:latin typeface="Times New Roman" panose="02020603050405020304" pitchFamily="18" charset="0"/>
                <a:cs typeface="Times New Roman" panose="02020603050405020304" pitchFamily="18" charset="0"/>
              </a:rPr>
              <a:t>материалдық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техникалық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базасының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жетілдірілуі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заман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талабына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жабдықталған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жаңа</a:t>
            </a:r>
            <a:r>
              <a:rPr lang="ru-RU" sz="1200" dirty="0">
                <a:solidFill>
                  <a:srgbClr val="00B0F0"/>
                </a:solidFill>
                <a:latin typeface="Times New Roman" panose="02020603050405020304" pitchFamily="18" charset="0"/>
                <a:cs typeface="Times New Roman" panose="02020603050405020304" pitchFamily="18" charset="0"/>
              </a:rPr>
              <a:t> оқу </a:t>
            </a:r>
            <a:r>
              <a:rPr lang="ru-RU" sz="1200" dirty="0" err="1">
                <a:solidFill>
                  <a:srgbClr val="00B0F0"/>
                </a:solidFill>
                <a:latin typeface="Times New Roman" panose="02020603050405020304" pitchFamily="18" charset="0"/>
                <a:cs typeface="Times New Roman" panose="02020603050405020304" pitchFamily="18" charset="0"/>
              </a:rPr>
              <a:t>кабинеттері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компьютерлік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кластар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шеберханалардың</a:t>
            </a:r>
            <a:r>
              <a:rPr lang="ru-RU" sz="1200" dirty="0">
                <a:solidFill>
                  <a:srgbClr val="00B0F0"/>
                </a:solidFill>
                <a:latin typeface="Times New Roman" panose="02020603050405020304" pitchFamily="18" charset="0"/>
                <a:cs typeface="Times New Roman" panose="02020603050405020304" pitchFamily="18" charset="0"/>
              </a:rPr>
              <a:t> саны мен </a:t>
            </a:r>
            <a:r>
              <a:rPr lang="ru-RU" sz="1200" dirty="0" err="1">
                <a:solidFill>
                  <a:srgbClr val="00B0F0"/>
                </a:solidFill>
                <a:latin typeface="Times New Roman" panose="02020603050405020304" pitchFamily="18" charset="0"/>
                <a:cs typeface="Times New Roman" panose="02020603050405020304" pitchFamily="18" charset="0"/>
              </a:rPr>
              <a:t>материалды</a:t>
            </a:r>
            <a:r>
              <a:rPr lang="ru-RU" sz="1200" dirty="0">
                <a:solidFill>
                  <a:srgbClr val="00B0F0"/>
                </a:solidFill>
                <a:latin typeface="Times New Roman" panose="02020603050405020304" pitchFamily="18" charset="0"/>
                <a:cs typeface="Times New Roman" panose="02020603050405020304" pitchFamily="18" charset="0"/>
              </a:rPr>
              <a:t> – </a:t>
            </a:r>
            <a:r>
              <a:rPr lang="ru-RU" sz="1200" dirty="0" err="1">
                <a:solidFill>
                  <a:srgbClr val="00B0F0"/>
                </a:solidFill>
                <a:latin typeface="Times New Roman" panose="02020603050405020304" pitchFamily="18" charset="0"/>
                <a:cs typeface="Times New Roman" panose="02020603050405020304" pitchFamily="18" charset="0"/>
              </a:rPr>
              <a:t>техникалық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жабдықталуына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жұртшылықтың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назарын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аударды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Президенттік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білімді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ақпараттандыру</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бағдарламасын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іске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асыру</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деңгейі</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халықаралық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кеңістігіне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шығу</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бағдары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айтылды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Сонымен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қатар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педагогикалық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кадрлар</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қосымша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қызметкерлер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жалпы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оқытушылардың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құрамы</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сапалық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көрсеткіші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заман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талабына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жаңа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формациядағы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оқытушылардың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құрамын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арттыруда</a:t>
            </a:r>
            <a:r>
              <a:rPr lang="ru-RU" sz="1200" dirty="0">
                <a:solidFill>
                  <a:srgbClr val="00B0F0"/>
                </a:solidFill>
                <a:latin typeface="Times New Roman" panose="02020603050405020304" pitchFamily="18" charset="0"/>
                <a:cs typeface="Times New Roman" panose="02020603050405020304" pitchFamily="18" charset="0"/>
              </a:rPr>
              <a:t> және </a:t>
            </a:r>
            <a:r>
              <a:rPr lang="ru-RU" sz="1200" dirty="0" err="1">
                <a:solidFill>
                  <a:srgbClr val="00B0F0"/>
                </a:solidFill>
                <a:latin typeface="Times New Roman" panose="02020603050405020304" pitchFamily="18" charset="0"/>
                <a:cs typeface="Times New Roman" panose="02020603050405020304" pitchFamily="18" charset="0"/>
              </a:rPr>
              <a:t>өндірістік</a:t>
            </a:r>
            <a:r>
              <a:rPr lang="ru-RU" sz="1200" dirty="0">
                <a:solidFill>
                  <a:srgbClr val="00B0F0"/>
                </a:solidFill>
                <a:latin typeface="Times New Roman" panose="02020603050405020304" pitchFamily="18" charset="0"/>
                <a:cs typeface="Times New Roman" panose="02020603050405020304" pitchFamily="18" charset="0"/>
              </a:rPr>
              <a:t> оқыту </a:t>
            </a:r>
            <a:r>
              <a:rPr lang="ru-RU" sz="1200" dirty="0" err="1">
                <a:solidFill>
                  <a:srgbClr val="00B0F0"/>
                </a:solidFill>
                <a:latin typeface="Times New Roman" panose="02020603050405020304" pitchFamily="18" charset="0"/>
                <a:cs typeface="Times New Roman" panose="02020603050405020304" pitchFamily="18" charset="0"/>
              </a:rPr>
              <a:t>шеберлерінің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кәсіби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деңгейін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жетілдіруге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бағытталған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іс</a:t>
            </a:r>
            <a:r>
              <a:rPr lang="ru-RU" sz="1200" dirty="0">
                <a:solidFill>
                  <a:srgbClr val="00B0F0"/>
                </a:solidFill>
                <a:latin typeface="Times New Roman" panose="02020603050405020304" pitchFamily="18" charset="0"/>
                <a:cs typeface="Times New Roman" panose="02020603050405020304" pitchFamily="18" charset="0"/>
              </a:rPr>
              <a:t> – </a:t>
            </a:r>
            <a:r>
              <a:rPr lang="ru-RU" sz="1200" dirty="0" err="1">
                <a:solidFill>
                  <a:srgbClr val="00B0F0"/>
                </a:solidFill>
                <a:latin typeface="Times New Roman" panose="02020603050405020304" pitchFamily="18" charset="0"/>
                <a:cs typeface="Times New Roman" panose="02020603050405020304" pitchFamily="18" charset="0"/>
              </a:rPr>
              <a:t>шараларын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ұсынады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Екінші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кезеңде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жоғарыда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аталған</a:t>
            </a:r>
            <a:r>
              <a:rPr lang="ru-RU" sz="1200" dirty="0">
                <a:solidFill>
                  <a:srgbClr val="00B0F0"/>
                </a:solidFill>
                <a:latin typeface="Times New Roman" panose="02020603050405020304" pitchFamily="18" charset="0"/>
                <a:cs typeface="Times New Roman" panose="02020603050405020304" pitchFamily="18" charset="0"/>
              </a:rPr>
              <a:t> оқу </a:t>
            </a:r>
            <a:r>
              <a:rPr lang="ru-RU" sz="1200" dirty="0" err="1">
                <a:solidFill>
                  <a:srgbClr val="00B0F0"/>
                </a:solidFill>
                <a:latin typeface="Times New Roman" panose="02020603050405020304" pitchFamily="18" charset="0"/>
                <a:cs typeface="Times New Roman" panose="02020603050405020304" pitchFamily="18" charset="0"/>
              </a:rPr>
              <a:t>орындары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Қазақстан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Республикасы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Президентінің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халыққа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арнаған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Жолдауын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орындау</a:t>
            </a:r>
            <a:r>
              <a:rPr lang="ru-RU" sz="1200" dirty="0">
                <a:solidFill>
                  <a:srgbClr val="00B0F0"/>
                </a:solidFill>
                <a:latin typeface="Times New Roman" panose="02020603050405020304" pitchFamily="18" charset="0"/>
                <a:cs typeface="Times New Roman" panose="02020603050405020304" pitchFamily="18" charset="0"/>
              </a:rPr>
              <a:t> және </a:t>
            </a:r>
            <a:r>
              <a:rPr lang="ru-RU" sz="1200" dirty="0" err="1">
                <a:solidFill>
                  <a:srgbClr val="00B0F0"/>
                </a:solidFill>
                <a:latin typeface="Times New Roman" panose="02020603050405020304" pitchFamily="18" charset="0"/>
                <a:cs typeface="Times New Roman" panose="02020603050405020304" pitchFamily="18" charset="0"/>
              </a:rPr>
              <a:t>Білім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беруді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дамытудың</a:t>
            </a:r>
            <a:r>
              <a:rPr lang="ru-RU" sz="1200" dirty="0">
                <a:solidFill>
                  <a:srgbClr val="00B0F0"/>
                </a:solidFill>
                <a:latin typeface="Times New Roman" panose="02020603050405020304" pitchFamily="18" charset="0"/>
                <a:cs typeface="Times New Roman" panose="02020603050405020304" pitchFamily="18" charset="0"/>
              </a:rPr>
              <a:t> 2016-2019 </a:t>
            </a:r>
            <a:r>
              <a:rPr lang="ru-RU" sz="1200" dirty="0" err="1">
                <a:solidFill>
                  <a:srgbClr val="00B0F0"/>
                </a:solidFill>
                <a:latin typeface="Times New Roman" panose="02020603050405020304" pitchFamily="18" charset="0"/>
                <a:cs typeface="Times New Roman" panose="02020603050405020304" pitchFamily="18" charset="0"/>
              </a:rPr>
              <a:t>жылдарға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арналған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бағдарламасын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жүзеге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асыру</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барысында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кәсіптік</a:t>
            </a:r>
            <a:r>
              <a:rPr lang="ru-RU" sz="1200" dirty="0">
                <a:solidFill>
                  <a:srgbClr val="00B0F0"/>
                </a:solidFill>
                <a:latin typeface="Times New Roman" panose="02020603050405020304" pitchFamily="18" charset="0"/>
                <a:cs typeface="Times New Roman" panose="02020603050405020304" pitchFamily="18" charset="0"/>
              </a:rPr>
              <a:t> оқыту </a:t>
            </a:r>
            <a:r>
              <a:rPr lang="ru-RU" sz="1200" dirty="0" err="1">
                <a:solidFill>
                  <a:srgbClr val="00B0F0"/>
                </a:solidFill>
                <a:latin typeface="Times New Roman" panose="02020603050405020304" pitchFamily="18" charset="0"/>
                <a:cs typeface="Times New Roman" panose="02020603050405020304" pitchFamily="18" charset="0"/>
              </a:rPr>
              <a:t>орындарының</a:t>
            </a:r>
            <a:r>
              <a:rPr lang="ru-RU" sz="1200" dirty="0">
                <a:solidFill>
                  <a:srgbClr val="00B0F0"/>
                </a:solidFill>
                <a:latin typeface="Times New Roman" panose="02020603050405020304" pitchFamily="18" charset="0"/>
                <a:cs typeface="Times New Roman" panose="02020603050405020304" pitchFamily="18" charset="0"/>
              </a:rPr>
              <a:t> оқу-</a:t>
            </a:r>
            <a:r>
              <a:rPr lang="ru-RU" sz="1200" dirty="0" err="1">
                <a:solidFill>
                  <a:srgbClr val="00B0F0"/>
                </a:solidFill>
                <a:latin typeface="Times New Roman" panose="02020603050405020304" pitchFamily="18" charset="0"/>
                <a:cs typeface="Times New Roman" panose="02020603050405020304" pitchFamily="18" charset="0"/>
              </a:rPr>
              <a:t>тәрбие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үрдісінің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моделін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қорғады</a:t>
            </a:r>
            <a:r>
              <a:rPr lang="ru-RU" sz="1200" dirty="0" smtClean="0">
                <a:solidFill>
                  <a:srgbClr val="00B0F0"/>
                </a:solidFill>
                <a:latin typeface="Times New Roman" panose="02020603050405020304" pitchFamily="18" charset="0"/>
                <a:cs typeface="Times New Roman" panose="02020603050405020304" pitchFamily="18" charset="0"/>
              </a:rPr>
              <a:t>.</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i="1" dirty="0" err="1" smtClean="0">
                <a:solidFill>
                  <a:srgbClr val="00B0F0"/>
                </a:solidFill>
                <a:latin typeface="Times New Roman" panose="02020603050405020304" pitchFamily="18" charset="0"/>
                <a:cs typeface="Times New Roman" panose="02020603050405020304" pitchFamily="18" charset="0"/>
              </a:rPr>
              <a:t>Өндірістік</a:t>
            </a:r>
            <a:r>
              <a:rPr lang="ru-RU" sz="1200" i="1" dirty="0" smtClean="0">
                <a:solidFill>
                  <a:srgbClr val="00B0F0"/>
                </a:solidFill>
                <a:latin typeface="Times New Roman" panose="02020603050405020304" pitchFamily="18" charset="0"/>
                <a:cs typeface="Times New Roman" panose="02020603050405020304" pitchFamily="18" charset="0"/>
              </a:rPr>
              <a:t>   оқыту  шебері:  Ілиясова Жулдыз Қанатовна</a:t>
            </a:r>
            <a:endParaRPr lang="ru-RU" sz="1100" i="1" dirty="0">
              <a:solidFill>
                <a:srgbClr val="00B0F0"/>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7720"/>
          <a:stretch/>
        </p:blipFill>
        <p:spPr bwMode="auto">
          <a:xfrm>
            <a:off x="18948" y="103016"/>
            <a:ext cx="512582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91358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7443</TotalTime>
  <Words>2877</Words>
  <Application>Microsoft Office PowerPoint</Application>
  <PresentationFormat>Экран (4:3)</PresentationFormat>
  <Paragraphs>198</Paragraphs>
  <Slides>26</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1221</cp:revision>
  <dcterms:created xsi:type="dcterms:W3CDTF">2018-12-07T08:23:31Z</dcterms:created>
  <dcterms:modified xsi:type="dcterms:W3CDTF">2019-11-07T05:18:07Z</dcterms:modified>
</cp:coreProperties>
</file>