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68" r:id="rId4"/>
    <p:sldId id="269" r:id="rId5"/>
    <p:sldId id="259" r:id="rId6"/>
    <p:sldId id="263" r:id="rId7"/>
    <p:sldId id="265" r:id="rId8"/>
    <p:sldId id="260" r:id="rId9"/>
    <p:sldId id="266" r:id="rId10"/>
    <p:sldId id="261" r:id="rId11"/>
    <p:sldId id="264" r:id="rId12"/>
    <p:sldId id="262" r:id="rId13"/>
    <p:sldId id="25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70" autoAdjust="0"/>
  </p:normalViewPr>
  <p:slideViewPr>
    <p:cSldViewPr>
      <p:cViewPr varScale="1">
        <p:scale>
          <a:sx n="62" d="100"/>
          <a:sy n="62" d="100"/>
        </p:scale>
        <p:origin x="-132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7219D-6B84-4391-9125-F73E235B8A86}" type="datetimeFigureOut">
              <a:rPr lang="ru-RU" smtClean="0"/>
              <a:t>28.08.2019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70084-20D1-4166-A4A6-DC1740525C6E}" type="slidenum">
              <a:rPr lang="ru-RU" smtClean="0"/>
              <a:t>‹#›</a:t>
            </a:fld>
            <a:endParaRPr lang="ru-RU"/>
          </a:p>
        </p:txBody>
      </p:sp>
    </p:spTree>
    <p:extLst>
      <p:ext uri="{BB962C8B-B14F-4D97-AF65-F5344CB8AC3E}">
        <p14:creationId xmlns:p14="http://schemas.microsoft.com/office/powerpoint/2010/main" val="124620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F70084-20D1-4166-A4A6-DC1740525C6E}" type="slidenum">
              <a:rPr lang="ru-RU" smtClean="0"/>
              <a:t>1</a:t>
            </a:fld>
            <a:endParaRPr lang="ru-RU"/>
          </a:p>
        </p:txBody>
      </p:sp>
    </p:spTree>
    <p:extLst>
      <p:ext uri="{BB962C8B-B14F-4D97-AF65-F5344CB8AC3E}">
        <p14:creationId xmlns:p14="http://schemas.microsoft.com/office/powerpoint/2010/main" val="388194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F70084-20D1-4166-A4A6-DC1740525C6E}" type="slidenum">
              <a:rPr lang="ru-RU" smtClean="0"/>
              <a:t>13</a:t>
            </a:fld>
            <a:endParaRPr lang="ru-RU"/>
          </a:p>
        </p:txBody>
      </p:sp>
    </p:spTree>
    <p:extLst>
      <p:ext uri="{BB962C8B-B14F-4D97-AF65-F5344CB8AC3E}">
        <p14:creationId xmlns:p14="http://schemas.microsoft.com/office/powerpoint/2010/main" val="209351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28.08.2019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l_shkola-6@mail.r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15125" y="833847"/>
            <a:ext cx="5904656" cy="792088"/>
          </a:xfrm>
          <a:prstGeom prst="rect">
            <a:avLst/>
          </a:prstGeom>
          <a:solidFill>
            <a:srgbClr val="00B0F0"/>
          </a:solidFill>
          <a:ln w="38100" cap="flat" cmpd="sng" algn="ctr">
            <a:solidFill>
              <a:srgbClr val="FFFF00"/>
            </a:solidFill>
            <a:prstDash val="solid"/>
          </a:ln>
        </p:spPr>
        <p:style>
          <a:lnRef idx="3">
            <a:schemeClr val="lt1"/>
          </a:lnRef>
          <a:fillRef idx="1">
            <a:schemeClr val="accent6"/>
          </a:fillRef>
          <a:effectRef idx="1">
            <a:schemeClr val="accent6"/>
          </a:effectRef>
          <a:fontRef idx="minor">
            <a:schemeClr val="lt1"/>
          </a:fontRef>
        </p:style>
        <p:txBody>
          <a:bodyPr>
            <a:normAutofit fontScale="9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u-RU" sz="4800" dirty="0" smtClean="0">
                <a:ln>
                  <a:solidFill>
                    <a:srgbClr val="FFC000"/>
                  </a:solidFill>
                </a:ln>
                <a:solidFill>
                  <a:srgbClr val="FFFF00"/>
                </a:solidFill>
                <a:latin typeface="Times New Roman" pitchFamily="18" charset="0"/>
                <a:cs typeface="Times New Roman" pitchFamily="18" charset="0"/>
              </a:rPr>
              <a:t>КОЛЛЕДЖ ТЫНЫСЫ</a:t>
            </a:r>
            <a:endParaRPr lang="ru-RU" sz="4800" dirty="0">
              <a:ln>
                <a:solidFill>
                  <a:srgbClr val="FFC000"/>
                </a:solidFill>
              </a:ln>
              <a:solidFill>
                <a:srgbClr val="FFFF00"/>
              </a:solidFill>
              <a:latin typeface="Times New Roman" pitchFamily="18" charset="0"/>
              <a:cs typeface="Times New Roman" pitchFamily="18" charset="0"/>
            </a:endParaRPr>
          </a:p>
        </p:txBody>
      </p:sp>
      <p:sp>
        <p:nvSpPr>
          <p:cNvPr id="5" name="Подзаголовок 2"/>
          <p:cNvSpPr txBox="1">
            <a:spLocks/>
          </p:cNvSpPr>
          <p:nvPr/>
        </p:nvSpPr>
        <p:spPr>
          <a:xfrm>
            <a:off x="1974396" y="1741571"/>
            <a:ext cx="5328592" cy="243027"/>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kk-KZ" sz="1050" b="1" dirty="0" smtClean="0">
                <a:solidFill>
                  <a:schemeClr val="tx1"/>
                </a:solidFill>
                <a:latin typeface="Times New Roman" pitchFamily="18" charset="0"/>
                <a:cs typeface="Times New Roman" pitchFamily="18" charset="0"/>
              </a:rPr>
              <a:t>     </a:t>
            </a:r>
            <a:r>
              <a:rPr lang="en-US" sz="1050" b="1" dirty="0" smtClean="0">
                <a:solidFill>
                  <a:srgbClr val="0070C0"/>
                </a:solidFill>
                <a:latin typeface="Times New Roman" pitchFamily="18" charset="0"/>
                <a:cs typeface="Times New Roman" pitchFamily="18" charset="0"/>
              </a:rPr>
              <a:t> </a:t>
            </a:r>
            <a:r>
              <a:rPr lang="en-US" sz="1050" b="1" dirty="0">
                <a:solidFill>
                  <a:srgbClr val="0070C0"/>
                </a:solidFill>
                <a:latin typeface="Times New Roman" pitchFamily="18" charset="0"/>
                <a:cs typeface="Times New Roman" pitchFamily="18" charset="0"/>
              </a:rPr>
              <a:t>http://</a:t>
            </a:r>
            <a:r>
              <a:rPr lang="en-US" sz="1050" b="1" dirty="0" smtClean="0">
                <a:solidFill>
                  <a:srgbClr val="0070C0"/>
                </a:solidFill>
                <a:latin typeface="Times New Roman" pitchFamily="18" charset="0"/>
                <a:cs typeface="Times New Roman" pitchFamily="18" charset="0"/>
              </a:rPr>
              <a:t>zhambyl-pk.kz                                      </a:t>
            </a:r>
            <a:r>
              <a:rPr lang="kk-KZ" sz="1050" dirty="0" smtClean="0">
                <a:solidFill>
                  <a:srgbClr val="0070C0"/>
                </a:solidFill>
              </a:rPr>
              <a:t>e-mail:</a:t>
            </a:r>
            <a:r>
              <a:rPr lang="kk-KZ" sz="1050" dirty="0" smtClean="0">
                <a:hlinkClick r:id="rId3"/>
              </a:rPr>
              <a:t>pl_shkola-6@mail.ru</a:t>
            </a:r>
            <a:endParaRPr lang="ru-RU" sz="1050" b="1" dirty="0">
              <a:solidFill>
                <a:srgbClr val="0070C0"/>
              </a:solidFill>
              <a:latin typeface="Times New Roman" pitchFamily="18" charset="0"/>
              <a:cs typeface="Times New Roman" pitchFamily="18" charset="0"/>
            </a:endParaRPr>
          </a:p>
        </p:txBody>
      </p:sp>
      <p:sp>
        <p:nvSpPr>
          <p:cNvPr id="6" name="TextBox 5"/>
          <p:cNvSpPr txBox="1"/>
          <p:nvPr/>
        </p:nvSpPr>
        <p:spPr>
          <a:xfrm>
            <a:off x="4782708" y="56818"/>
            <a:ext cx="252028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k-KZ" sz="1000" i="1" dirty="0" smtClean="0">
                <a:latin typeface="Times New Roman" pitchFamily="18" charset="0"/>
                <a:cs typeface="Times New Roman" pitchFamily="18" charset="0"/>
              </a:rPr>
              <a:t>Колледжім – білімнің кең керегесі</a:t>
            </a:r>
            <a:br>
              <a:rPr lang="kk-KZ" sz="1000" i="1" dirty="0" smtClean="0">
                <a:latin typeface="Times New Roman" pitchFamily="18" charset="0"/>
                <a:cs typeface="Times New Roman" pitchFamily="18" charset="0"/>
              </a:rPr>
            </a:br>
            <a:r>
              <a:rPr lang="kk-KZ" sz="1000" i="1" dirty="0" smtClean="0">
                <a:latin typeface="Times New Roman" pitchFamily="18" charset="0"/>
                <a:cs typeface="Times New Roman" pitchFamily="18" charset="0"/>
              </a:rPr>
              <a:t>ұрпаққа үлгі болған өнегесі.</a:t>
            </a:r>
            <a:br>
              <a:rPr lang="kk-KZ" sz="1000" i="1" dirty="0" smtClean="0">
                <a:latin typeface="Times New Roman" pitchFamily="18" charset="0"/>
                <a:cs typeface="Times New Roman" pitchFamily="18" charset="0"/>
              </a:rPr>
            </a:br>
            <a:r>
              <a:rPr lang="kk-KZ" sz="1000" i="1" dirty="0" smtClean="0">
                <a:latin typeface="Times New Roman" pitchFamily="18" charset="0"/>
                <a:cs typeface="Times New Roman" pitchFamily="18" charset="0"/>
              </a:rPr>
              <a:t>Жаңашыл, шығармашыл жұмыстармен</a:t>
            </a:r>
            <a:br>
              <a:rPr lang="kk-KZ" sz="1000" i="1" dirty="0" smtClean="0">
                <a:latin typeface="Times New Roman" pitchFamily="18" charset="0"/>
                <a:cs typeface="Times New Roman" pitchFamily="18" charset="0"/>
              </a:rPr>
            </a:br>
            <a:r>
              <a:rPr lang="kk-KZ" sz="1000" i="1" dirty="0" smtClean="0">
                <a:latin typeface="Times New Roman" pitchFamily="18" charset="0"/>
                <a:cs typeface="Times New Roman" pitchFamily="18" charset="0"/>
              </a:rPr>
              <a:t>биіктен асқақтайды мәртебесі</a:t>
            </a:r>
            <a:endParaRPr lang="ru-RU" sz="1000" i="1"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12" y="116632"/>
            <a:ext cx="1271652" cy="111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894" y="221779"/>
            <a:ext cx="1177901"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807894" y="1466200"/>
            <a:ext cx="1084586" cy="55399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dirty="0" smtClean="0"/>
              <a:t>№6 (10)</a:t>
            </a:r>
          </a:p>
          <a:p>
            <a:pPr algn="ctr"/>
            <a:r>
              <a:rPr lang="kk-KZ" sz="1200" dirty="0" smtClean="0"/>
              <a:t> 2019 жыл</a:t>
            </a:r>
            <a:endParaRPr lang="ru-RU" sz="1200" dirty="0"/>
          </a:p>
        </p:txBody>
      </p:sp>
      <p:sp>
        <p:nvSpPr>
          <p:cNvPr id="10" name="TextBox 9"/>
          <p:cNvSpPr txBox="1"/>
          <p:nvPr/>
        </p:nvSpPr>
        <p:spPr>
          <a:xfrm>
            <a:off x="199504" y="1307629"/>
            <a:ext cx="1420168"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kk-KZ" sz="800" b="1" dirty="0" smtClean="0">
                <a:latin typeface="Times New Roman" pitchFamily="18" charset="0"/>
                <a:cs typeface="Times New Roman" pitchFamily="18" charset="0"/>
              </a:rPr>
              <a:t>Жамбыл атындағы</a:t>
            </a:r>
          </a:p>
          <a:p>
            <a:pPr algn="ctr"/>
            <a:r>
              <a:rPr lang="kk-KZ" sz="800" b="1" dirty="0" smtClean="0">
                <a:latin typeface="Times New Roman" pitchFamily="18" charset="0"/>
                <a:cs typeface="Times New Roman" pitchFamily="18" charset="0"/>
              </a:rPr>
              <a:t>Ұзынағаш кәсіптік</a:t>
            </a:r>
          </a:p>
          <a:p>
            <a:pPr algn="ctr"/>
            <a:r>
              <a:rPr lang="kk-KZ" sz="800" b="1" dirty="0">
                <a:latin typeface="Times New Roman" pitchFamily="18" charset="0"/>
                <a:cs typeface="Times New Roman" pitchFamily="18" charset="0"/>
              </a:rPr>
              <a:t>к</a:t>
            </a:r>
            <a:r>
              <a:rPr lang="kk-KZ" sz="800" b="1" dirty="0" smtClean="0">
                <a:latin typeface="Times New Roman" pitchFamily="18" charset="0"/>
                <a:cs typeface="Times New Roman" pitchFamily="18" charset="0"/>
              </a:rPr>
              <a:t>олледжінің ай сайын</a:t>
            </a:r>
          </a:p>
          <a:p>
            <a:pPr algn="ctr"/>
            <a:r>
              <a:rPr lang="kk-KZ" sz="800" b="1" dirty="0">
                <a:latin typeface="Times New Roman" pitchFamily="18" charset="0"/>
                <a:cs typeface="Times New Roman" pitchFamily="18" charset="0"/>
              </a:rPr>
              <a:t>ш</a:t>
            </a:r>
            <a:r>
              <a:rPr lang="kk-KZ" sz="800" b="1" dirty="0" smtClean="0">
                <a:latin typeface="Times New Roman" pitchFamily="18" charset="0"/>
                <a:cs typeface="Times New Roman" pitchFamily="18" charset="0"/>
              </a:rPr>
              <a:t>ығатын басылым</a:t>
            </a:r>
            <a:r>
              <a:rPr lang="kk-KZ" sz="800" dirty="0" smtClean="0">
                <a:latin typeface="Times New Roman" pitchFamily="18" charset="0"/>
                <a:cs typeface="Times New Roman" pitchFamily="18" charset="0"/>
              </a:rPr>
              <a:t>.</a:t>
            </a:r>
          </a:p>
          <a:p>
            <a:pPr algn="ctr"/>
            <a:r>
              <a:rPr lang="kk-KZ" sz="800" dirty="0" smtClean="0">
                <a:latin typeface="Times New Roman" pitchFamily="18" charset="0"/>
                <a:cs typeface="Times New Roman" pitchFamily="18" charset="0"/>
              </a:rPr>
              <a:t>Газет 2018 жылдың қыркүйек айынан бастап шығады</a:t>
            </a:r>
            <a:endParaRPr lang="ru-RU" sz="800"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563" t="7874" b="29826"/>
          <a:stretch/>
        </p:blipFill>
        <p:spPr bwMode="auto">
          <a:xfrm>
            <a:off x="199503" y="3054242"/>
            <a:ext cx="5358615" cy="361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29574" y="2127471"/>
            <a:ext cx="3379941" cy="3539430"/>
          </a:xfrm>
          <a:prstGeom prst="rect">
            <a:avLst/>
          </a:prstGeom>
          <a:noFill/>
        </p:spPr>
        <p:txBody>
          <a:bodyPr wrap="square" rtlCol="0">
            <a:spAutoFit/>
          </a:bodyPr>
          <a:lstStyle/>
          <a:p>
            <a:pPr algn="ctr"/>
            <a:r>
              <a:rPr lang="kk-KZ" sz="1400" dirty="0" smtClean="0">
                <a:solidFill>
                  <a:srgbClr val="FF0000"/>
                </a:solidFill>
                <a:latin typeface="Times New Roman" panose="02020603050405020304" pitchFamily="18" charset="0"/>
                <a:cs typeface="Times New Roman" panose="02020603050405020304" pitchFamily="18" charset="0"/>
              </a:rPr>
              <a:t>«ҮЗДІК ОҚЫТУШЫСЫ»</a:t>
            </a:r>
          </a:p>
          <a:p>
            <a:r>
              <a:rPr lang="kk-KZ" sz="1400" dirty="0" smtClean="0">
                <a:solidFill>
                  <a:srgbClr val="00B0F0"/>
                </a:solidFill>
                <a:latin typeface="Times New Roman" panose="02020603050405020304" pitchFamily="18" charset="0"/>
                <a:cs typeface="Times New Roman" panose="02020603050405020304" pitchFamily="18" charset="0"/>
              </a:rPr>
              <a:t>-Сейітова А.К.</a:t>
            </a:r>
          </a:p>
          <a:p>
            <a:r>
              <a:rPr lang="kk-KZ" sz="1400" dirty="0" smtClean="0">
                <a:solidFill>
                  <a:srgbClr val="00B0F0"/>
                </a:solidFill>
                <a:latin typeface="Times New Roman" panose="02020603050405020304" pitchFamily="18" charset="0"/>
                <a:cs typeface="Times New Roman" panose="02020603050405020304" pitchFamily="18" charset="0"/>
              </a:rPr>
              <a:t>-Жәлелқызы Г</a:t>
            </a:r>
          </a:p>
          <a:p>
            <a:pPr algn="ctr"/>
            <a:r>
              <a:rPr lang="kk-KZ" sz="1400" dirty="0" smtClean="0">
                <a:solidFill>
                  <a:srgbClr val="FF0000"/>
                </a:solidFill>
                <a:latin typeface="Times New Roman" panose="02020603050405020304" pitchFamily="18" charset="0"/>
                <a:cs typeface="Times New Roman" panose="02020603050405020304" pitchFamily="18" charset="0"/>
              </a:rPr>
              <a:t>«ҮЗДІК ТОП КУРАТОРЛАРЫ»</a:t>
            </a:r>
          </a:p>
          <a:p>
            <a:r>
              <a:rPr lang="kk-KZ" sz="1400" dirty="0" smtClean="0">
                <a:solidFill>
                  <a:srgbClr val="00B0F0"/>
                </a:solidFill>
                <a:latin typeface="Times New Roman" panose="02020603050405020304" pitchFamily="18" charset="0"/>
                <a:cs typeface="Times New Roman" panose="02020603050405020304" pitchFamily="18" charset="0"/>
              </a:rPr>
              <a:t>-Сейітова А.К.</a:t>
            </a:r>
          </a:p>
          <a:p>
            <a:r>
              <a:rPr lang="kk-KZ" sz="1400" dirty="0" smtClean="0">
                <a:solidFill>
                  <a:srgbClr val="00B0F0"/>
                </a:solidFill>
                <a:latin typeface="Times New Roman" panose="02020603050405020304" pitchFamily="18" charset="0"/>
                <a:cs typeface="Times New Roman" panose="02020603050405020304" pitchFamily="18" charset="0"/>
              </a:rPr>
              <a:t>-Абильханова Г.Н.</a:t>
            </a:r>
          </a:p>
          <a:p>
            <a:r>
              <a:rPr lang="kk-KZ" sz="1400" dirty="0" smtClean="0">
                <a:solidFill>
                  <a:srgbClr val="00B0F0"/>
                </a:solidFill>
                <a:latin typeface="Times New Roman" panose="02020603050405020304" pitchFamily="18" charset="0"/>
                <a:cs typeface="Times New Roman" panose="02020603050405020304" pitchFamily="18" charset="0"/>
              </a:rPr>
              <a:t>-Мукашева А.Б.</a:t>
            </a:r>
          </a:p>
          <a:p>
            <a:r>
              <a:rPr lang="kk-KZ" sz="1400" dirty="0" smtClean="0">
                <a:solidFill>
                  <a:srgbClr val="00B0F0"/>
                </a:solidFill>
                <a:latin typeface="Times New Roman" panose="02020603050405020304" pitchFamily="18" charset="0"/>
                <a:cs typeface="Times New Roman" panose="02020603050405020304" pitchFamily="18" charset="0"/>
              </a:rPr>
              <a:t>-Интина А</a:t>
            </a:r>
          </a:p>
          <a:p>
            <a:pPr algn="ctr"/>
            <a:r>
              <a:rPr lang="kk-KZ" sz="1400" dirty="0" smtClean="0">
                <a:solidFill>
                  <a:srgbClr val="FF0000"/>
                </a:solidFill>
                <a:latin typeface="Times New Roman" panose="02020603050405020304" pitchFamily="18" charset="0"/>
                <a:cs typeface="Times New Roman" panose="02020603050405020304" pitchFamily="18" charset="0"/>
              </a:rPr>
              <a:t>«ҮЗДІК ОҚЫТУ ШЕБЕРЛЕРІ»</a:t>
            </a:r>
          </a:p>
          <a:p>
            <a:r>
              <a:rPr lang="kk-KZ" sz="1400" dirty="0" smtClean="0">
                <a:solidFill>
                  <a:srgbClr val="00B0F0"/>
                </a:solidFill>
                <a:latin typeface="Times New Roman" panose="02020603050405020304" pitchFamily="18" charset="0"/>
                <a:cs typeface="Times New Roman" panose="02020603050405020304" pitchFamily="18" charset="0"/>
              </a:rPr>
              <a:t>-Ильясова Ж.К.</a:t>
            </a:r>
          </a:p>
          <a:p>
            <a:r>
              <a:rPr lang="kk-KZ" sz="1400" dirty="0" smtClean="0">
                <a:solidFill>
                  <a:srgbClr val="00B0F0"/>
                </a:solidFill>
                <a:latin typeface="Times New Roman" panose="02020603050405020304" pitchFamily="18" charset="0"/>
                <a:cs typeface="Times New Roman" panose="02020603050405020304" pitchFamily="18" charset="0"/>
              </a:rPr>
              <a:t>-Атагельдинов А</a:t>
            </a:r>
          </a:p>
          <a:p>
            <a:pPr algn="ctr"/>
            <a:r>
              <a:rPr lang="kk-KZ" sz="1400" dirty="0" smtClean="0">
                <a:solidFill>
                  <a:srgbClr val="FF0000"/>
                </a:solidFill>
                <a:latin typeface="Times New Roman" panose="02020603050405020304" pitchFamily="18" charset="0"/>
                <a:cs typeface="Times New Roman" panose="02020603050405020304" pitchFamily="18" charset="0"/>
              </a:rPr>
              <a:t>«БЕЛСЕНДІ ЖАС МАМАН»</a:t>
            </a:r>
          </a:p>
          <a:p>
            <a:r>
              <a:rPr lang="kk-KZ" sz="1400" dirty="0" smtClean="0">
                <a:solidFill>
                  <a:srgbClr val="00B0F0"/>
                </a:solidFill>
                <a:latin typeface="Times New Roman" panose="02020603050405020304" pitchFamily="18" charset="0"/>
                <a:cs typeface="Times New Roman" panose="02020603050405020304" pitchFamily="18" charset="0"/>
              </a:rPr>
              <a:t>-Батаев А</a:t>
            </a:r>
          </a:p>
          <a:p>
            <a:pPr algn="ctr"/>
            <a:r>
              <a:rPr lang="kk-KZ" sz="1400" dirty="0" smtClean="0">
                <a:solidFill>
                  <a:srgbClr val="FF0000"/>
                </a:solidFill>
                <a:latin typeface="Times New Roman" panose="02020603050405020304" pitchFamily="18" charset="0"/>
                <a:cs typeface="Times New Roman" panose="02020603050405020304" pitchFamily="18" charset="0"/>
              </a:rPr>
              <a:t>«ЛУЧШИЙ РАБОТНИК </a:t>
            </a:r>
          </a:p>
          <a:p>
            <a:pPr algn="ctr"/>
            <a:r>
              <a:rPr lang="kk-KZ" sz="1400" dirty="0" smtClean="0">
                <a:solidFill>
                  <a:srgbClr val="FF0000"/>
                </a:solidFill>
                <a:latin typeface="Times New Roman" panose="02020603050405020304" pitchFamily="18" charset="0"/>
                <a:cs typeface="Times New Roman" panose="02020603050405020304" pitchFamily="18" charset="0"/>
              </a:rPr>
              <a:t>ВНЕ РЕЙТИНГА»</a:t>
            </a:r>
          </a:p>
          <a:p>
            <a:r>
              <a:rPr lang="kk-KZ" sz="1400" dirty="0" smtClean="0">
                <a:solidFill>
                  <a:srgbClr val="00B0F0"/>
                </a:solidFill>
                <a:latin typeface="Times New Roman" panose="02020603050405020304" pitchFamily="18" charset="0"/>
                <a:cs typeface="Times New Roman" panose="02020603050405020304" pitchFamily="18" charset="0"/>
              </a:rPr>
              <a:t>-Айдаркулов С.О.</a:t>
            </a:r>
            <a:endParaRPr lang="ru-RU" sz="1400" dirty="0">
              <a:solidFill>
                <a:srgbClr val="00B0F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793364" y="5666901"/>
            <a:ext cx="305236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k-KZ" sz="2400" b="1" dirty="0" smtClean="0">
                <a:solidFill>
                  <a:srgbClr val="FF0000"/>
                </a:solidFill>
                <a:latin typeface="Times New Roman" panose="02020603050405020304" pitchFamily="18" charset="0"/>
                <a:cs typeface="Times New Roman" panose="02020603050405020304" pitchFamily="18" charset="0"/>
              </a:rPr>
              <a:t>Құттықтаймыз !</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200" y="2348880"/>
            <a:ext cx="4896212" cy="738664"/>
          </a:xfrm>
          <a:prstGeom prst="rect">
            <a:avLst/>
          </a:prstGeom>
          <a:noFill/>
        </p:spPr>
        <p:txBody>
          <a:bodyPr wrap="none" rtlCol="0">
            <a:spAutoFit/>
          </a:bodyPr>
          <a:lstStyle/>
          <a:p>
            <a:r>
              <a:rPr lang="kk-KZ" sz="1400" dirty="0" smtClean="0">
                <a:solidFill>
                  <a:srgbClr val="FF0000"/>
                </a:solidFill>
                <a:latin typeface="Times New Roman" panose="02020603050405020304" pitchFamily="18" charset="0"/>
                <a:cs typeface="Times New Roman" panose="02020603050405020304" pitchFamily="18" charset="0"/>
              </a:rPr>
              <a:t>ЕЛ МҮДДЕСІНЕ ЕҢБЕК ЕТУДЕ ШЫҒАР ШЫҢДАРЫҢЫЗ,</a:t>
            </a:r>
          </a:p>
          <a:p>
            <a:r>
              <a:rPr lang="kk-KZ" sz="1400" dirty="0" smtClean="0">
                <a:solidFill>
                  <a:srgbClr val="FF0000"/>
                </a:solidFill>
                <a:latin typeface="Times New Roman" panose="02020603050405020304" pitchFamily="18" charset="0"/>
                <a:cs typeface="Times New Roman" panose="02020603050405020304" pitchFamily="18" charset="0"/>
              </a:rPr>
              <a:t>БАҒЫНДЫРАР БИІКТЕРІҢІЗ,</a:t>
            </a:r>
          </a:p>
          <a:p>
            <a:r>
              <a:rPr lang="kk-KZ" sz="1400" dirty="0" smtClean="0">
                <a:solidFill>
                  <a:srgbClr val="FF0000"/>
                </a:solidFill>
                <a:latin typeface="Times New Roman" panose="02020603050405020304" pitchFamily="18" charset="0"/>
                <a:cs typeface="Times New Roman" panose="02020603050405020304" pitchFamily="18" charset="0"/>
              </a:rPr>
              <a:t>АЛАР АСУЛАРЫҢЫЗ АСҚАРЛЫ БОЛСЫН.</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110314" y="6128566"/>
            <a:ext cx="4033686" cy="615553"/>
          </a:xfrm>
          <a:prstGeom prst="rect">
            <a:avLst/>
          </a:prstGeom>
          <a:noFill/>
        </p:spPr>
        <p:txBody>
          <a:bodyPr wrap="square" rtlCol="0">
            <a:spAutoFit/>
          </a:bodyPr>
          <a:lstStyle/>
          <a:p>
            <a:pPr algn="ctr"/>
            <a:r>
              <a:rPr lang="kk-KZ" sz="1100" dirty="0" smtClean="0">
                <a:solidFill>
                  <a:srgbClr val="00B0F0"/>
                </a:solidFill>
                <a:latin typeface="Times New Roman" panose="02020603050405020304" pitchFamily="18" charset="0"/>
                <a:cs typeface="Times New Roman" panose="02020603050405020304" pitchFamily="18" charset="0"/>
              </a:rPr>
              <a:t>Құрметті оқырмандар! </a:t>
            </a:r>
          </a:p>
          <a:p>
            <a:pPr algn="ctr"/>
            <a:r>
              <a:rPr lang="kk-KZ" sz="1100" dirty="0" smtClean="0">
                <a:solidFill>
                  <a:srgbClr val="00B0F0"/>
                </a:solidFill>
                <a:latin typeface="Times New Roman" panose="02020603050405020304" pitchFamily="18" charset="0"/>
                <a:cs typeface="Times New Roman" panose="02020603050405020304" pitchFamily="18" charset="0"/>
              </a:rPr>
              <a:t>2018-2019 оқу жылың қандай жетістіктермен</a:t>
            </a:r>
          </a:p>
          <a:p>
            <a:pPr algn="ctr"/>
            <a:r>
              <a:rPr lang="kk-KZ" sz="1100" dirty="0" smtClean="0">
                <a:solidFill>
                  <a:srgbClr val="00B0F0"/>
                </a:solidFill>
                <a:latin typeface="Times New Roman" panose="02020603050405020304" pitchFamily="18" charset="0"/>
                <a:cs typeface="Times New Roman" panose="02020603050405020304" pitchFamily="18" charset="0"/>
              </a:rPr>
              <a:t> аяқтағанымызды газетіміздін келесі беттерінен оқи аласыздар</a:t>
            </a:r>
            <a:r>
              <a:rPr lang="kk-KZ" sz="1200" dirty="0" smtClean="0">
                <a:solidFill>
                  <a:srgbClr val="00B0F0"/>
                </a:solidFill>
                <a:latin typeface="Times New Roman" panose="02020603050405020304" pitchFamily="18" charset="0"/>
                <a:cs typeface="Times New Roman" panose="02020603050405020304" pitchFamily="18" charset="0"/>
              </a:rPr>
              <a:t>. </a:t>
            </a:r>
            <a:endParaRPr lang="ru-RU" sz="12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008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9030"/>
            <a:ext cx="2614818"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Font typeface="Wingdings" panose="05000000000000000000" pitchFamily="2" charset="2"/>
              <a:buChar char="q"/>
            </a:pPr>
            <a:r>
              <a:rPr lang="ru-RU" sz="1600" b="1" dirty="0" smtClean="0">
                <a:solidFill>
                  <a:srgbClr val="FF0000"/>
                </a:solidFill>
                <a:latin typeface="Times New Roman" panose="02020603050405020304" pitchFamily="18" charset="0"/>
                <a:cs typeface="Times New Roman" panose="02020603050405020304" pitchFamily="18" charset="0"/>
              </a:rPr>
              <a:t>СПЕЦИАЛИСТ - 2019 </a:t>
            </a:r>
            <a:endParaRPr lang="ru-RU" sz="1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779912" y="395953"/>
            <a:ext cx="5230856"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ru-RU" sz="1600" dirty="0" smtClean="0">
                <a:solidFill>
                  <a:srgbClr val="FF0000"/>
                </a:solidFill>
                <a:latin typeface="Times New Roman" panose="02020603050405020304" pitchFamily="18" charset="0"/>
                <a:cs typeface="Times New Roman" panose="02020603050405020304" pitchFamily="18" charset="0"/>
              </a:rPr>
              <a:t>Благодарность от Первых Анжелики</a:t>
            </a:r>
          </a:p>
          <a:p>
            <a:pPr algn="ctr"/>
            <a:r>
              <a:rPr lang="ru-RU" sz="1600" dirty="0">
                <a:solidFill>
                  <a:srgbClr val="FF0000"/>
                </a:solidFill>
                <a:latin typeface="Times New Roman" panose="02020603050405020304" pitchFamily="18" charset="0"/>
                <a:cs typeface="Times New Roman" panose="02020603050405020304" pitchFamily="18" charset="0"/>
              </a:rPr>
              <a:t>с</a:t>
            </a:r>
            <a:r>
              <a:rPr lang="ru-RU" sz="1600" dirty="0" smtClean="0">
                <a:solidFill>
                  <a:srgbClr val="FF0000"/>
                </a:solidFill>
                <a:latin typeface="Times New Roman" panose="02020603050405020304" pitchFamily="18" charset="0"/>
                <a:cs typeface="Times New Roman" panose="02020603050405020304" pitchFamily="18" charset="0"/>
              </a:rPr>
              <a:t>тудентки 3 курса 40-ой группы, специальность «Повар»</a:t>
            </a:r>
            <a:endParaRPr lang="ru-RU" sz="16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5536" y="980728"/>
            <a:ext cx="8352928" cy="2031325"/>
          </a:xfrm>
          <a:prstGeom prst="rect">
            <a:avLst/>
          </a:prstGeom>
          <a:noFill/>
        </p:spPr>
        <p:txBody>
          <a:bodyPr wrap="square" rtlCol="0">
            <a:spAutoFit/>
          </a:bodyPr>
          <a:lstStyle/>
          <a:p>
            <a:pPr algn="ctr"/>
            <a:r>
              <a:rPr lang="ru-RU" sz="1400" b="1" dirty="0" smtClean="0">
                <a:solidFill>
                  <a:srgbClr val="00B0F0"/>
                </a:solidFill>
                <a:latin typeface="Times New Roman" panose="02020603050405020304" pitchFamily="18" charset="0"/>
                <a:cs typeface="Times New Roman" panose="02020603050405020304" pitchFamily="18" charset="0"/>
              </a:rPr>
              <a:t>Уважаемый директор Болат Бекбосынович</a:t>
            </a:r>
          </a:p>
          <a:p>
            <a:pPr algn="ctr"/>
            <a:r>
              <a:rPr lang="ru-RU" sz="1400" b="1" dirty="0" smtClean="0">
                <a:solidFill>
                  <a:srgbClr val="00B0F0"/>
                </a:solidFill>
                <a:latin typeface="Times New Roman" panose="02020603050405020304" pitchFamily="18" charset="0"/>
                <a:cs typeface="Times New Roman" panose="02020603050405020304" pitchFamily="18" charset="0"/>
              </a:rPr>
              <a:t> а также педагоги и мастера производственного обучения!</a:t>
            </a:r>
          </a:p>
          <a:p>
            <a:pPr algn="ctr"/>
            <a:endParaRPr lang="ru-RU" sz="1400" b="1" dirty="0" smtClean="0">
              <a:solidFill>
                <a:srgbClr val="00B0F0"/>
              </a:solidFill>
              <a:latin typeface="Times New Roman" panose="02020603050405020304" pitchFamily="18" charset="0"/>
              <a:cs typeface="Times New Roman" panose="02020603050405020304" pitchFamily="18" charset="0"/>
            </a:endParaRPr>
          </a:p>
          <a:p>
            <a:pPr algn="just"/>
            <a:r>
              <a:rPr lang="ru-RU" sz="1400" dirty="0" smtClean="0">
                <a:solidFill>
                  <a:srgbClr val="00B0F0"/>
                </a:solidFill>
                <a:latin typeface="Times New Roman" panose="02020603050405020304" pitchFamily="18" charset="0"/>
                <a:cs typeface="Times New Roman" panose="02020603050405020304" pitchFamily="18" charset="0"/>
              </a:rPr>
              <a:t>     Примите мою искреннюю благодарность за Ваш педагогический дар, компетентность и долголетний труд в обучении и воспитании нас. Выражаю глубокую признательность за терпение, трудовой задор и личный подход к каждому студенту. Спасибо за бесценный опыт и знания!</a:t>
            </a:r>
          </a:p>
          <a:p>
            <a:pPr algn="just"/>
            <a:r>
              <a:rPr lang="ru-RU" sz="1400" dirty="0" smtClean="0">
                <a:solidFill>
                  <a:srgbClr val="00B0F0"/>
                </a:solidFill>
                <a:latin typeface="Times New Roman" panose="02020603050405020304" pitchFamily="18" charset="0"/>
                <a:cs typeface="Times New Roman" panose="02020603050405020304" pitchFamily="18" charset="0"/>
              </a:rPr>
              <a:t>     А также благодарю за внедрение  методики дуального обучения в нашем колледже, так как мы стали более профессиональными в своем деле и смогли применить полученные знания на практике.  Огромное спасибо Вам за все. Желаю крепчайшего здоровья, успехов Вашем благородном деле и личного счастья.</a:t>
            </a:r>
            <a:endParaRPr lang="ru-RU" sz="1400" dirty="0">
              <a:solidFill>
                <a:srgbClr val="00B0F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56992"/>
            <a:ext cx="4320480" cy="283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356993"/>
            <a:ext cx="4032448" cy="283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1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9377">
            <a:off x="161633" y="778728"/>
            <a:ext cx="3229373" cy="242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5193">
            <a:off x="6218783" y="803901"/>
            <a:ext cx="2755758"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39"/>
            <a:ext cx="28416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2840" y="352963"/>
            <a:ext cx="3401367"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1" y="4221088"/>
            <a:ext cx="8634146" cy="2031325"/>
          </a:xfrm>
          <a:prstGeom prst="rect">
            <a:avLst/>
          </a:prstGeom>
        </p:spPr>
        <p:txBody>
          <a:bodyPr wrap="square">
            <a:spAutoFit/>
          </a:bodyPr>
          <a:lstStyle/>
          <a:p>
            <a:pPr algn="just"/>
            <a:r>
              <a:rPr lang="ru-RU" sz="1400" dirty="0">
                <a:solidFill>
                  <a:srgbClr val="00B0F0"/>
                </a:solidFill>
                <a:latin typeface="Times New Roman" panose="02020603050405020304" pitchFamily="18" charset="0"/>
                <a:cs typeface="Times New Roman" panose="02020603050405020304" pitchFamily="18" charset="0"/>
              </a:rPr>
              <a:t> </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Құрметті</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Ардак</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апай</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Гулнур</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апай</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сіздерге</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алғысым</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шексіз</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балаларымызды</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a:solidFill>
                  <a:srgbClr val="00B0F0"/>
                </a:solidFill>
                <a:latin typeface="Times New Roman" panose="02020603050405020304" pitchFamily="18" charset="0"/>
                <a:cs typeface="Times New Roman" panose="02020603050405020304" pitchFamily="18" charset="0"/>
              </a:rPr>
              <a:t>торт    </a:t>
            </a:r>
            <a:r>
              <a:rPr lang="ru-RU" sz="1400" dirty="0" err="1">
                <a:solidFill>
                  <a:srgbClr val="00B0F0"/>
                </a:solidFill>
                <a:latin typeface="Times New Roman" panose="02020603050405020304" pitchFamily="18" charset="0"/>
                <a:cs typeface="Times New Roman" panose="02020603050405020304" pitchFamily="18" charset="0"/>
              </a:rPr>
              <a:t>жыл</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бойы</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біліммен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сусындатып</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көп</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нәрсені</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уйреттініздер</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Сіздерге</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денсаулык</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жұмыста</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табыс</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шәкірттерініз</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биіктерден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көріне</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берсін</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Еңбектерініз</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жансын</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Ұстаздық</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еткен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жалықпас</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үйретуден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балаға</a:t>
            </a:r>
            <a:r>
              <a:rPr lang="ru-RU" sz="1400" dirty="0">
                <a:solidFill>
                  <a:srgbClr val="00B0F0"/>
                </a:solidFill>
                <a:latin typeface="Times New Roman" panose="02020603050405020304" pitchFamily="18" charset="0"/>
                <a:cs typeface="Times New Roman" panose="02020603050405020304" pitchFamily="18" charset="0"/>
              </a:rPr>
              <a:t>"-</a:t>
            </a:r>
            <a:r>
              <a:rPr lang="ru-RU" sz="1400" dirty="0" err="1">
                <a:solidFill>
                  <a:srgbClr val="00B0F0"/>
                </a:solidFill>
                <a:latin typeface="Times New Roman" panose="02020603050405020304" pitchFamily="18" charset="0"/>
                <a:cs typeface="Times New Roman" panose="02020603050405020304" pitchFamily="18" charset="0"/>
              </a:rPr>
              <a:t>деген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ұлы</a:t>
            </a:r>
            <a:r>
              <a:rPr lang="ru-RU" sz="1400" dirty="0">
                <a:solidFill>
                  <a:srgbClr val="00B0F0"/>
                </a:solidFill>
                <a:latin typeface="Times New Roman" panose="02020603050405020304" pitchFamily="18" charset="0"/>
                <a:cs typeface="Times New Roman" panose="02020603050405020304" pitchFamily="18" charset="0"/>
              </a:rPr>
              <a:t> Абай </a:t>
            </a:r>
            <a:r>
              <a:rPr lang="ru-RU" sz="1400" dirty="0" err="1">
                <a:solidFill>
                  <a:srgbClr val="00B0F0"/>
                </a:solidFill>
                <a:latin typeface="Times New Roman" panose="02020603050405020304" pitchFamily="18" charset="0"/>
                <a:cs typeface="Times New Roman" panose="02020603050405020304" pitchFamily="18" charset="0"/>
              </a:rPr>
              <a:t>бабамыз</a:t>
            </a:r>
            <a:r>
              <a:rPr lang="ru-RU" sz="1400" dirty="0" smtClean="0">
                <a:solidFill>
                  <a:srgbClr val="00B0F0"/>
                </a:solidFill>
                <a:latin typeface="Times New Roman" panose="02020603050405020304" pitchFamily="18" charset="0"/>
                <a:cs typeface="Times New Roman" panose="02020603050405020304" pitchFamily="18" charset="0"/>
              </a:rPr>
              <a:t>. осы </a:t>
            </a:r>
            <a:r>
              <a:rPr lang="ru-RU" sz="1400" dirty="0" err="1">
                <a:solidFill>
                  <a:srgbClr val="00B0F0"/>
                </a:solidFill>
                <a:latin typeface="Times New Roman" panose="02020603050405020304" pitchFamily="18" charset="0"/>
                <a:cs typeface="Times New Roman" panose="02020603050405020304" pitchFamily="18" charset="0"/>
              </a:rPr>
              <a:t>сөзбен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Ұзынағаш</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кәсіптік</a:t>
            </a:r>
            <a:r>
              <a:rPr lang="ru-RU" sz="1400" dirty="0">
                <a:solidFill>
                  <a:srgbClr val="00B0F0"/>
                </a:solidFill>
                <a:latin typeface="Times New Roman" panose="02020603050405020304" pitchFamily="18" charset="0"/>
                <a:cs typeface="Times New Roman" panose="02020603050405020304" pitchFamily="18" charset="0"/>
              </a:rPr>
              <a:t> колледж </a:t>
            </a:r>
            <a:r>
              <a:rPr lang="ru-RU" sz="1400" dirty="0" err="1">
                <a:solidFill>
                  <a:srgbClr val="00B0F0"/>
                </a:solidFill>
                <a:latin typeface="Times New Roman" panose="02020603050405020304" pitchFamily="18" charset="0"/>
                <a:cs typeface="Times New Roman" panose="02020603050405020304" pitchFamily="18" charset="0"/>
              </a:rPr>
              <a:t>директорымен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барша</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ұстаздарға</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алғыс</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айтқымыз</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келеді</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Сіздер</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жас</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ұрпақтың</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санасына</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сыналай</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енгізілетін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тәлім-тәрбие</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үлгі-өнеге</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өлшеусіз</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Сіздер-жастардың</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болашағын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айқындайсыздар</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Ұстаз-болашақ</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азаматтарды</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ғана</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емес</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бүкіл</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қоғамды</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қалыптастырушы</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Құрметті</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ұстаздар</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Шәкіртеріңіздің</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құрметі</a:t>
            </a:r>
            <a:r>
              <a:rPr lang="ru-RU" sz="1400" dirty="0">
                <a:solidFill>
                  <a:srgbClr val="00B0F0"/>
                </a:solidFill>
                <a:latin typeface="Times New Roman" panose="02020603050405020304" pitchFamily="18" charset="0"/>
                <a:cs typeface="Times New Roman" panose="02020603050405020304" pitchFamily="18" charset="0"/>
              </a:rPr>
              <a:t> мен </a:t>
            </a:r>
            <a:r>
              <a:rPr lang="ru-RU" sz="1400" dirty="0" err="1">
                <a:solidFill>
                  <a:srgbClr val="00B0F0"/>
                </a:solidFill>
                <a:latin typeface="Times New Roman" panose="02020603050405020304" pitchFamily="18" charset="0"/>
                <a:cs typeface="Times New Roman" panose="02020603050405020304" pitchFamily="18" charset="0"/>
              </a:rPr>
              <a:t>махаббатына</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бөленеберіңіздер</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Шығармашылық</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ізденістер</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ғылыми</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жаңалықтар</a:t>
            </a:r>
            <a:r>
              <a:rPr lang="ru-RU" sz="1400" dirty="0">
                <a:solidFill>
                  <a:srgbClr val="00B0F0"/>
                </a:solidFill>
                <a:latin typeface="Times New Roman" panose="02020603050405020304" pitchFamily="18" charset="0"/>
                <a:cs typeface="Times New Roman" panose="02020603050405020304" pitchFamily="18" charset="0"/>
              </a:rPr>
              <a:t> арта </a:t>
            </a:r>
            <a:r>
              <a:rPr lang="ru-RU" sz="1400" dirty="0" err="1" smtClean="0">
                <a:solidFill>
                  <a:srgbClr val="00B0F0"/>
                </a:solidFill>
                <a:latin typeface="Times New Roman" panose="02020603050405020304" pitchFamily="18" charset="0"/>
                <a:cs typeface="Times New Roman" panose="02020603050405020304" pitchFamily="18" charset="0"/>
              </a:rPr>
              <a:t>берсін</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Балаларымызды</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өз</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ісінің</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нағыз</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білікті-білімді</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маман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етіп</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тәрбие</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бергендеріңіз</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үшін</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алғыс</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білдіреміз</a:t>
            </a:r>
            <a:r>
              <a:rPr lang="ru-RU" sz="1400" dirty="0" smtClean="0">
                <a:solidFill>
                  <a:srgbClr val="00B0F0"/>
                </a:solidFill>
                <a:latin typeface="Times New Roman" panose="02020603050405020304" pitchFamily="18" charset="0"/>
                <a:cs typeface="Times New Roman" panose="02020603050405020304" pitchFamily="18" charset="0"/>
              </a:rPr>
              <a:t>.</a:t>
            </a:r>
            <a:endParaRPr lang="ru-RU" sz="1400" b="1" dirty="0">
              <a:solidFill>
                <a:srgbClr val="00B0F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69291" y="3272270"/>
            <a:ext cx="457200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ru-RU" dirty="0">
                <a:solidFill>
                  <a:srgbClr val="00B0F0"/>
                </a:solidFill>
                <a:latin typeface="Times New Roman" panose="02020603050405020304" pitchFamily="18" charset="0"/>
                <a:cs typeface="Times New Roman" panose="02020603050405020304" pitchFamily="18" charset="0"/>
              </a:rPr>
              <a:t>3 курс, 235 топ </a:t>
            </a:r>
            <a:r>
              <a:rPr lang="ru-RU" dirty="0" err="1" smtClean="0">
                <a:solidFill>
                  <a:srgbClr val="00B0F0"/>
                </a:solidFill>
                <a:latin typeface="Times New Roman" panose="02020603050405020304" pitchFamily="18" charset="0"/>
                <a:cs typeface="Times New Roman" panose="02020603050405020304" pitchFamily="18" charset="0"/>
              </a:rPr>
              <a:t>студенттерінің</a:t>
            </a:r>
            <a:endParaRPr lang="ru-RU" dirty="0" smtClean="0">
              <a:solidFill>
                <a:srgbClr val="00B0F0"/>
              </a:solidFill>
              <a:latin typeface="Times New Roman" panose="02020603050405020304" pitchFamily="18" charset="0"/>
              <a:cs typeface="Times New Roman" panose="02020603050405020304" pitchFamily="18" charset="0"/>
            </a:endParaRPr>
          </a:p>
          <a:p>
            <a:pPr algn="ctr"/>
            <a:r>
              <a:rPr lang="ru-RU" dirty="0" smtClean="0">
                <a:solidFill>
                  <a:srgbClr val="00B0F0"/>
                </a:solidFill>
                <a:latin typeface="Times New Roman" panose="02020603050405020304" pitchFamily="18" charset="0"/>
                <a:cs typeface="Times New Roman" panose="02020603050405020304" pitchFamily="18" charset="0"/>
              </a:rPr>
              <a:t> </a:t>
            </a:r>
            <a:r>
              <a:rPr lang="ru-RU" dirty="0" err="1">
                <a:solidFill>
                  <a:srgbClr val="00B0F0"/>
                </a:solidFill>
                <a:latin typeface="Times New Roman" panose="02020603050405020304" pitchFamily="18" charset="0"/>
                <a:cs typeface="Times New Roman" panose="02020603050405020304" pitchFamily="18" charset="0"/>
              </a:rPr>
              <a:t>ата-анасы</a:t>
            </a:r>
            <a:r>
              <a:rPr lang="ru-RU" dirty="0">
                <a:solidFill>
                  <a:srgbClr val="00B0F0"/>
                </a:solidFill>
                <a:latin typeface="Times New Roman" panose="02020603050405020304" pitchFamily="18" charset="0"/>
                <a:cs typeface="Times New Roman" panose="02020603050405020304" pitchFamily="18" charset="0"/>
              </a:rPr>
              <a:t> </a:t>
            </a:r>
            <a:r>
              <a:rPr lang="ru-RU" dirty="0" err="1">
                <a:solidFill>
                  <a:srgbClr val="00B0F0"/>
                </a:solidFill>
                <a:latin typeface="Times New Roman" panose="02020603050405020304" pitchFamily="18" charset="0"/>
                <a:cs typeface="Times New Roman" panose="02020603050405020304" pitchFamily="18" charset="0"/>
              </a:rPr>
              <a:t>атынан</a:t>
            </a:r>
            <a:r>
              <a:rPr lang="ru-RU" dirty="0">
                <a:solidFill>
                  <a:srgbClr val="00B0F0"/>
                </a:solidFill>
                <a:latin typeface="Times New Roman" panose="02020603050405020304" pitchFamily="18" charset="0"/>
                <a:cs typeface="Times New Roman" panose="02020603050405020304" pitchFamily="18" charset="0"/>
              </a:rPr>
              <a:t> </a:t>
            </a:r>
            <a:r>
              <a:rPr lang="ru-RU" dirty="0" smtClean="0">
                <a:solidFill>
                  <a:srgbClr val="00B0F0"/>
                </a:solidFill>
                <a:latin typeface="Times New Roman" panose="02020603050405020304" pitchFamily="18" charset="0"/>
                <a:cs typeface="Times New Roman" panose="02020603050405020304" pitchFamily="18" charset="0"/>
              </a:rPr>
              <a:t> «АЛҒЫС»  </a:t>
            </a:r>
            <a:r>
              <a:rPr lang="ru-RU" dirty="0" err="1" smtClean="0">
                <a:solidFill>
                  <a:srgbClr val="00B0F0"/>
                </a:solidFill>
                <a:latin typeface="Times New Roman" panose="02020603050405020304" pitchFamily="18" charset="0"/>
                <a:cs typeface="Times New Roman" panose="02020603050405020304" pitchFamily="18" charset="0"/>
              </a:rPr>
              <a:t>білдіреміз</a:t>
            </a:r>
            <a:endParaRPr lang="ru-RU"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44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0011"/>
            <a:ext cx="272573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8395" y="260648"/>
            <a:ext cx="3937168"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kk-KZ" dirty="0" smtClean="0">
                <a:solidFill>
                  <a:srgbClr val="00B0F0"/>
                </a:solidFill>
                <a:latin typeface="Times New Roman" panose="02020603050405020304" pitchFamily="18" charset="0"/>
                <a:cs typeface="Times New Roman" panose="02020603050405020304" pitchFamily="18" charset="0"/>
              </a:rPr>
              <a:t>Благодарность от 3-курса,  236 группа</a:t>
            </a:r>
          </a:p>
          <a:p>
            <a:pPr algn="ctr"/>
            <a:r>
              <a:rPr lang="kk-KZ" dirty="0" smtClean="0">
                <a:solidFill>
                  <a:srgbClr val="00B0F0"/>
                </a:solidFill>
                <a:latin typeface="Times New Roman" panose="02020603050405020304" pitchFamily="18" charset="0"/>
                <a:cs typeface="Times New Roman" panose="02020603050405020304" pitchFamily="18" charset="0"/>
              </a:rPr>
              <a:t> специальность   «Сварочное дело»</a:t>
            </a:r>
            <a:endParaRPr lang="ru-RU" dirty="0">
              <a:solidFill>
                <a:srgbClr val="00B0F0"/>
              </a:solidFill>
              <a:latin typeface="Times New Roman" panose="02020603050405020304" pitchFamily="18" charset="0"/>
              <a:cs typeface="Times New Roman" panose="02020603050405020304" pitchFamily="18" charset="0"/>
            </a:endParaRPr>
          </a:p>
        </p:txBody>
      </p:sp>
      <p:pic>
        <p:nvPicPr>
          <p:cNvPr id="2050" name="Picture 2" descr="G:\Files\IMG_20190625_103101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20" t="17530" b="12275"/>
          <a:stretch/>
        </p:blipFill>
        <p:spPr bwMode="auto">
          <a:xfrm>
            <a:off x="3203849" y="1124744"/>
            <a:ext cx="3024336" cy="31683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Files\IMG_20190625_185635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27" r="11451" b="17387"/>
          <a:stretch/>
        </p:blipFill>
        <p:spPr bwMode="auto">
          <a:xfrm>
            <a:off x="6372200" y="1124744"/>
            <a:ext cx="2592288" cy="31683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Files\IMG-20190625-WA005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8193"/>
          <a:stretch/>
        </p:blipFill>
        <p:spPr bwMode="auto">
          <a:xfrm>
            <a:off x="251520" y="1124744"/>
            <a:ext cx="2808312"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4581128"/>
            <a:ext cx="8352928" cy="1569660"/>
          </a:xfrm>
          <a:prstGeom prst="rect">
            <a:avLst/>
          </a:prstGeom>
          <a:noFill/>
        </p:spPr>
        <p:txBody>
          <a:bodyPr wrap="square" rtlCol="0">
            <a:spAutoFit/>
          </a:bodyPr>
          <a:lstStyle/>
          <a:p>
            <a:pPr algn="ctr"/>
            <a:r>
              <a:rPr lang="ru-RU" sz="1600" dirty="0" smtClean="0">
                <a:solidFill>
                  <a:srgbClr val="00B0F0"/>
                </a:solidFill>
                <a:latin typeface="Times New Roman" panose="02020603050405020304" pitchFamily="18" charset="0"/>
                <a:cs typeface="Times New Roman" panose="02020603050405020304" pitchFamily="18" charset="0"/>
              </a:rPr>
              <a:t>Дорогие наши замечательные преподаватели от всей души хотим сказать вам </a:t>
            </a:r>
          </a:p>
          <a:p>
            <a:pPr algn="ctr"/>
            <a:r>
              <a:rPr lang="ru-RU" sz="1600" dirty="0" smtClean="0">
                <a:solidFill>
                  <a:srgbClr val="00B0F0"/>
                </a:solidFill>
                <a:latin typeface="Times New Roman" panose="02020603050405020304" pitchFamily="18" charset="0"/>
                <a:cs typeface="Times New Roman" panose="02020603050405020304" pitchFamily="18" charset="0"/>
              </a:rPr>
              <a:t> «большое спасибо» за то, что вы есть, за то, что вложили в нас</a:t>
            </a:r>
          </a:p>
          <a:p>
            <a:pPr algn="ctr"/>
            <a:r>
              <a:rPr lang="ru-RU" sz="1600" dirty="0">
                <a:solidFill>
                  <a:srgbClr val="00B0F0"/>
                </a:solidFill>
                <a:latin typeface="Times New Roman" panose="02020603050405020304" pitchFamily="18" charset="0"/>
                <a:cs typeface="Times New Roman" panose="02020603050405020304" pitchFamily="18" charset="0"/>
              </a:rPr>
              <a:t>н</a:t>
            </a:r>
            <a:r>
              <a:rPr lang="ru-RU" sz="1600" dirty="0" smtClean="0">
                <a:solidFill>
                  <a:srgbClr val="00B0F0"/>
                </a:solidFill>
                <a:latin typeface="Times New Roman" panose="02020603050405020304" pitchFamily="18" charset="0"/>
                <a:cs typeface="Times New Roman" panose="02020603050405020304" pitchFamily="18" charset="0"/>
              </a:rPr>
              <a:t>емало знаний и стараний, за то, что никогда не жалели своих сил,</a:t>
            </a:r>
          </a:p>
          <a:p>
            <a:pPr algn="ctr"/>
            <a:r>
              <a:rPr lang="ru-RU" sz="1600" dirty="0">
                <a:solidFill>
                  <a:srgbClr val="00B0F0"/>
                </a:solidFill>
                <a:latin typeface="Times New Roman" panose="02020603050405020304" pitchFamily="18" charset="0"/>
                <a:cs typeface="Times New Roman" panose="02020603050405020304" pitchFamily="18" charset="0"/>
              </a:rPr>
              <a:t>э</a:t>
            </a:r>
            <a:r>
              <a:rPr lang="ru-RU" sz="1600" dirty="0" smtClean="0">
                <a:solidFill>
                  <a:srgbClr val="00B0F0"/>
                </a:solidFill>
                <a:latin typeface="Times New Roman" panose="02020603050405020304" pitchFamily="18" charset="0"/>
                <a:cs typeface="Times New Roman" panose="02020603050405020304" pitchFamily="18" charset="0"/>
              </a:rPr>
              <a:t>моции, времени и заботы. Спасибо за наше воспитание и образование.</a:t>
            </a:r>
          </a:p>
          <a:p>
            <a:pPr algn="ctr"/>
            <a:r>
              <a:rPr lang="ru-RU" sz="1600" dirty="0" smtClean="0">
                <a:solidFill>
                  <a:srgbClr val="00B0F0"/>
                </a:solidFill>
                <a:latin typeface="Times New Roman" panose="02020603050405020304" pitchFamily="18" charset="0"/>
                <a:cs typeface="Times New Roman" panose="02020603050405020304" pitchFamily="18" charset="0"/>
              </a:rPr>
              <a:t>Желаем вам, наши золотые, долгих лет успешного преподавания,</a:t>
            </a:r>
          </a:p>
          <a:p>
            <a:pPr algn="ctr"/>
            <a:r>
              <a:rPr lang="ru-RU" sz="1600" dirty="0" smtClean="0">
                <a:solidFill>
                  <a:srgbClr val="00B0F0"/>
                </a:solidFill>
                <a:latin typeface="Times New Roman" panose="02020603050405020304" pitchFamily="18" charset="0"/>
                <a:cs typeface="Times New Roman" panose="02020603050405020304" pitchFamily="18" charset="0"/>
              </a:rPr>
              <a:t>неиссякаемого   энтузиазма и оптимизма, светлого счастья в жизни и добрых чудес на пути.</a:t>
            </a:r>
            <a:endParaRPr lang="ru-RU" sz="16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23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5545"/>
          <a:stretch/>
        </p:blipFill>
        <p:spPr bwMode="auto">
          <a:xfrm>
            <a:off x="1979711" y="-4680"/>
            <a:ext cx="7145883" cy="108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5685799"/>
            <a:ext cx="406980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rot="10800000" flipV="1">
            <a:off x="292032" y="5685799"/>
            <a:ext cx="283980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200" dirty="0">
                <a:latin typeface="Times New Roman" panose="02020603050405020304" pitchFamily="18" charset="0"/>
                <a:cs typeface="Times New Roman" panose="02020603050405020304" pitchFamily="18" charset="0"/>
              </a:rPr>
              <a:t> Директор-бас редактор</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Алтаев </a:t>
            </a:r>
            <a:r>
              <a:rPr lang="ru-RU" sz="1200" dirty="0">
                <a:latin typeface="Times New Roman" panose="02020603050405020304" pitchFamily="18" charset="0"/>
                <a:cs typeface="Times New Roman" panose="02020603050405020304" pitchFamily="18" charset="0"/>
              </a:rPr>
              <a:t>Б.Б.</a:t>
            </a:r>
            <a:br>
              <a:rPr lang="ru-RU" sz="1200" dirty="0">
                <a:latin typeface="Times New Roman" panose="02020603050405020304" pitchFamily="18" charset="0"/>
                <a:cs typeface="Times New Roman" panose="02020603050405020304" pitchFamily="18" charset="0"/>
              </a:rPr>
            </a:br>
            <a:r>
              <a:rPr lang="ru-RU" sz="1200" dirty="0" err="1">
                <a:latin typeface="Times New Roman" panose="02020603050405020304" pitchFamily="18" charset="0"/>
                <a:cs typeface="Times New Roman" panose="02020603050405020304" pitchFamily="18" charset="0"/>
              </a:rPr>
              <a:t>Мекен-жайымыз</a:t>
            </a:r>
            <a:r>
              <a:rPr lang="ru-RU" sz="1200" dirty="0">
                <a:latin typeface="Times New Roman" panose="02020603050405020304" pitchFamily="18" charset="0"/>
                <a:cs typeface="Times New Roman" panose="02020603050405020304" pitchFamily="18" charset="0"/>
              </a:rPr>
              <a:t>:</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040600. </a:t>
            </a:r>
            <a:r>
              <a:rPr lang="ru-RU" sz="1200" dirty="0" err="1">
                <a:latin typeface="Times New Roman" panose="02020603050405020304" pitchFamily="18" charset="0"/>
                <a:cs typeface="Times New Roman" panose="02020603050405020304" pitchFamily="18" charset="0"/>
              </a:rPr>
              <a:t>Ұзынағаш</a:t>
            </a:r>
            <a:r>
              <a:rPr lang="ru-RU" sz="1200" dirty="0">
                <a:latin typeface="Times New Roman" panose="02020603050405020304" pitchFamily="18" charset="0"/>
                <a:cs typeface="Times New Roman" panose="02020603050405020304" pitchFamily="18" charset="0"/>
              </a:rPr>
              <a:t>.</a:t>
            </a:r>
            <a:br>
              <a:rPr lang="ru-RU" sz="1200" dirty="0">
                <a:latin typeface="Times New Roman" panose="02020603050405020304" pitchFamily="18" charset="0"/>
                <a:cs typeface="Times New Roman" panose="02020603050405020304" pitchFamily="18" charset="0"/>
              </a:rPr>
            </a:br>
            <a:r>
              <a:rPr lang="ru-RU" sz="1200" dirty="0" err="1">
                <a:latin typeface="Times New Roman" panose="02020603050405020304" pitchFamily="18" charset="0"/>
                <a:cs typeface="Times New Roman" panose="02020603050405020304" pitchFamily="18" charset="0"/>
              </a:rPr>
              <a:t>Сарыбай</a:t>
            </a:r>
            <a:r>
              <a:rPr lang="ru-RU" sz="1200" dirty="0">
                <a:latin typeface="Times New Roman" panose="02020603050405020304" pitchFamily="18" charset="0"/>
                <a:cs typeface="Times New Roman" panose="02020603050405020304" pitchFamily="18" charset="0"/>
              </a:rPr>
              <a:t> би 71</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80"/>
            <a:ext cx="1979711" cy="105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101" y="1101773"/>
            <a:ext cx="8784976" cy="4401205"/>
          </a:xfrm>
          <a:prstGeom prst="rect">
            <a:avLst/>
          </a:prstGeom>
          <a:noFill/>
        </p:spPr>
        <p:txBody>
          <a:bodyPr wrap="square" rtlCol="0">
            <a:spAutoFit/>
          </a:bodyPr>
          <a:lstStyle/>
          <a:p>
            <a:r>
              <a:rPr lang="ru-RU" sz="1400" dirty="0" smtClean="0">
                <a:solidFill>
                  <a:srgbClr val="FF0000"/>
                </a:solidFill>
                <a:latin typeface="Times New Roman" panose="02020603050405020304" pitchFamily="18" charset="0"/>
                <a:cs typeface="Times New Roman" panose="02020603050405020304" pitchFamily="18" charset="0"/>
              </a:rPr>
              <a:t>                 К</a:t>
            </a:r>
            <a:r>
              <a:rPr lang="kk-KZ" sz="1400" dirty="0" smtClean="0">
                <a:solidFill>
                  <a:srgbClr val="FF0000"/>
                </a:solidFill>
                <a:latin typeface="Times New Roman" panose="02020603050405020304" pitchFamily="18" charset="0"/>
                <a:cs typeface="Times New Roman" panose="02020603050405020304" pitchFamily="18" charset="0"/>
              </a:rPr>
              <a:t>ішкентай кезімнен өлеңдерін сүйсініп, ерекше жақсы көріп оқитын ақыным ол Мағжан Жұмабаев.</a:t>
            </a:r>
          </a:p>
          <a:p>
            <a:r>
              <a:rPr lang="kk-KZ" sz="1400" dirty="0">
                <a:solidFill>
                  <a:srgbClr val="FF0000"/>
                </a:solidFill>
                <a:latin typeface="Times New Roman" panose="02020603050405020304" pitchFamily="18" charset="0"/>
                <a:cs typeface="Times New Roman" panose="02020603050405020304" pitchFamily="18" charset="0"/>
              </a:rPr>
              <a:t> </a:t>
            </a:r>
            <a:r>
              <a:rPr lang="kk-KZ" sz="1400" dirty="0" smtClean="0">
                <a:solidFill>
                  <a:srgbClr val="FF0000"/>
                </a:solidFill>
                <a:latin typeface="Times New Roman" panose="02020603050405020304" pitchFamily="18" charset="0"/>
                <a:cs typeface="Times New Roman" panose="02020603050405020304" pitchFamily="18" charset="0"/>
              </a:rPr>
              <a:t>                                                                                                                                            Асқарова Азиза 2 курс, 41 топ</a:t>
            </a:r>
          </a:p>
          <a:p>
            <a:endParaRPr lang="kk-KZ" sz="1400" dirty="0" smtClean="0">
              <a:solidFill>
                <a:srgbClr val="92D050"/>
              </a:solidFill>
              <a:latin typeface="Times New Roman" panose="02020603050405020304" pitchFamily="18" charset="0"/>
              <a:cs typeface="Times New Roman" panose="02020603050405020304" pitchFamily="18" charset="0"/>
            </a:endParaRPr>
          </a:p>
          <a:p>
            <a:r>
              <a:rPr lang="kk-KZ" sz="1400" dirty="0" smtClean="0">
                <a:solidFill>
                  <a:srgbClr val="92D050"/>
                </a:solidFill>
                <a:latin typeface="Times New Roman" panose="02020603050405020304" pitchFamily="18" charset="0"/>
                <a:cs typeface="Times New Roman" panose="02020603050405020304" pitchFamily="18" charset="0"/>
              </a:rPr>
              <a:t>Осы ақынның өлең шумақтарын оқысан тілдік қорын байып, сөзге шебер боласын. Өйткені  Мұқағали ақынның өлеңдері адамды бір оқығаннан баурап алады.</a:t>
            </a:r>
          </a:p>
          <a:p>
            <a:r>
              <a:rPr lang="kk-KZ" sz="1400" dirty="0">
                <a:solidFill>
                  <a:srgbClr val="92D050"/>
                </a:solidFill>
                <a:latin typeface="Times New Roman" panose="02020603050405020304" pitchFamily="18" charset="0"/>
                <a:cs typeface="Times New Roman" panose="02020603050405020304" pitchFamily="18" charset="0"/>
              </a:rPr>
              <a:t> </a:t>
            </a:r>
            <a:r>
              <a:rPr lang="kk-KZ" sz="1400" dirty="0" smtClean="0">
                <a:solidFill>
                  <a:srgbClr val="92D050"/>
                </a:solidFill>
                <a:latin typeface="Times New Roman" panose="02020603050405020304" pitchFamily="18" charset="0"/>
                <a:cs typeface="Times New Roman" panose="02020603050405020304" pitchFamily="18" charset="0"/>
              </a:rPr>
              <a:t>                                                                                                                Каримова Динара 2 курс, 41 топ</a:t>
            </a:r>
          </a:p>
          <a:p>
            <a:r>
              <a:rPr lang="kk-KZ" sz="1600" dirty="0" smtClean="0">
                <a:solidFill>
                  <a:srgbClr val="0070C0"/>
                </a:solidFill>
                <a:latin typeface="Times New Roman" panose="02020603050405020304" pitchFamily="18" charset="0"/>
                <a:cs typeface="Times New Roman" panose="02020603050405020304" pitchFamily="18" charset="0"/>
              </a:rPr>
              <a:t>      Қазіргі ер-азаматтарымыздың бойынан Бауыржан Момышұлы атамыздыкы сияқты қасиеттерді  байқағым келеді.</a:t>
            </a:r>
          </a:p>
          <a:p>
            <a:r>
              <a:rPr lang="kk-KZ" sz="1600" dirty="0">
                <a:solidFill>
                  <a:srgbClr val="0070C0"/>
                </a:solidFill>
                <a:latin typeface="Times New Roman" panose="02020603050405020304" pitchFamily="18" charset="0"/>
                <a:cs typeface="Times New Roman" panose="02020603050405020304" pitchFamily="18" charset="0"/>
              </a:rPr>
              <a:t> </a:t>
            </a:r>
            <a:r>
              <a:rPr lang="kk-KZ" sz="1600" dirty="0" smtClean="0">
                <a:solidFill>
                  <a:srgbClr val="0070C0"/>
                </a:solidFill>
                <a:latin typeface="Times New Roman" panose="02020603050405020304" pitchFamily="18" charset="0"/>
                <a:cs typeface="Times New Roman" panose="02020603050405020304" pitchFamily="18" charset="0"/>
              </a:rPr>
              <a:t>                                                                                                          Алланиязова Бибіназ  2 курс,41 топ</a:t>
            </a:r>
          </a:p>
          <a:p>
            <a:r>
              <a:rPr lang="kk-KZ" sz="1400" dirty="0" smtClean="0">
                <a:solidFill>
                  <a:srgbClr val="C00000"/>
                </a:solidFill>
                <a:latin typeface="Times New Roman" panose="02020603050405020304" pitchFamily="18" charset="0"/>
                <a:cs typeface="Times New Roman" panose="02020603050405020304" pitchFamily="18" charset="0"/>
              </a:rPr>
              <a:t>                              Менің байлығым, барым, нәрім ол сенсің-кітабым.</a:t>
            </a:r>
          </a:p>
          <a:p>
            <a:r>
              <a:rPr lang="kk-KZ" sz="1400" dirty="0" smtClean="0">
                <a:solidFill>
                  <a:srgbClr val="C00000"/>
                </a:solidFill>
                <a:latin typeface="Times New Roman" panose="02020603050405020304" pitchFamily="18" charset="0"/>
                <a:cs typeface="Times New Roman" panose="02020603050405020304" pitchFamily="18" charset="0"/>
              </a:rPr>
              <a:t>                                                                                        Қайрбаева Альбина 1 курс, 43 топ</a:t>
            </a:r>
          </a:p>
          <a:p>
            <a:r>
              <a:rPr lang="kk-KZ" sz="1400" dirty="0" smtClean="0">
                <a:solidFill>
                  <a:srgbClr val="7030A0"/>
                </a:solidFill>
                <a:latin typeface="Times New Roman" panose="02020603050405020304" pitchFamily="18" charset="0"/>
                <a:cs typeface="Times New Roman" panose="02020603050405020304" pitchFamily="18" charset="0"/>
              </a:rPr>
              <a:t>                   Менің ең сүйекті кітабім қасиетті Құран кәрім.</a:t>
            </a:r>
          </a:p>
          <a:p>
            <a:r>
              <a:rPr lang="kk-KZ" sz="1400" dirty="0">
                <a:solidFill>
                  <a:srgbClr val="7030A0"/>
                </a:solidFill>
                <a:latin typeface="Times New Roman" panose="02020603050405020304" pitchFamily="18" charset="0"/>
                <a:cs typeface="Times New Roman" panose="02020603050405020304" pitchFamily="18" charset="0"/>
              </a:rPr>
              <a:t> </a:t>
            </a:r>
            <a:r>
              <a:rPr lang="kk-KZ" sz="1400" dirty="0" smtClean="0">
                <a:solidFill>
                  <a:srgbClr val="7030A0"/>
                </a:solidFill>
                <a:latin typeface="Times New Roman" panose="02020603050405020304" pitchFamily="18" charset="0"/>
                <a:cs typeface="Times New Roman" panose="02020603050405020304" pitchFamily="18" charset="0"/>
              </a:rPr>
              <a:t>                                                                         Сейтқали Елдос, 1 курс 4 топ</a:t>
            </a:r>
          </a:p>
          <a:p>
            <a:pPr algn="just"/>
            <a:r>
              <a:rPr lang="kk-KZ" sz="1600" dirty="0" smtClean="0">
                <a:solidFill>
                  <a:srgbClr val="FF0000"/>
                </a:solidFill>
                <a:latin typeface="Times New Roman" panose="02020603050405020304" pitchFamily="18" charset="0"/>
                <a:cs typeface="Times New Roman" panose="02020603050405020304" pitchFamily="18" charset="0"/>
              </a:rPr>
              <a:t>      </a:t>
            </a:r>
          </a:p>
          <a:p>
            <a:pPr algn="just"/>
            <a:r>
              <a:rPr lang="kk-KZ" sz="1600" dirty="0" smtClean="0">
                <a:solidFill>
                  <a:srgbClr val="FF0000"/>
                </a:solidFill>
                <a:latin typeface="Times New Roman" panose="02020603050405020304" pitchFamily="18" charset="0"/>
                <a:cs typeface="Times New Roman" panose="02020603050405020304" pitchFamily="18" charset="0"/>
              </a:rPr>
              <a:t>       Кітап ғаламтордан уақыт тұрғысынан алғанда ұтылуы мүмкін, бірақ адамға дайын ақпараттарды ұсынушы емес, терең сезімге өзіндік ойлауға үйрете отырып, білім береді.</a:t>
            </a:r>
          </a:p>
          <a:p>
            <a:pPr algn="just"/>
            <a:r>
              <a:rPr lang="kk-KZ" sz="1600" dirty="0">
                <a:solidFill>
                  <a:srgbClr val="FF0000"/>
                </a:solidFill>
                <a:latin typeface="Times New Roman" panose="02020603050405020304" pitchFamily="18" charset="0"/>
                <a:cs typeface="Times New Roman" panose="02020603050405020304" pitchFamily="18" charset="0"/>
              </a:rPr>
              <a:t> </a:t>
            </a:r>
            <a:r>
              <a:rPr lang="kk-KZ" sz="1600" dirty="0" smtClean="0">
                <a:solidFill>
                  <a:srgbClr val="FF0000"/>
                </a:solidFill>
                <a:latin typeface="Times New Roman" panose="02020603050405020304" pitchFamily="18" charset="0"/>
                <a:cs typeface="Times New Roman" panose="02020603050405020304" pitchFamily="18" charset="0"/>
              </a:rPr>
              <a:t>                                                                                                              Сайдуақас Рауан, 1 курс 2 топ</a:t>
            </a:r>
          </a:p>
          <a:p>
            <a:r>
              <a:rPr lang="kk-KZ" sz="1400" dirty="0" smtClean="0">
                <a:solidFill>
                  <a:srgbClr val="00B050"/>
                </a:solidFill>
                <a:latin typeface="Times New Roman" panose="02020603050405020304" pitchFamily="18" charset="0"/>
                <a:cs typeface="Times New Roman" panose="02020603050405020304" pitchFamily="18" charset="0"/>
              </a:rPr>
              <a:t>                  Менің сүйікті кітабым «Менің атым Қожа», мен оңы оқығанда өзімді Қожа секілді сезінем.</a:t>
            </a:r>
          </a:p>
          <a:p>
            <a:r>
              <a:rPr lang="kk-KZ" sz="1400" dirty="0" smtClean="0">
                <a:solidFill>
                  <a:srgbClr val="00B050"/>
                </a:solidFill>
                <a:latin typeface="Times New Roman" panose="02020603050405020304" pitchFamily="18" charset="0"/>
                <a:cs typeface="Times New Roman" panose="02020603050405020304" pitchFamily="18" charset="0"/>
              </a:rPr>
              <a:t>                                                                                                                                       Тажибаев Қолдас, 1 курс 241 топ</a:t>
            </a:r>
            <a:endParaRPr lang="ru-RU" sz="1600" dirty="0">
              <a:solidFill>
                <a:srgbClr val="00B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483768" y="339362"/>
            <a:ext cx="334873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kk-KZ" dirty="0" smtClean="0">
                <a:solidFill>
                  <a:srgbClr val="FF0000"/>
                </a:solidFill>
                <a:latin typeface="Times New Roman" panose="02020603050405020304" pitchFamily="18" charset="0"/>
                <a:cs typeface="Times New Roman" panose="02020603050405020304" pitchFamily="18" charset="0"/>
              </a:rPr>
              <a:t>«МЕНІҢ СҮЙІКТІ КІТАБЫМ» </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56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4392488" cy="6370975"/>
          </a:xfrm>
          <a:prstGeom prst="rect">
            <a:avLst/>
          </a:prstGeom>
        </p:spPr>
        <p:txBody>
          <a:bodyPr wrap="square">
            <a:spAutoFit/>
          </a:bodyPr>
          <a:lstStyle/>
          <a:p>
            <a:pPr algn="just"/>
            <a:r>
              <a:rPr lang="kk-KZ" sz="1200" dirty="0" smtClean="0">
                <a:latin typeface="Times New Roman" panose="02020603050405020304" pitchFamily="18" charset="0"/>
                <a:cs typeface="Times New Roman" panose="02020603050405020304" pitchFamily="18" charset="0"/>
              </a:rPr>
              <a:t>     </a:t>
            </a:r>
            <a:r>
              <a:rPr lang="kk-KZ" sz="1200" dirty="0" smtClean="0">
                <a:solidFill>
                  <a:srgbClr val="00B0F0"/>
                </a:solidFill>
                <a:latin typeface="Times New Roman" panose="02020603050405020304" pitchFamily="18" charset="0"/>
                <a:cs typeface="Times New Roman" panose="02020603050405020304" pitchFamily="18" charset="0"/>
              </a:rPr>
              <a:t>Құрметті </a:t>
            </a:r>
            <a:r>
              <a:rPr lang="kk-KZ" sz="1200" dirty="0">
                <a:solidFill>
                  <a:srgbClr val="00B0F0"/>
                </a:solidFill>
                <a:latin typeface="Times New Roman" panose="02020603050405020304" pitchFamily="18" charset="0"/>
                <a:cs typeface="Times New Roman" panose="02020603050405020304" pitchFamily="18" charset="0"/>
              </a:rPr>
              <a:t>оқырмандар 2018-2019 оқу жылының қандай болғаның көз салып, жеткен жетістіктерімізді еске алсақ. Біздің мақтан тұтарлық ең басты жаналығымыз, ол 2019 жылдын маусым айында Нұр-Сұлтан қаласының «Аккредиттеудің тәуелсіз Қазақстандық орталығының» коммерциялық емес мекемесі өткізген институционалды және мамандырылған аккредитация шеңберінде техникалық және кәсіптік білім беру орындарының өзін-өзі бағалауынан сәтті өттік. Сонымен қатар 2017-2018 оқу жылында атқарылған жұмыстардың нәтижесін есепке ала отырып, міндетті салықтық төлемдер мен бюджетке төленетін басқа да міндетті төлемдер қорытындысы бойынша Қазақстан Республикасының мемлекеттік кәсіпорындарының арасында 2 орын (алтын), Алматы облысының мемлекеттік кәсіпорындарының арасында 1 орын (алтын) иеленді. Тағы да атап кету керек біздің білім ошағы «Білім мақтанышы-2018» атты қабырға төсбелгісі мен ұлттық сертификатқа ие болды. Оқу орынның имиджіне оң әсерін тигізетіне сөзсіз. Осы оқу жылдың басында аудан әкімі Әлиев Б.Б. екі мәрте колледжмізге келіп, колледж ұжымы мен олардың атқарып жатқан жұмыстарымен танысты. Білім алып жатқан колледждің студенттерінің жатақханасы, олардың оқитын орындарын және де тамақтанатын асханаларына дейін көріп қайтты. Колледж студенттерімен кездесіп көптеген сұрақтарға жауап берді.</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Колледж </a:t>
            </a:r>
            <a:r>
              <a:rPr lang="kk-KZ" sz="1200" dirty="0">
                <a:solidFill>
                  <a:srgbClr val="00B0F0"/>
                </a:solidFill>
                <a:latin typeface="Times New Roman" panose="02020603050405020304" pitchFamily="18" charset="0"/>
                <a:cs typeface="Times New Roman" panose="02020603050405020304" pitchFamily="18" charset="0"/>
              </a:rPr>
              <a:t>ұжымының ұстаздары мен өндірістік оқыту шеберлерінің істеген еңбектері де елеусіз қалып жатқан жоқ. 2018-2019 оқу жылы жақсы жаналықтан басталған болатын, яғни Алматы облысы білім беру қызметкерлерінің «Төртінші өнеркәсіптік революция жағдайындағы адами капитал» тамыз кеңесінде колледж директоры Болат Бекбосынұлына қол жеткізген нақты нәтижелері үшін Қазақстан Республикасы Білім және ғылым министрлігінің «Ы.Алтынсарин» төс белгісімен, сонымен қатар «Білім мақтанышы-2018» орденімен  марапатталып ұжымға жұмыс істеудегі жоғары денгейін көрсетіп берді.</a:t>
            </a:r>
            <a:endParaRPr lang="ru-RU" sz="1200" dirty="0">
              <a:solidFill>
                <a:srgbClr val="00B0F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788024" y="188640"/>
            <a:ext cx="4211960" cy="6555641"/>
          </a:xfrm>
          <a:prstGeom prst="rect">
            <a:avLst/>
          </a:prstGeom>
        </p:spPr>
        <p:txBody>
          <a:bodyPr wrap="square">
            <a:spAutoFit/>
          </a:bodyPr>
          <a:lstStyle/>
          <a:p>
            <a:pPr algn="just"/>
            <a:r>
              <a:rPr lang="kk-KZ" sz="1200" dirty="0" smtClean="0">
                <a:solidFill>
                  <a:srgbClr val="00B0F0"/>
                </a:solidFill>
                <a:latin typeface="Times New Roman" panose="02020603050405020304" pitchFamily="18" charset="0"/>
                <a:cs typeface="Times New Roman" panose="02020603050405020304" pitchFamily="18" charset="0"/>
              </a:rPr>
              <a:t>       Жоғары </a:t>
            </a:r>
            <a:r>
              <a:rPr lang="kk-KZ" sz="1200" dirty="0">
                <a:solidFill>
                  <a:srgbClr val="00B0F0"/>
                </a:solidFill>
                <a:latin typeface="Times New Roman" panose="02020603050405020304" pitchFamily="18" charset="0"/>
                <a:cs typeface="Times New Roman" panose="02020603050405020304" pitchFamily="18" charset="0"/>
              </a:rPr>
              <a:t>кәсіби деңгей және шеберлігі мен колледждің табысқа жетуіне елеулі үлес қосқаны үшін оқу жөніндегі орынбасары Намазбаева А.Ж «Білімдегі зор үлес қосқаны үшін» төсбелгісімен марапатталды, ал «2018 жылдың үздік маманы» атты сертификатқа Умурзакова К.Т., Айдарбеков С.О., Сейітова А.К ие болды.</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a:solidFill>
                  <a:srgbClr val="00B0F0"/>
                </a:solidFill>
                <a:latin typeface="Times New Roman" panose="02020603050405020304" pitchFamily="18" charset="0"/>
                <a:cs typeface="Times New Roman" panose="02020603050405020304" pitchFamily="18" charset="0"/>
              </a:rPr>
              <a:t>      Ұстаздардың еңбегі Жамбыл Ауданының әкімі Б.Әлиевтің тарапынан тыс қалып отырған жоқ, колледж ұстаздары Умурзакова К.Т және  Шабденова Т.А мұғалімдер күніне орай «Құрмет грамотасы» мен марапатталды, ал Интина А.Т 8 наурыз мерекесіне орай «Алғыс хатына» ие болды. Желтоқсан көтерілісіне қатысқан Аманбекова А.И жатақхана меңгерушісі, аудан әкімі Б.Әлиевтің қолынан Тәуелсіздігіміздің 27 жылдығына орай «Алғыс хат» алды. «Атамекен» аудандық газетінің сайтына ол туралы мақала шықты. Колледж ұстаздары мен өндірістік оқыту шеберлері жыл бойы біліктілігін арттыру курстарынан өтіп, кәсіби шеберліктерін І.Жансугуров атындағы Жетысу Мемлекеттік Университеті, «Кәсіпқор» холдингі коммерциялық емес акционерлік қоғам, ресторан «KHAMA PARK» Қаскелен қаласында т.б. жерлерде арттырды.</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Ұрпақ </a:t>
            </a:r>
            <a:r>
              <a:rPr lang="kk-KZ" sz="1200" dirty="0">
                <a:solidFill>
                  <a:srgbClr val="00B0F0"/>
                </a:solidFill>
                <a:latin typeface="Times New Roman" panose="02020603050405020304" pitchFamily="18" charset="0"/>
                <a:cs typeface="Times New Roman" panose="02020603050405020304" pitchFamily="18" charset="0"/>
              </a:rPr>
              <a:t>тәрбиесі – ұстазға байланысты демекші, ұстаздан шәкіртте қалып жатқан жоқ. Алматы облысы бойынша облыстық білім басқармасы мен әдістемелік кабинеті бесінші жыл қатарынан Кіші Ғылым Академиясының конференциясын ұйымдастырып, өткізіп келеді. 2018-2019 оқу жылындағы «Ғылым мен білімге ұмтылған жастар – келешегіміздің кемелі» атты Ү аймақтық ғылыми-тәжірбиелік конференциясы 18 секция бойынша өткізілді. Оған колледжден 11 студент қатысып, 2 студент жүлделі орындарды жеңіп алса, 9 студент алғыс хаттармен марапатталды. 2-орын иеленген Алланиязова Б, 3-орын иеленген Қаймолда Т. Алғыс хатпен марапатталғандар: Қайырбекова А, Әуезова Ф, Сайлаубек Е, Сұраншы Д, Сапарбаев А, Гүлімов А, Ермұрат С, Алтынбекова Ұ</a:t>
            </a:r>
            <a:r>
              <a:rPr lang="kk-KZ" sz="1200" dirty="0" smtClean="0">
                <a:solidFill>
                  <a:srgbClr val="00B0F0"/>
                </a:solidFill>
                <a:latin typeface="Times New Roman" panose="02020603050405020304" pitchFamily="18" charset="0"/>
                <a:cs typeface="Times New Roman" panose="02020603050405020304" pitchFamily="18" charset="0"/>
              </a:rPr>
              <a:t>.</a:t>
            </a:r>
            <a:endParaRPr lang="ru-RU" sz="12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35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7693"/>
            <a:ext cx="4716016" cy="6740307"/>
          </a:xfrm>
          <a:prstGeom prst="rect">
            <a:avLst/>
          </a:prstGeom>
        </p:spPr>
        <p:txBody>
          <a:bodyPr wrap="square">
            <a:spAutoFit/>
          </a:bodyPr>
          <a:lstStyle/>
          <a:p>
            <a:pPr algn="just"/>
            <a:r>
              <a:rPr lang="kk-KZ" sz="1200" dirty="0" smtClean="0">
                <a:latin typeface="Times New Roman" panose="02020603050405020304" pitchFamily="18" charset="0"/>
                <a:cs typeface="Times New Roman" panose="02020603050405020304" pitchFamily="18" charset="0"/>
              </a:rPr>
              <a:t>      </a:t>
            </a:r>
            <a:r>
              <a:rPr lang="kk-KZ" sz="1200" dirty="0" smtClean="0">
                <a:solidFill>
                  <a:srgbClr val="00B0F0"/>
                </a:solidFill>
                <a:latin typeface="Times New Roman" panose="02020603050405020304" pitchFamily="18" charset="0"/>
                <a:cs typeface="Times New Roman" panose="02020603050405020304" pitchFamily="18" charset="0"/>
              </a:rPr>
              <a:t>Колледж </a:t>
            </a:r>
            <a:r>
              <a:rPr lang="kk-KZ" sz="1200" dirty="0">
                <a:solidFill>
                  <a:srgbClr val="00B0F0"/>
                </a:solidFill>
                <a:latin typeface="Times New Roman" panose="02020603050405020304" pitchFamily="18" charset="0"/>
                <a:cs typeface="Times New Roman" panose="02020603050405020304" pitchFamily="18" charset="0"/>
              </a:rPr>
              <a:t>студенттері көптеген сайыстарғада қатысып жүр, 31.05.2019 жылы облыстық «Мамандықтар әлеміне жол ашамыз» атты байқауға 2 курс 41 топ студенттері қатысып жүлдері орындарға ие болды. Атап отырған сайысқа 2018 жылдың қазан айында Талдықоған қаласында облыстық байқауда 2 курс 41 топ студенті Алланиязова Б 3-орынға ие болды. Ал желтоқсан айында «Жас тарихшылар мен өлкетанушылар» атты облыстық форумда 1 курс 43 топ студенті Алтынбекова Ұ 2-орынға ие болды.</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Қазақстан </a:t>
            </a:r>
            <a:r>
              <a:rPr lang="kk-KZ" sz="1200" dirty="0">
                <a:solidFill>
                  <a:srgbClr val="00B0F0"/>
                </a:solidFill>
                <a:latin typeface="Times New Roman" panose="02020603050405020304" pitchFamily="18" charset="0"/>
                <a:cs typeface="Times New Roman" panose="02020603050405020304" pitchFamily="18" charset="0"/>
              </a:rPr>
              <a:t>Республикасының тәуелсіздік күніне арналған «Тәуелсіз елдің жастары» атты аудандық патриоттық әндер байқауында «Эстрадалық ән айту» номинациясы бойынша 2 курс 41 топ студенті Шакирова Н, 1 курс 4 топ студенті Сұлтанбек А, Сейітқали Е «Диплом» мен марапатталды.</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Колледж </a:t>
            </a:r>
            <a:r>
              <a:rPr lang="kk-KZ" sz="1200" dirty="0">
                <a:solidFill>
                  <a:srgbClr val="00B0F0"/>
                </a:solidFill>
                <a:latin typeface="Times New Roman" panose="02020603050405020304" pitchFamily="18" charset="0"/>
                <a:cs typeface="Times New Roman" panose="02020603050405020304" pitchFamily="18" charset="0"/>
              </a:rPr>
              <a:t>студенттері Алматы облысы бойынша «World skills» аймақтық сайыстарға қатысып тәжірибе жинап кележатыр.</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Колледжде </a:t>
            </a:r>
            <a:r>
              <a:rPr lang="kk-KZ" sz="1200" dirty="0">
                <a:solidFill>
                  <a:srgbClr val="00B0F0"/>
                </a:solidFill>
                <a:latin typeface="Times New Roman" panose="02020603050405020304" pitchFamily="18" charset="0"/>
                <a:cs typeface="Times New Roman" panose="02020603050405020304" pitchFamily="18" charset="0"/>
              </a:rPr>
              <a:t>атқарылып жатқан жұмыстарды жан-жақты көрсетіп, білім ордасының мәнсабын жоғары көтеру мақсатында қыркүйек айының 15 күні жергілікті «Атамекен» газетіне колледж директоры Алтаев Б.Б  «Көкжиегі көркем колледж:білімді һәм білікті жастардың бақытты мекені» атты мақала жариялады.</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Республикамыздың </a:t>
            </a:r>
            <a:r>
              <a:rPr lang="kk-KZ" sz="1200" dirty="0">
                <a:solidFill>
                  <a:srgbClr val="00B0F0"/>
                </a:solidFill>
                <a:latin typeface="Times New Roman" panose="02020603050405020304" pitchFamily="18" charset="0"/>
                <a:cs typeface="Times New Roman" panose="02020603050405020304" pitchFamily="18" charset="0"/>
              </a:rPr>
              <a:t>барлық аймақтарына тарайтын «Атамекен-Ай» көпшілік-танымдық, әдеби-көркем журналдың 2018 жылғы №10 саннын 32 беті толығымен кәсіптік колледжге арналып, соңғы жылдары күрделі жұмыстар жүргізіліп, материалдық-техникалық базасы жақсарып, бірнеше мамандықтар ашылғаны туралы айтылған болатын.</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Естерінізге </a:t>
            </a:r>
            <a:r>
              <a:rPr lang="kk-KZ" sz="1200" dirty="0">
                <a:solidFill>
                  <a:srgbClr val="00B0F0"/>
                </a:solidFill>
                <a:latin typeface="Times New Roman" panose="02020603050405020304" pitchFamily="18" charset="0"/>
                <a:cs typeface="Times New Roman" panose="02020603050405020304" pitchFamily="18" charset="0"/>
              </a:rPr>
              <a:t>сала кетейік 2018 жылы Жамбыл ауданына 90 жыл толып, осыған орай «Ағала ордам қонған жұрт...» атты арнайы кітап жарық көрді. Кітапта көптеген деректер мен дәйектер қамтылған. Жүздеген адамдардың есімі мен суреттегі жарқын бейнесі олар туралы жайдарман ақпарат берілді, соның ішінде Жамбыл атындағы Ұзынағаш кәсіптік колледжі туралы арнайы мақала  жазылған. Осы Жамбыл ауданының 90 жылдығына арналған Мұра.kz//Наследие Казахстана Республикалық ақпараттық-танымдық журналдың 2018 жылғы №12 санның 52-53 беттері біздің колледж ұжымына арналады</a:t>
            </a:r>
            <a:r>
              <a:rPr lang="kk-KZ" sz="1200" dirty="0" smtClean="0">
                <a:solidFill>
                  <a:srgbClr val="00B0F0"/>
                </a:solidFill>
                <a:latin typeface="Times New Roman" panose="02020603050405020304" pitchFamily="18" charset="0"/>
                <a:cs typeface="Times New Roman" panose="02020603050405020304" pitchFamily="18" charset="0"/>
              </a:rPr>
              <a:t>.</a:t>
            </a:r>
            <a:endParaRPr lang="ru-RU" sz="1200" dirty="0">
              <a:solidFill>
                <a:srgbClr val="00B0F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895528" y="168187"/>
            <a:ext cx="4140968" cy="6555641"/>
          </a:xfrm>
          <a:prstGeom prst="rect">
            <a:avLst/>
          </a:prstGeom>
        </p:spPr>
        <p:txBody>
          <a:bodyPr wrap="square">
            <a:spAutoFit/>
          </a:bodyPr>
          <a:lstStyle/>
          <a:p>
            <a:pPr algn="just"/>
            <a:r>
              <a:rPr lang="kk-KZ" sz="1200" dirty="0" smtClean="0">
                <a:latin typeface="Times New Roman" panose="02020603050405020304" pitchFamily="18" charset="0"/>
                <a:cs typeface="Times New Roman" panose="02020603050405020304" pitchFamily="18" charset="0"/>
              </a:rPr>
              <a:t>    </a:t>
            </a:r>
            <a:r>
              <a:rPr lang="kk-KZ" sz="1200" dirty="0" smtClean="0">
                <a:solidFill>
                  <a:srgbClr val="00B0F0"/>
                </a:solidFill>
                <a:latin typeface="Times New Roman" panose="02020603050405020304" pitchFamily="18" charset="0"/>
                <a:cs typeface="Times New Roman" panose="02020603050405020304" pitchFamily="18" charset="0"/>
              </a:rPr>
              <a:t>2019 </a:t>
            </a:r>
            <a:r>
              <a:rPr lang="kk-KZ" sz="1200" dirty="0">
                <a:solidFill>
                  <a:srgbClr val="00B0F0"/>
                </a:solidFill>
                <a:latin typeface="Times New Roman" panose="02020603050405020304" pitchFamily="18" charset="0"/>
                <a:cs typeface="Times New Roman" panose="02020603050405020304" pitchFamily="18" charset="0"/>
              </a:rPr>
              <a:t>жылғы 18 мамыр күні «Атамекен» газетінде «Қаламы қарынды Қаракең» атты мақала шықты, онда жазушы Қарабай Әбуұлының «Өнердің өшпес жұлдызы» кітабының тұсау кесері колледж қабырғасында өткені жазылды.</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Жергілікті </a:t>
            </a:r>
            <a:r>
              <a:rPr lang="kk-KZ" sz="1200" dirty="0">
                <a:solidFill>
                  <a:srgbClr val="00B0F0"/>
                </a:solidFill>
                <a:latin typeface="Times New Roman" panose="02020603050405020304" pitchFamily="18" charset="0"/>
                <a:cs typeface="Times New Roman" panose="02020603050405020304" pitchFamily="18" charset="0"/>
              </a:rPr>
              <a:t>баспасөз беттерінде колледждің ұстаздары мен өндірістік оқыту шеберлерінің мақалалары кенінен жариялана бастады. 9 ақпан 2019 жылғы «Атамекен» газетінде «Біздің ғылыми жетістігіміз» атты мақалада Мұқашева А студенттердің Кіші Ғылыми Академиясында жеткен жетістіктері туралы жарияласа, Ілиясова Ж «Өркендеу жолындағы өрелі істер» деп, мақалада 2017-2018 оқу жылында жұмыстардың нәтижесі бойынша білім ордасы «Білім мақтанышы -2018» ие болғаның атап отыр.</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a:solidFill>
                  <a:srgbClr val="00B0F0"/>
                </a:solidFill>
                <a:latin typeface="Times New Roman" panose="02020603050405020304" pitchFamily="18" charset="0"/>
                <a:cs typeface="Times New Roman" panose="02020603050405020304" pitchFamily="18" charset="0"/>
              </a:rPr>
              <a:t>Колледждің беделін жоғары көтеру мақсатында жас мамандарда атсалысып жатыр 2018 жылдың 8 желтоқсанда «Атамекен» газетіне Бижанова А «Болашақ жастардың қолында» атты мақаласын жарияласа, Мұхамединова К «Тіл-ұлттың жаны» деп 27 қазан 2018 жылғы санында өз тәжірибесімен бөлісті.</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Біздің </a:t>
            </a:r>
            <a:r>
              <a:rPr lang="kk-KZ" sz="1200" dirty="0">
                <a:solidFill>
                  <a:srgbClr val="00B0F0"/>
                </a:solidFill>
                <a:latin typeface="Times New Roman" panose="02020603050405020304" pitchFamily="18" charset="0"/>
                <a:cs typeface="Times New Roman" panose="02020603050405020304" pitchFamily="18" charset="0"/>
              </a:rPr>
              <a:t>колледж ауданмен тығыз байланыста және болып жатқан саяси-қоғамдық жұмыстардан тыс қалып жатқан жоқ. 2019 жылдың ақпан айында Жамбыл ауданы бойынша колледжде аудан кәсіпкерлерімен «Дуальді оқыту жүйесі – болашақ маман даярлаудың негізі» атты дөңгелек үстел өтті. Осы дөңгелек үстелдің өтуіне себеп болған жағдайдың бірі, биыл жаңадан ашылған мамандықтар «Шаштараз», «Автоэлектрик», «Электромонтер» болып отыр. Бүгінгі күні барлығы алты мамандық бойынша студеттер білім алуда. Өткізілген ауқымды іс-шараларының бірі ол 23.10.2018 ж «Тәртіптің ең тамаша мектебі - отбасы» тақырыбындағы колледжшілік ата-аналар жиналысы. Осындай жарқын кездесулердің бірі ол 03.05.19 ж жазушы Қарабай Ә.С-ның «Өнердің өшпес жұлдызы» атты кітабының тұсау кесері болды. </a:t>
            </a:r>
            <a:endParaRPr lang="ru-RU" sz="12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7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4572000" cy="6555641"/>
          </a:xfrm>
          <a:prstGeom prst="rect">
            <a:avLst/>
          </a:prstGeom>
        </p:spPr>
        <p:txBody>
          <a:bodyPr>
            <a:spAutoFit/>
          </a:bodyPr>
          <a:lstStyle/>
          <a:p>
            <a:pPr algn="just"/>
            <a:r>
              <a:rPr lang="kk-KZ" sz="1200" dirty="0">
                <a:solidFill>
                  <a:srgbClr val="00B0F0"/>
                </a:solidFill>
                <a:latin typeface="Times New Roman" panose="02020603050405020304" pitchFamily="18" charset="0"/>
                <a:cs typeface="Times New Roman" panose="02020603050405020304" pitchFamily="18" charset="0"/>
              </a:rPr>
              <a:t>23.11-29.11.18 ж аралығында Қазақстан халқы ассамблеясының бастамасымен ұйымдастырылған «Мен қазақша сөйлеймін» атты акциясын өткізсек, осы айдағы тағы бір айтулы іс-шара ол 14.11.18 ж Қазақстанда латын графикасындағы жалпы халықтық диктантқа қатысуымыз және 22.10.18 ж «Латын әліпбиі қазақ тілінің болашағы» атты колледж студенттерімен кездесуі. 22.05.19 ж «Жастар жанымызда- дәстүр жадымызда» деп, «Ақәжелер» ансамблінің концерті өтті.</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Аудан </a:t>
            </a:r>
            <a:r>
              <a:rPr lang="kk-KZ" sz="1200" dirty="0">
                <a:solidFill>
                  <a:srgbClr val="00B0F0"/>
                </a:solidFill>
                <a:latin typeface="Times New Roman" panose="02020603050405020304" pitchFamily="18" charset="0"/>
                <a:cs typeface="Times New Roman" panose="02020603050405020304" pitchFamily="18" charset="0"/>
              </a:rPr>
              <a:t>әкімі Әлиев Б.Б. бастамасымен әр мекеме өз түп ағаштарын отырғызып, колледж директоры Алтаев Б.Б ат салысып келді. Ұжым болып 5 қазан 2018 жылғы Елбасының Жолдауын бір адамдай зор ықыласпен қабылдадық. Бір ғана осы мақала аясында көптеген іс-шаралар ұйымдастырылды. Қайырымдылық іс-шара аясында 240 топ ауданымызда тұратын қарттарға көмек көрсетті. Біздің колледж Жамбыл ауданы «Жастар ресурстық орталығы»мен тығыз байланыста, бірнеше кездесулер өткізді. 08.10.2018 жылы жастар саясатының негізгі мақсаты, қоғамға белсенділікке, қайырымдылыққа студенттердің инновациялық мүмкіндіктерін дамытуға қолдау көрсету мақсатында кездесу өткізсе,17.10.18 ж жастар арасында еріктілер қозғалысын дамыту жобасы шенберінде өтті.  «Жастар ресурстық орталығы»ның қолдауымен Ұзынағаш ауылдық округінің жастар флэш-мобы ұйымдастырылып интернет желісінде таралды. 41 топ студенттері аудандық ескерткіштер күніне атсалысып белсене қатысты.  2019 жылы 14 ақпан күні жастар арасында құқық бұзушылықтың алдын алу және жою мақсатында студент жастардың барлық категорияларымен ақпараттық топтың түсіндірме жұмыстары ұйымдастырылды. Сондай – ақ қантар айында колледж ұжымымен Алматы облысы Жамбыл ауданы Ұзынағаш Әділет басқармасының өкілі кездесу өткізіп, көптеген сұрақтарға жауап берді.  15.03.19 ж аудандық мәдениет үйінде ақын, Мемлекеттік «Дарын»жастар сыйлығының иегері Тазабек М.О кездесуге белсене қатыстық. Сонымен қатар 2018 жылдың қараша айында «Огни Алатау» және «Жетысу» газеттерінің редакторларымен кездестік.</a:t>
            </a:r>
            <a:endParaRPr lang="ru-RU" sz="1200" dirty="0">
              <a:solidFill>
                <a:srgbClr val="00B0F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9504" y="188640"/>
            <a:ext cx="4392488" cy="5447645"/>
          </a:xfrm>
          <a:prstGeom prst="rect">
            <a:avLst/>
          </a:prstGeom>
        </p:spPr>
        <p:txBody>
          <a:bodyPr wrap="square">
            <a:spAutoFit/>
          </a:bodyPr>
          <a:lstStyle/>
          <a:p>
            <a:pPr algn="just"/>
            <a:r>
              <a:rPr lang="kk-KZ" sz="1200" dirty="0" smtClean="0">
                <a:latin typeface="Times New Roman" panose="02020603050405020304" pitchFamily="18" charset="0"/>
                <a:cs typeface="Times New Roman" panose="02020603050405020304" pitchFamily="18" charset="0"/>
              </a:rPr>
              <a:t>       </a:t>
            </a:r>
            <a:r>
              <a:rPr lang="kk-KZ" sz="1200" dirty="0" smtClean="0">
                <a:solidFill>
                  <a:srgbClr val="00B0F0"/>
                </a:solidFill>
                <a:latin typeface="Times New Roman" panose="02020603050405020304" pitchFamily="18" charset="0"/>
                <a:cs typeface="Times New Roman" panose="02020603050405020304" pitchFamily="18" charset="0"/>
              </a:rPr>
              <a:t>Колледждегі </a:t>
            </a:r>
            <a:r>
              <a:rPr lang="kk-KZ" sz="1200" dirty="0">
                <a:solidFill>
                  <a:srgbClr val="00B0F0"/>
                </a:solidFill>
                <a:latin typeface="Times New Roman" panose="02020603050405020304" pitchFamily="18" charset="0"/>
                <a:cs typeface="Times New Roman" panose="02020603050405020304" pitchFamily="18" charset="0"/>
              </a:rPr>
              <a:t>тәрбие жұмысы Жамбыл аудандық емхананың мамандары, жас өспірімдер дәрігері, СӨСҚ кабинетінің педагог-валеологі, психологтармен тығыз байланыста жұмыс жасап жатқанына мына кездесулер дәлел: колледж студенттері 13 ақпан 2019 жылы «Иммундау – өзінді және жақындарынды қорғайды» атты тақырыбында аудандық акиматта жиналысқа қатысса, ал 10.12.2018 жылы «Біз СПИД-ке қарсымыз» тақырыбына байланысты баяндама оқылып, буклеттер таратылды.  15 қараша 2018 жыл – Темекі шегуден бас тарту күніне орай «Салауатты өмір»-ұранымен студенттер арасында спорттық ойындар ұйымдастырылды. Аудандық емхана мамандары «Суйцидтің алдын алу» қоғамды мазалап отырған мәселеге де назар аударып семинар-тренинг 13.11.2018 жылы өткізді. Кездесу барысында бейнетаспа көрсетілді. Студенттер арасында «Тұмау ауруының алдын алу» және «Алкогольдік сусындар, темекі, насыбайдың зияны» атты семинармен 19.10.2018 жылы оқу жылын бастаған болатын.</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Колледж </a:t>
            </a:r>
            <a:r>
              <a:rPr lang="kk-KZ" sz="1200" dirty="0">
                <a:solidFill>
                  <a:srgbClr val="00B0F0"/>
                </a:solidFill>
                <a:latin typeface="Times New Roman" panose="02020603050405020304" pitchFamily="18" charset="0"/>
                <a:cs typeface="Times New Roman" panose="02020603050405020304" pitchFamily="18" charset="0"/>
              </a:rPr>
              <a:t>қонақ жайлық көрсетіп Қазақстан Республикасының тұңғыш Президенті күніне орай 4-6 желтоқсанда «Сонар-2018» атты халықаралық құсбегілер турниріне келген қатысушыларды күтіп алды.</a:t>
            </a:r>
            <a:endParaRPr lang="ru-RU" sz="1200" dirty="0">
              <a:solidFill>
                <a:srgbClr val="00B0F0"/>
              </a:solidFill>
              <a:latin typeface="Times New Roman" panose="02020603050405020304" pitchFamily="18" charset="0"/>
              <a:cs typeface="Times New Roman" panose="02020603050405020304" pitchFamily="18" charset="0"/>
            </a:endParaRPr>
          </a:p>
          <a:p>
            <a:pPr algn="just"/>
            <a:r>
              <a:rPr lang="kk-KZ" sz="1200" dirty="0" smtClean="0">
                <a:solidFill>
                  <a:srgbClr val="00B0F0"/>
                </a:solidFill>
                <a:latin typeface="Times New Roman" panose="02020603050405020304" pitchFamily="18" charset="0"/>
                <a:cs typeface="Times New Roman" panose="02020603050405020304" pitchFamily="18" charset="0"/>
              </a:rPr>
              <a:t>      «</a:t>
            </a:r>
            <a:r>
              <a:rPr lang="kk-KZ" sz="1200" dirty="0">
                <a:solidFill>
                  <a:srgbClr val="00B0F0"/>
                </a:solidFill>
                <a:latin typeface="Times New Roman" panose="02020603050405020304" pitchFamily="18" charset="0"/>
                <a:cs typeface="Times New Roman" panose="02020603050405020304" pitchFamily="18" charset="0"/>
              </a:rPr>
              <a:t>Сәт сапар-жас маман!» деп, түлектерімізді шығарып салдық. </a:t>
            </a:r>
            <a:endParaRPr lang="kk-KZ" sz="1200" dirty="0" smtClean="0">
              <a:solidFill>
                <a:srgbClr val="00B0F0"/>
              </a:solidFill>
              <a:latin typeface="Times New Roman" panose="02020603050405020304" pitchFamily="18" charset="0"/>
              <a:cs typeface="Times New Roman" panose="02020603050405020304" pitchFamily="18" charset="0"/>
            </a:endParaRPr>
          </a:p>
          <a:p>
            <a:pPr algn="just"/>
            <a:endParaRPr lang="kk-KZ" sz="1200" dirty="0">
              <a:solidFill>
                <a:srgbClr val="00B0F0"/>
              </a:solidFill>
              <a:latin typeface="Times New Roman" panose="02020603050405020304" pitchFamily="18" charset="0"/>
              <a:cs typeface="Times New Roman" panose="02020603050405020304" pitchFamily="18" charset="0"/>
            </a:endParaRPr>
          </a:p>
          <a:p>
            <a:pPr algn="ctr"/>
            <a:r>
              <a:rPr lang="kk-KZ" sz="1200" dirty="0" smtClean="0">
                <a:solidFill>
                  <a:srgbClr val="00B0F0"/>
                </a:solidFill>
                <a:latin typeface="Times New Roman" panose="02020603050405020304" pitchFamily="18" charset="0"/>
                <a:cs typeface="Times New Roman" panose="02020603050405020304" pitchFamily="18" charset="0"/>
              </a:rPr>
              <a:t>Алдынғы </a:t>
            </a:r>
            <a:r>
              <a:rPr lang="kk-KZ" sz="1200" dirty="0">
                <a:solidFill>
                  <a:srgbClr val="00B0F0"/>
                </a:solidFill>
                <a:latin typeface="Times New Roman" panose="02020603050405020304" pitchFamily="18" charset="0"/>
                <a:cs typeface="Times New Roman" panose="02020603050405020304" pitchFamily="18" charset="0"/>
              </a:rPr>
              <a:t>2019-2020 оқу жылы бұданда жемісті болсын, құрметті </a:t>
            </a:r>
            <a:r>
              <a:rPr lang="kk-KZ" sz="1200" dirty="0" smtClean="0">
                <a:solidFill>
                  <a:srgbClr val="00B0F0"/>
                </a:solidFill>
                <a:latin typeface="Times New Roman" panose="02020603050405020304" pitchFamily="18" charset="0"/>
                <a:cs typeface="Times New Roman" panose="02020603050405020304" pitchFamily="18" charset="0"/>
              </a:rPr>
              <a:t>әріптестер!</a:t>
            </a:r>
            <a:endParaRPr lang="ru-RU" sz="1200" dirty="0">
              <a:solidFill>
                <a:srgbClr val="00B0F0"/>
              </a:solidFill>
              <a:latin typeface="Times New Roman" panose="02020603050405020304" pitchFamily="18" charset="0"/>
              <a:cs typeface="Times New Roman" panose="02020603050405020304" pitchFamily="18" charset="0"/>
            </a:endParaRPr>
          </a:p>
          <a:p>
            <a:pPr algn="ctr"/>
            <a:r>
              <a:rPr lang="kk-KZ" dirty="0">
                <a:solidFill>
                  <a:srgbClr val="00B0F0"/>
                </a:solidFill>
              </a:rPr>
              <a:t> </a:t>
            </a:r>
            <a:endParaRPr lang="ru-RU" dirty="0">
              <a:solidFill>
                <a:srgbClr val="00B0F0"/>
              </a:solidFill>
            </a:endParaRPr>
          </a:p>
          <a:p>
            <a:r>
              <a:rPr lang="kk-KZ" dirty="0"/>
              <a:t> </a:t>
            </a:r>
            <a:endParaRPr lang="ru-RU" dirty="0"/>
          </a:p>
        </p:txBody>
      </p:sp>
    </p:spTree>
    <p:extLst>
      <p:ext uri="{BB962C8B-B14F-4D97-AF65-F5344CB8AC3E}">
        <p14:creationId xmlns:p14="http://schemas.microsoft.com/office/powerpoint/2010/main" val="321190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368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620688"/>
            <a:ext cx="56324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User\Desktop\Documents\Музей\10.jpeg"/>
          <p:cNvPicPr>
            <a:picLocks noChangeAspect="1" noChangeArrowheads="1"/>
          </p:cNvPicPr>
          <p:nvPr/>
        </p:nvPicPr>
        <p:blipFill rotWithShape="1">
          <a:blip r:embed="rId4">
            <a:extLst>
              <a:ext uri="{28A0092B-C50C-407E-A947-70E740481C1C}">
                <a14:useLocalDpi xmlns:a14="http://schemas.microsoft.com/office/drawing/2010/main" val="0"/>
              </a:ext>
            </a:extLst>
          </a:blip>
          <a:srcRect l="15081" t="10468" r="53316" b="58014"/>
          <a:stretch/>
        </p:blipFill>
        <p:spPr bwMode="auto">
          <a:xfrm>
            <a:off x="205630" y="1340768"/>
            <a:ext cx="2448271" cy="2649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993" y="4077072"/>
            <a:ext cx="266104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kk-KZ" dirty="0" smtClean="0">
                <a:solidFill>
                  <a:srgbClr val="00B0F0"/>
                </a:solidFill>
                <a:latin typeface="Times New Roman" panose="02020603050405020304" pitchFamily="18" charset="0"/>
                <a:cs typeface="Times New Roman" panose="02020603050405020304" pitchFamily="18" charset="0"/>
              </a:rPr>
              <a:t>ӘБЖАТОВ ЖАНАСБАЙ</a:t>
            </a:r>
            <a:endParaRPr lang="ru-RU" dirty="0">
              <a:solidFill>
                <a:srgbClr val="00B0F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70652" y="1043732"/>
            <a:ext cx="6265844" cy="5509200"/>
          </a:xfrm>
          <a:prstGeom prst="rect">
            <a:avLst/>
          </a:prstGeom>
          <a:noFill/>
        </p:spPr>
        <p:txBody>
          <a:bodyPr wrap="square" rtlCol="0">
            <a:spAutoFit/>
          </a:bodyPr>
          <a:lstStyle/>
          <a:p>
            <a:pPr algn="just"/>
            <a:r>
              <a:rPr lang="kk-KZ" sz="1600" dirty="0" smtClean="0">
                <a:solidFill>
                  <a:srgbClr val="00B0F0"/>
                </a:solidFill>
                <a:latin typeface="Times New Roman" panose="02020603050405020304" pitchFamily="18" charset="0"/>
                <a:cs typeface="Times New Roman" panose="02020603050405020304" pitchFamily="18" charset="0"/>
              </a:rPr>
              <a:t>            Әбжатов Жанасбай 1945 жылғы 8 мамыр күні Жамбыл ауданы</a:t>
            </a:r>
          </a:p>
          <a:p>
            <a:pPr algn="just"/>
            <a:r>
              <a:rPr lang="kk-KZ" sz="1600" dirty="0" smtClean="0">
                <a:solidFill>
                  <a:srgbClr val="00B0F0"/>
                </a:solidFill>
                <a:latin typeface="Times New Roman" panose="02020603050405020304" pitchFamily="18" charset="0"/>
                <a:cs typeface="Times New Roman" panose="02020603050405020304" pitchFamily="18" charset="0"/>
              </a:rPr>
              <a:t>Үмбетәлі ауылында туған. 1959 жылы мектеп бітірген соң екінші </a:t>
            </a:r>
          </a:p>
          <a:p>
            <a:pPr algn="just"/>
            <a:r>
              <a:rPr lang="kk-KZ" sz="1600" dirty="0" smtClean="0">
                <a:solidFill>
                  <a:srgbClr val="00B0F0"/>
                </a:solidFill>
                <a:latin typeface="Times New Roman" panose="02020603050405020304" pitchFamily="18" charset="0"/>
                <a:cs typeface="Times New Roman" panose="02020603050405020304" pitchFamily="18" charset="0"/>
              </a:rPr>
              <a:t>тың  саналған мал шаруашылығында шопандық кәсіпті жалғастырады. 1964 жылы әскерге алынып, борышын Ресейдің </a:t>
            </a:r>
            <a:r>
              <a:rPr lang="kk-KZ" sz="1600" smtClean="0">
                <a:solidFill>
                  <a:srgbClr val="00B0F0"/>
                </a:solidFill>
                <a:latin typeface="Times New Roman" panose="02020603050405020304" pitchFamily="18" charset="0"/>
                <a:cs typeface="Times New Roman" panose="02020603050405020304" pitchFamily="18" charset="0"/>
              </a:rPr>
              <a:t>Чита </a:t>
            </a:r>
            <a:r>
              <a:rPr lang="kk-KZ" sz="1600" smtClean="0">
                <a:solidFill>
                  <a:srgbClr val="00B0F0"/>
                </a:solidFill>
                <a:latin typeface="Times New Roman" panose="02020603050405020304" pitchFamily="18" charset="0"/>
                <a:cs typeface="Times New Roman" panose="02020603050405020304" pitchFamily="18" charset="0"/>
              </a:rPr>
              <a:t>облысында </a:t>
            </a:r>
            <a:r>
              <a:rPr lang="kk-KZ" sz="1600" dirty="0" smtClean="0">
                <a:solidFill>
                  <a:srgbClr val="00B0F0"/>
                </a:solidFill>
                <a:latin typeface="Times New Roman" panose="02020603050405020304" pitchFamily="18" charset="0"/>
                <a:cs typeface="Times New Roman" panose="02020603050405020304" pitchFamily="18" charset="0"/>
              </a:rPr>
              <a:t>атқарып жүргенде ерекше белсенділігін көрсете білген. Жеңістің құрдасына «Жеңістің 20 жылдығы» мерекелік медалі беріледі. Ұзынағаш кәсіптік училищесін бітіріп, 1968-1995 жылдар аралығында ауылда («Прогресс» кеңшары) механизатор болып еңбек еткен. Отыз жылға жуық дала төсіндегі жұмыстан босап, зейнеткерлікке шыққаннан кейін емшілік пен сынықшылықты қолға алған. Оның ағаштан ер шауып, ыдыс-аяқ оятын өнері де бар.</a:t>
            </a:r>
          </a:p>
          <a:p>
            <a:pPr algn="just"/>
            <a:r>
              <a:rPr lang="kk-KZ" sz="1600" dirty="0">
                <a:solidFill>
                  <a:srgbClr val="00B0F0"/>
                </a:solidFill>
                <a:latin typeface="Times New Roman" panose="02020603050405020304" pitchFamily="18" charset="0"/>
                <a:cs typeface="Times New Roman" panose="02020603050405020304" pitchFamily="18" charset="0"/>
              </a:rPr>
              <a:t> </a:t>
            </a:r>
            <a:r>
              <a:rPr lang="kk-KZ" sz="1600" dirty="0" smtClean="0">
                <a:solidFill>
                  <a:srgbClr val="00B0F0"/>
                </a:solidFill>
                <a:latin typeface="Times New Roman" panose="02020603050405020304" pitchFamily="18" charset="0"/>
                <a:cs typeface="Times New Roman" panose="02020603050405020304" pitchFamily="18" charset="0"/>
              </a:rPr>
              <a:t>            Тағы бір қыры  - ел аузындағы әңгімелерді, шежіре таратудың шебері. Ел мен жердің тарихы, өткен күндердің естеліктері жадында мықтап сақталған. Бұған дәлел ретінде 2014 жылы «Жырдың қара жорғасы» атанған Үмбетәлінің 125 жылдық мерейтойына орай деректі фильм түсірілгенде ақынның туып-өскен жері, әкесі Кәрібайдың жаз жайлауы мен қыс қыстауы сияқты көптеген деректердің Жанасбай Әбжатұлының айтуымен алынғанын атап айтуға болады.</a:t>
            </a:r>
          </a:p>
          <a:p>
            <a:pPr algn="just"/>
            <a:r>
              <a:rPr lang="kk-KZ" sz="1600" dirty="0" smtClean="0">
                <a:solidFill>
                  <a:srgbClr val="00B0F0"/>
                </a:solidFill>
                <a:latin typeface="Times New Roman" panose="02020603050405020304" pitchFamily="18" charset="0"/>
                <a:cs typeface="Times New Roman" panose="02020603050405020304" pitchFamily="18" charset="0"/>
              </a:rPr>
              <a:t>         Шаруашылықты өркендету жолындағы ұзақ жылғы маңдай теріне қарай «Еңбектегі ерлігі үшін» және басқа да медалмен, төсбелгілермен марапатталды.          </a:t>
            </a:r>
            <a:endParaRPr lang="ru-RU" sz="16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67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51356"/>
            <a:ext cx="4032448" cy="31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36712"/>
            <a:ext cx="4023686" cy="251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251356"/>
            <a:ext cx="419871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Font typeface="Wingdings" panose="05000000000000000000" pitchFamily="2" charset="2"/>
              <a:buChar char="q"/>
            </a:pPr>
            <a:r>
              <a:rPr lang="kk-KZ" b="1" dirty="0" smtClean="0">
                <a:solidFill>
                  <a:srgbClr val="FF0000"/>
                </a:solidFill>
                <a:latin typeface="Times New Roman" panose="02020603050405020304" pitchFamily="18" charset="0"/>
                <a:cs typeface="Times New Roman" panose="02020603050405020304" pitchFamily="18" charset="0"/>
              </a:rPr>
              <a:t>СӘТ САПАР, ЖАС МАМАН! - 2019</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3429000"/>
            <a:ext cx="842493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sz="1600" dirty="0" smtClean="0">
                <a:solidFill>
                  <a:srgbClr val="00B0F0"/>
                </a:solidFill>
                <a:latin typeface="Times New Roman" panose="02020603050405020304" pitchFamily="18" charset="0"/>
                <a:cs typeface="Times New Roman" panose="02020603050405020304" pitchFamily="18" charset="0"/>
              </a:rPr>
              <a:t>2018-2019 ОҚУ ЖЫЛЫНДА КОЛЛЕДЖДІ БІТІРЕТІН </a:t>
            </a:r>
          </a:p>
          <a:p>
            <a:pPr algn="ctr"/>
            <a:r>
              <a:rPr lang="kk-KZ" sz="1600" dirty="0" smtClean="0">
                <a:solidFill>
                  <a:srgbClr val="00B0F0"/>
                </a:solidFill>
                <a:latin typeface="Times New Roman" panose="02020603050405020304" pitchFamily="18" charset="0"/>
                <a:cs typeface="Times New Roman" panose="02020603050405020304" pitchFamily="18" charset="0"/>
              </a:rPr>
              <a:t> 5 ТОП, 39 ТОП, 40 ТОП, 235 ТОП, 236 ТОП  ТҮЛЕКТЕРІНЕ СӘТ САПАР ТІЛЕЙМІЗ!</a:t>
            </a:r>
            <a:endParaRPr lang="ru-RU" dirty="0">
              <a:solidFill>
                <a:srgbClr val="00B0F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5536" y="4149080"/>
            <a:ext cx="8352928" cy="1877437"/>
          </a:xfrm>
          <a:prstGeom prst="rect">
            <a:avLst/>
          </a:prstGeom>
          <a:noFill/>
        </p:spPr>
        <p:txBody>
          <a:bodyPr wrap="square" rtlCol="0">
            <a:spAutoFit/>
          </a:bodyPr>
          <a:lstStyle/>
          <a:p>
            <a:pPr algn="just"/>
            <a:r>
              <a:rPr lang="kk-KZ" sz="1600" dirty="0" smtClean="0">
                <a:solidFill>
                  <a:srgbClr val="00B0F0"/>
                </a:solidFill>
                <a:latin typeface="Times New Roman" panose="02020603050405020304" pitchFamily="18" charset="0"/>
                <a:cs typeface="Times New Roman" panose="02020603050405020304" pitchFamily="18" charset="0"/>
              </a:rPr>
              <a:t>        Колледждегі биылғы оқу жылындағы «соңғы қоңырау» мерекесі елімізде де тарихи  оқиғаларымен ерекшенеледі. Бұл дәстұрлі мереке рухани жаңғыруға бағытталған «Жастар жылымен» тұспатұс келіп отыр. Өйткені, болашақ жастардыкі екені ақиқат. Бұл күні ата-аналар өздерінің есейген балаларын  «бір мамандық иесі» екенін көріп  марқайса, ал колледж бітіруші түлектер үшін бұл күн «болашаққа қадам басқан»  күн. </a:t>
            </a:r>
          </a:p>
          <a:p>
            <a:pPr algn="ctr"/>
            <a:endParaRPr lang="kk-KZ" sz="1600" dirty="0" smtClean="0">
              <a:solidFill>
                <a:srgbClr val="00B0F0"/>
              </a:solidFill>
              <a:latin typeface="Times New Roman" panose="02020603050405020304" pitchFamily="18" charset="0"/>
              <a:cs typeface="Times New Roman" panose="02020603050405020304" pitchFamily="18" charset="0"/>
            </a:endParaRPr>
          </a:p>
          <a:p>
            <a:pPr algn="ctr"/>
            <a:r>
              <a:rPr lang="kk-KZ" sz="2000" b="1" dirty="0" smtClean="0">
                <a:solidFill>
                  <a:srgbClr val="FF0000"/>
                </a:solidFill>
                <a:latin typeface="Times New Roman" panose="02020603050405020304" pitchFamily="18" charset="0"/>
                <a:cs typeface="Times New Roman" panose="02020603050405020304" pitchFamily="18" charset="0"/>
              </a:rPr>
              <a:t>ҚАДАМДАРЫН ҚҰТТЫ БОЛСЫН!</a:t>
            </a:r>
            <a:endParaRPr lang="ru-RU"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8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83762"/>
            <a:ext cx="4747446" cy="493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9933"/>
            <a:ext cx="272573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72534" y="436314"/>
            <a:ext cx="3684022"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kk-KZ" sz="2000" dirty="0" smtClean="0">
                <a:solidFill>
                  <a:srgbClr val="00B0F0"/>
                </a:solidFill>
                <a:latin typeface="Times New Roman" panose="02020603050405020304" pitchFamily="18" charset="0"/>
                <a:cs typeface="Times New Roman" panose="02020603050405020304" pitchFamily="18" charset="0"/>
              </a:rPr>
              <a:t>3 курс, 5 группа, специальность</a:t>
            </a:r>
          </a:p>
          <a:p>
            <a:r>
              <a:rPr lang="kk-KZ" sz="2000" dirty="0">
                <a:solidFill>
                  <a:srgbClr val="00B0F0"/>
                </a:solidFill>
                <a:latin typeface="Times New Roman" panose="02020603050405020304" pitchFamily="18" charset="0"/>
                <a:cs typeface="Times New Roman" panose="02020603050405020304" pitchFamily="18" charset="0"/>
              </a:rPr>
              <a:t> </a:t>
            </a:r>
            <a:r>
              <a:rPr lang="kk-KZ" sz="2000" dirty="0" smtClean="0">
                <a:solidFill>
                  <a:srgbClr val="00B0F0"/>
                </a:solidFill>
                <a:latin typeface="Times New Roman" panose="02020603050405020304" pitchFamily="18" charset="0"/>
                <a:cs typeface="Times New Roman" panose="02020603050405020304" pitchFamily="18" charset="0"/>
              </a:rPr>
              <a:t>     «Фермерское хозяйство» </a:t>
            </a:r>
            <a:endParaRPr lang="ru-RU" sz="2000" dirty="0">
              <a:solidFill>
                <a:srgbClr val="00B0F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40853" y="5620598"/>
            <a:ext cx="4760855" cy="369332"/>
          </a:xfrm>
          <a:prstGeom prst="rect">
            <a:avLst/>
          </a:prstGeom>
          <a:noFill/>
        </p:spPr>
        <p:txBody>
          <a:bodyPr wrap="none" rtlCol="0">
            <a:spAutoFit/>
          </a:bodyPr>
          <a:lstStyle/>
          <a:p>
            <a:r>
              <a:rPr lang="ru-RU" dirty="0" smtClean="0">
                <a:solidFill>
                  <a:srgbClr val="00B0F0"/>
                </a:solidFill>
                <a:latin typeface="Times New Roman" panose="02020603050405020304" pitchFamily="18" charset="0"/>
                <a:cs typeface="Times New Roman" panose="02020603050405020304" pitchFamily="18" charset="0"/>
              </a:rPr>
              <a:t>В ДОБРЫЙ ПУТЬ ДОРОГИЕ ВЫПУСНИКИ!</a:t>
            </a:r>
            <a:endParaRPr lang="ru-RU" dirty="0">
              <a:solidFill>
                <a:srgbClr val="00B0F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298619" y="1268760"/>
            <a:ext cx="3624354" cy="2535566"/>
          </a:xfrm>
          <a:prstGeom prst="rect">
            <a:avLst/>
          </a:prstGeom>
          <a:noFill/>
        </p:spPr>
        <p:txBody>
          <a:bodyPr wrap="square" rtlCol="0">
            <a:spAutoFit/>
          </a:bodyPr>
          <a:lstStyle/>
          <a:p>
            <a:pPr algn="ctr">
              <a:lnSpc>
                <a:spcPct val="150000"/>
              </a:lnSpc>
            </a:pPr>
            <a:r>
              <a:rPr lang="kk-KZ" dirty="0" smtClean="0">
                <a:solidFill>
                  <a:srgbClr val="00B0F0"/>
                </a:solidFill>
                <a:latin typeface="Times New Roman" panose="02020603050405020304" pitchFamily="18" charset="0"/>
                <a:cs typeface="Times New Roman" panose="02020603050405020304" pitchFamily="18" charset="0"/>
              </a:rPr>
              <a:t>Сіздерге дендеріңіздің саулығын, шанырақтарыңыздың ырыс байлығын, жүректеріңізге  мәңгі жастық жалының, көңілдеріңізге сезімнің шалқыған шаттығын тілейміз.</a:t>
            </a:r>
            <a:endParaRPr lang="ru-RU" dirty="0">
              <a:solidFill>
                <a:srgbClr val="00B0F0"/>
              </a:solidFill>
              <a:latin typeface="Times New Roman" panose="02020603050405020304" pitchFamily="18" charset="0"/>
              <a:cs typeface="Times New Roman" panose="02020603050405020304" pitchFamily="18" charset="0"/>
            </a:endParaRPr>
          </a:p>
        </p:txBody>
      </p:sp>
      <p:pic>
        <p:nvPicPr>
          <p:cNvPr id="2050" name="Picture 2" descr="C:\Users\Public\Pictures\Sample Pictures\Рисунок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056" y="3804326"/>
            <a:ext cx="3310459" cy="240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3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3010"/>
            <a:ext cx="2520280" cy="322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38345"/>
            <a:ext cx="5904656" cy="283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72408" y="3573016"/>
            <a:ext cx="8548064" cy="3046988"/>
          </a:xfrm>
          <a:prstGeom prst="rect">
            <a:avLst/>
          </a:prstGeom>
        </p:spPr>
        <p:txBody>
          <a:bodyPr wrap="square">
            <a:spAutoFit/>
          </a:bodyPr>
          <a:lstStyle/>
          <a:p>
            <a:pPr algn="just"/>
            <a:r>
              <a:rPr lang="ru-RU" sz="1200" dirty="0" smtClean="0">
                <a:solidFill>
                  <a:srgbClr val="00B0F0"/>
                </a:solidFill>
                <a:latin typeface="Times New Roman" panose="02020603050405020304" pitchFamily="18" charset="0"/>
                <a:cs typeface="Times New Roman" panose="02020603050405020304" pitchFamily="18" charset="0"/>
              </a:rPr>
              <a:t>          </a:t>
            </a:r>
            <a:r>
              <a:rPr lang="ru-RU" sz="1200" dirty="0" err="1" smtClean="0">
                <a:solidFill>
                  <a:srgbClr val="00B0F0"/>
                </a:solidFill>
                <a:latin typeface="Times New Roman" panose="02020603050405020304" pitchFamily="18" charset="0"/>
                <a:cs typeface="Times New Roman" panose="02020603050405020304" pitchFamily="18" charset="0"/>
              </a:rPr>
              <a:t>Бұл</a:t>
            </a:r>
            <a:r>
              <a:rPr lang="ru-RU" sz="1200" dirty="0" smtClean="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күннің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әр</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студенттің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жүректерінде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жатталып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қалары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сөзсіз</a:t>
            </a:r>
            <a:r>
              <a:rPr lang="ru-RU" sz="1200" dirty="0" smtClean="0">
                <a:solidFill>
                  <a:srgbClr val="00B0F0"/>
                </a:solidFill>
                <a:latin typeface="Times New Roman" panose="02020603050405020304" pitchFamily="18" charset="0"/>
                <a:cs typeface="Times New Roman" panose="02020603050405020304" pitchFamily="18" charset="0"/>
              </a:rPr>
              <a:t>. </a:t>
            </a:r>
            <a:r>
              <a:rPr lang="ru-RU" sz="1200" dirty="0" err="1" smtClean="0">
                <a:solidFill>
                  <a:srgbClr val="00B0F0"/>
                </a:solidFill>
                <a:latin typeface="Times New Roman" panose="02020603050405020304" pitchFamily="18" charset="0"/>
                <a:cs typeface="Times New Roman" panose="02020603050405020304" pitchFamily="18" charset="0"/>
              </a:rPr>
              <a:t>Үлкен</a:t>
            </a:r>
            <a:r>
              <a:rPr lang="ru-RU" sz="1200" dirty="0" smtClean="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өмірге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жолдама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алып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отырған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барлық</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замандастарымыздың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жанарынан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өз</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мамандығына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деген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кәсіби</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көзқарас</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ұшқын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байқалады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оның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басты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себебінің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бірі</a:t>
            </a:r>
            <a:r>
              <a:rPr lang="ru-RU" sz="1200" dirty="0">
                <a:solidFill>
                  <a:srgbClr val="00B0F0"/>
                </a:solidFill>
                <a:latin typeface="Times New Roman" panose="02020603050405020304" pitchFamily="18" charset="0"/>
                <a:cs typeface="Times New Roman" panose="02020603050405020304" pitchFamily="18" charset="0"/>
              </a:rPr>
              <a:t> – </a:t>
            </a:r>
            <a:r>
              <a:rPr lang="ru-RU" sz="1200" dirty="0" err="1">
                <a:solidFill>
                  <a:srgbClr val="00B0F0"/>
                </a:solidFill>
                <a:latin typeface="Times New Roman" panose="02020603050405020304" pitchFamily="18" charset="0"/>
                <a:cs typeface="Times New Roman" panose="02020603050405020304" pitchFamily="18" charset="0"/>
              </a:rPr>
              <a:t>Елбасымыз</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smtClean="0">
                <a:solidFill>
                  <a:srgbClr val="00B0F0"/>
                </a:solidFill>
                <a:latin typeface="Times New Roman" panose="02020603050405020304" pitchFamily="18" charset="0"/>
                <a:cs typeface="Times New Roman" panose="02020603050405020304" pitchFamily="18" charset="0"/>
              </a:rPr>
              <a:t>Н.Ә.Назарбаевтың</a:t>
            </a:r>
            <a:r>
              <a:rPr lang="ru-RU" sz="1200" dirty="0" smtClean="0">
                <a:solidFill>
                  <a:srgbClr val="00B0F0"/>
                </a:solidFill>
                <a:latin typeface="Times New Roman" panose="02020603050405020304" pitchFamily="18" charset="0"/>
                <a:cs typeface="Times New Roman" panose="02020603050405020304" pitchFamily="18" charset="0"/>
              </a:rPr>
              <a:t> </a:t>
            </a:r>
            <a:r>
              <a:rPr lang="ru-RU" sz="1200" dirty="0">
                <a:solidFill>
                  <a:srgbClr val="00B0F0"/>
                </a:solidFill>
                <a:latin typeface="Times New Roman" panose="02020603050405020304" pitchFamily="18" charset="0"/>
                <a:cs typeface="Times New Roman" panose="02020603050405020304" pitchFamily="18" charset="0"/>
              </a:rPr>
              <a:t>2019 </a:t>
            </a:r>
            <a:r>
              <a:rPr lang="ru-RU" sz="1200" dirty="0" err="1">
                <a:solidFill>
                  <a:srgbClr val="00B0F0"/>
                </a:solidFill>
                <a:latin typeface="Times New Roman" panose="02020603050405020304" pitchFamily="18" charset="0"/>
                <a:cs typeface="Times New Roman" panose="02020603050405020304" pitchFamily="18" charset="0"/>
              </a:rPr>
              <a:t>жылды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Жастар</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жылы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деп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бекіткені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бізге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деген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үлкен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жауапкершілік</a:t>
            </a:r>
            <a:r>
              <a:rPr lang="ru-RU" sz="1200" dirty="0">
                <a:solidFill>
                  <a:srgbClr val="00B0F0"/>
                </a:solidFill>
                <a:latin typeface="Times New Roman" panose="02020603050405020304" pitchFamily="18" charset="0"/>
                <a:cs typeface="Times New Roman" panose="02020603050405020304" pitchFamily="18" charset="0"/>
              </a:rPr>
              <a:t> пен </a:t>
            </a:r>
            <a:r>
              <a:rPr lang="ru-RU" sz="1200" dirty="0" err="1">
                <a:solidFill>
                  <a:srgbClr val="00B0F0"/>
                </a:solidFill>
                <a:latin typeface="Times New Roman" panose="02020603050405020304" pitchFamily="18" charset="0"/>
                <a:cs typeface="Times New Roman" panose="02020603050405020304" pitchFamily="18" charset="0"/>
              </a:rPr>
              <a:t>күш</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қайрат</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берді</a:t>
            </a:r>
            <a:r>
              <a:rPr lang="ru-RU" sz="1200" dirty="0">
                <a:solidFill>
                  <a:srgbClr val="00B0F0"/>
                </a:solidFill>
                <a:latin typeface="Times New Roman" panose="02020603050405020304" pitchFamily="18" charset="0"/>
                <a:cs typeface="Times New Roman" panose="02020603050405020304" pitchFamily="18" charset="0"/>
              </a:rPr>
              <a:t> . </a:t>
            </a:r>
            <a:r>
              <a:rPr lang="ru-RU" sz="1200" dirty="0" err="1">
                <a:solidFill>
                  <a:srgbClr val="00B0F0"/>
                </a:solidFill>
                <a:latin typeface="Times New Roman" panose="02020603050405020304" pitchFamily="18" charset="0"/>
                <a:cs typeface="Times New Roman" panose="02020603050405020304" pitchFamily="18" charset="0"/>
              </a:rPr>
              <a:t>Сондай-ақ</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бұл</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сүйіспеншілікті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оятқан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біздің</a:t>
            </a:r>
            <a:r>
              <a:rPr lang="ru-RU" sz="1200" dirty="0">
                <a:solidFill>
                  <a:srgbClr val="00B0F0"/>
                </a:solidFill>
                <a:latin typeface="Times New Roman" panose="02020603050405020304" pitchFamily="18" charset="0"/>
                <a:cs typeface="Times New Roman" panose="02020603050405020304" pitchFamily="18" charset="0"/>
              </a:rPr>
              <a:t> 3 </a:t>
            </a:r>
            <a:r>
              <a:rPr lang="ru-RU" sz="1200" dirty="0" err="1">
                <a:solidFill>
                  <a:srgbClr val="00B0F0"/>
                </a:solidFill>
                <a:latin typeface="Times New Roman" panose="02020603050405020304" pitchFamily="18" charset="0"/>
                <a:cs typeface="Times New Roman" panose="02020603050405020304" pitchFamily="18" charset="0"/>
              </a:rPr>
              <a:t>жыл</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бойы</a:t>
            </a:r>
            <a:r>
              <a:rPr lang="ru-RU" sz="1200" dirty="0">
                <a:solidFill>
                  <a:srgbClr val="00B0F0"/>
                </a:solidFill>
                <a:latin typeface="Times New Roman" panose="02020603050405020304" pitchFamily="18" charset="0"/>
                <a:cs typeface="Times New Roman" panose="02020603050405020304" pitchFamily="18" charset="0"/>
              </a:rPr>
              <a:t> Алтын </a:t>
            </a:r>
            <a:r>
              <a:rPr lang="ru-RU" sz="1200" dirty="0" err="1">
                <a:solidFill>
                  <a:srgbClr val="00B0F0"/>
                </a:solidFill>
                <a:latin typeface="Times New Roman" panose="02020603050405020304" pitchFamily="18" charset="0"/>
                <a:cs typeface="Times New Roman" panose="02020603050405020304" pitchFamily="18" charset="0"/>
              </a:rPr>
              <a:t>ұямыз</a:t>
            </a:r>
            <a:r>
              <a:rPr lang="ru-RU" sz="1200" dirty="0">
                <a:solidFill>
                  <a:srgbClr val="00B0F0"/>
                </a:solidFill>
                <a:latin typeface="Times New Roman" panose="02020603050405020304" pitchFamily="18" charset="0"/>
                <a:cs typeface="Times New Roman" panose="02020603050405020304" pitchFamily="18" charset="0"/>
              </a:rPr>
              <a:t> – </a:t>
            </a:r>
            <a:r>
              <a:rPr lang="ru-RU" sz="1200" dirty="0" err="1">
                <a:solidFill>
                  <a:srgbClr val="00B0F0"/>
                </a:solidFill>
                <a:latin typeface="Times New Roman" panose="02020603050405020304" pitchFamily="18" charset="0"/>
                <a:cs typeface="Times New Roman" panose="02020603050405020304" pitchFamily="18" charset="0"/>
              </a:rPr>
              <a:t>колледжіміздің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ардақты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ұстаздарымыздың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ерен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еңбегі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деп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білемін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Ұрпақ</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тәрбиесі</a:t>
            </a:r>
            <a:r>
              <a:rPr lang="ru-RU" sz="1200" dirty="0">
                <a:solidFill>
                  <a:srgbClr val="00B0F0"/>
                </a:solidFill>
                <a:latin typeface="Times New Roman" panose="02020603050405020304" pitchFamily="18" charset="0"/>
                <a:cs typeface="Times New Roman" panose="02020603050405020304" pitchFamily="18" charset="0"/>
              </a:rPr>
              <a:t> – </a:t>
            </a:r>
            <a:r>
              <a:rPr lang="ru-RU" sz="1200" dirty="0" err="1">
                <a:solidFill>
                  <a:srgbClr val="00B0F0"/>
                </a:solidFill>
                <a:latin typeface="Times New Roman" panose="02020603050405020304" pitchFamily="18" charset="0"/>
                <a:cs typeface="Times New Roman" panose="02020603050405020304" pitchFamily="18" charset="0"/>
              </a:rPr>
              <a:t>ұстазға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байланысты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Ұяда</a:t>
            </a:r>
            <a:r>
              <a:rPr lang="ru-RU" sz="1200" dirty="0">
                <a:solidFill>
                  <a:srgbClr val="00B0F0"/>
                </a:solidFill>
                <a:latin typeface="Times New Roman" panose="02020603050405020304" pitchFamily="18" charset="0"/>
                <a:cs typeface="Times New Roman" panose="02020603050405020304" pitchFamily="18" charset="0"/>
              </a:rPr>
              <a:t> не </a:t>
            </a:r>
            <a:r>
              <a:rPr lang="ru-RU" sz="1200" dirty="0" err="1">
                <a:solidFill>
                  <a:srgbClr val="00B0F0"/>
                </a:solidFill>
                <a:latin typeface="Times New Roman" panose="02020603050405020304" pitchFamily="18" charset="0"/>
                <a:cs typeface="Times New Roman" panose="02020603050405020304" pitchFamily="18" charset="0"/>
              </a:rPr>
              <a:t>көрсең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ұшқанда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соны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ілерсің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дегендей</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өнегелі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ұстаздан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жақсы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шәкірт</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шығатыны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анық</a:t>
            </a:r>
            <a:r>
              <a:rPr lang="ru-RU" sz="1200" dirty="0">
                <a:solidFill>
                  <a:srgbClr val="00B0F0"/>
                </a:solidFill>
                <a:latin typeface="Times New Roman" panose="02020603050405020304" pitchFamily="18" charset="0"/>
                <a:cs typeface="Times New Roman" panose="02020603050405020304" pitchFamily="18" charset="0"/>
              </a:rPr>
              <a:t>. Бала </a:t>
            </a:r>
            <a:r>
              <a:rPr lang="ru-RU" sz="1200" dirty="0" err="1">
                <a:solidFill>
                  <a:srgbClr val="00B0F0"/>
                </a:solidFill>
                <a:latin typeface="Times New Roman" panose="02020603050405020304" pitchFamily="18" charset="0"/>
                <a:cs typeface="Times New Roman" panose="02020603050405020304" pitchFamily="18" charset="0"/>
              </a:rPr>
              <a:t>бойына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ата-анадан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кейінгі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ақыл</a:t>
            </a:r>
            <a:r>
              <a:rPr lang="ru-RU" sz="1200" dirty="0">
                <a:solidFill>
                  <a:srgbClr val="00B0F0"/>
                </a:solidFill>
                <a:latin typeface="Times New Roman" panose="02020603050405020304" pitchFamily="18" charset="0"/>
                <a:cs typeface="Times New Roman" panose="02020603050405020304" pitchFamily="18" charset="0"/>
              </a:rPr>
              <a:t>-ой, </a:t>
            </a:r>
            <a:r>
              <a:rPr lang="ru-RU" sz="1200" dirty="0" err="1">
                <a:solidFill>
                  <a:srgbClr val="00B0F0"/>
                </a:solidFill>
                <a:latin typeface="Times New Roman" panose="02020603050405020304" pitchFamily="18" charset="0"/>
                <a:cs typeface="Times New Roman" panose="02020603050405020304" pitchFamily="18" charset="0"/>
              </a:rPr>
              <a:t>адамгершілік</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әдептілік</a:t>
            </a:r>
            <a:r>
              <a:rPr lang="ru-RU" sz="1200" dirty="0">
                <a:solidFill>
                  <a:srgbClr val="00B0F0"/>
                </a:solidFill>
                <a:latin typeface="Times New Roman" panose="02020603050405020304" pitchFamily="18" charset="0"/>
                <a:cs typeface="Times New Roman" panose="02020603050405020304" pitchFamily="18" charset="0"/>
              </a:rPr>
              <a:t>, ар-</a:t>
            </a:r>
            <a:r>
              <a:rPr lang="ru-RU" sz="1200" dirty="0" err="1">
                <a:solidFill>
                  <a:srgbClr val="00B0F0"/>
                </a:solidFill>
                <a:latin typeface="Times New Roman" panose="02020603050405020304" pitchFamily="18" charset="0"/>
                <a:cs typeface="Times New Roman" panose="02020603050405020304" pitchFamily="18" charset="0"/>
              </a:rPr>
              <a:t>ұят</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ұлттық</a:t>
            </a:r>
            <a:r>
              <a:rPr lang="ru-RU" sz="1200" dirty="0">
                <a:solidFill>
                  <a:srgbClr val="00B0F0"/>
                </a:solidFill>
                <a:latin typeface="Times New Roman" panose="02020603050405020304" pitchFamily="18" charset="0"/>
                <a:cs typeface="Times New Roman" panose="02020603050405020304" pitchFamily="18" charset="0"/>
              </a:rPr>
              <a:t> сана-</a:t>
            </a:r>
            <a:r>
              <a:rPr lang="ru-RU" sz="1200" dirty="0" err="1">
                <a:solidFill>
                  <a:srgbClr val="00B0F0"/>
                </a:solidFill>
                <a:latin typeface="Times New Roman" panose="02020603050405020304" pitchFamily="18" charset="0"/>
                <a:cs typeface="Times New Roman" panose="02020603050405020304" pitchFamily="18" charset="0"/>
              </a:rPr>
              <a:t>сезімді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сіңіруші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адам</a:t>
            </a:r>
            <a:r>
              <a:rPr lang="ru-RU" sz="1200" dirty="0">
                <a:solidFill>
                  <a:srgbClr val="00B0F0"/>
                </a:solidFill>
                <a:latin typeface="Times New Roman" panose="02020603050405020304" pitchFamily="18" charset="0"/>
                <a:cs typeface="Times New Roman" panose="02020603050405020304" pitchFamily="18" charset="0"/>
              </a:rPr>
              <a:t> –  </a:t>
            </a:r>
            <a:r>
              <a:rPr lang="ru-RU" sz="1200" dirty="0" err="1">
                <a:solidFill>
                  <a:srgbClr val="00B0F0"/>
                </a:solidFill>
                <a:latin typeface="Times New Roman" panose="02020603050405020304" pitchFamily="18" charset="0"/>
                <a:cs typeface="Times New Roman" panose="02020603050405020304" pitchFamily="18" charset="0"/>
              </a:rPr>
              <a:t>Ұстаз</a:t>
            </a:r>
            <a:r>
              <a:rPr lang="ru-RU" sz="1200" dirty="0">
                <a:solidFill>
                  <a:srgbClr val="00B0F0"/>
                </a:solidFill>
                <a:latin typeface="Times New Roman" panose="02020603050405020304" pitchFamily="18" charset="0"/>
                <a:cs typeface="Times New Roman" panose="02020603050405020304" pitchFamily="18" charset="0"/>
              </a:rPr>
              <a:t>. Осы </a:t>
            </a:r>
            <a:r>
              <a:rPr lang="ru-RU" sz="1200" dirty="0" err="1">
                <a:solidFill>
                  <a:srgbClr val="00B0F0"/>
                </a:solidFill>
                <a:latin typeface="Times New Roman" panose="02020603050405020304" pitchFamily="18" charset="0"/>
                <a:cs typeface="Times New Roman" panose="02020603050405020304" pitchFamily="18" charset="0"/>
              </a:rPr>
              <a:t>жылдар</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ішінде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оқытушыларымыз</a:t>
            </a:r>
            <a:r>
              <a:rPr lang="ru-RU" sz="1200" dirty="0">
                <a:solidFill>
                  <a:srgbClr val="00B0F0"/>
                </a:solidFill>
                <a:latin typeface="Times New Roman" panose="02020603050405020304" pitchFamily="18" charset="0"/>
                <a:cs typeface="Times New Roman" panose="02020603050405020304" pitchFamily="18" charset="0"/>
              </a:rPr>
              <a:t> бен оқу </a:t>
            </a:r>
            <a:r>
              <a:rPr lang="ru-RU" sz="1200" dirty="0" err="1">
                <a:solidFill>
                  <a:srgbClr val="00B0F0"/>
                </a:solidFill>
                <a:latin typeface="Times New Roman" panose="02020603050405020304" pitchFamily="18" charset="0"/>
                <a:cs typeface="Times New Roman" panose="02020603050405020304" pitchFamily="18" charset="0"/>
              </a:rPr>
              <a:t>өндіріс</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шеберлері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бізді</a:t>
            </a:r>
            <a:r>
              <a:rPr lang="ru-RU" sz="1200" dirty="0">
                <a:solidFill>
                  <a:srgbClr val="00B0F0"/>
                </a:solidFill>
                <a:latin typeface="Times New Roman" panose="02020603050405020304" pitchFamily="18" charset="0"/>
                <a:cs typeface="Times New Roman" panose="02020603050405020304" pitchFamily="18" charset="0"/>
              </a:rPr>
              <a:t> тек </a:t>
            </a:r>
            <a:r>
              <a:rPr lang="ru-RU" sz="1200" dirty="0" err="1">
                <a:solidFill>
                  <a:srgbClr val="00B0F0"/>
                </a:solidFill>
                <a:latin typeface="Times New Roman" panose="02020603050405020304" pitchFamily="18" charset="0"/>
                <a:cs typeface="Times New Roman" panose="02020603050405020304" pitchFamily="18" charset="0"/>
              </a:rPr>
              <a:t>білікті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маман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ретінде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дайындап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қана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қоймай</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жақсы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қасиеттерді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боймызға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дарытып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тәлім</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тәрбие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аргершілік</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рухта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бағыт-бағдар</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бере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білді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Сіздерге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айтар</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алғысымыз</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шексіз</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Сондай-ақ</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колледжімізді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гүлдендіріп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барлық</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ұжымды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ерекше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татулық</a:t>
            </a:r>
            <a:r>
              <a:rPr lang="ru-RU" sz="1200" dirty="0">
                <a:solidFill>
                  <a:srgbClr val="00B0F0"/>
                </a:solidFill>
                <a:latin typeface="Times New Roman" panose="02020603050405020304" pitchFamily="18" charset="0"/>
                <a:cs typeface="Times New Roman" panose="02020603050405020304" pitchFamily="18" charset="0"/>
              </a:rPr>
              <a:t> пен </a:t>
            </a:r>
            <a:r>
              <a:rPr lang="ru-RU" sz="1200" dirty="0" err="1">
                <a:solidFill>
                  <a:srgbClr val="00B0F0"/>
                </a:solidFill>
                <a:latin typeface="Times New Roman" panose="02020603050405020304" pitchFamily="18" charset="0"/>
                <a:cs typeface="Times New Roman" panose="02020603050405020304" pitchFamily="18" charset="0"/>
              </a:rPr>
              <a:t>бірлікте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басқара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білген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біздің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Жас</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маман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атануымызға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көп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қол</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ұшын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беріп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білім</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алуымызға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себепші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болған</a:t>
            </a:r>
            <a:r>
              <a:rPr lang="ru-RU" sz="1200" dirty="0">
                <a:solidFill>
                  <a:srgbClr val="00B0F0"/>
                </a:solidFill>
                <a:latin typeface="Times New Roman" panose="02020603050405020304" pitchFamily="18" charset="0"/>
                <a:cs typeface="Times New Roman" panose="02020603050405020304" pitchFamily="18" charset="0"/>
              </a:rPr>
              <a:t> – Алтаев Болат </a:t>
            </a:r>
            <a:r>
              <a:rPr lang="ru-RU" sz="1200" dirty="0" err="1">
                <a:solidFill>
                  <a:srgbClr val="00B0F0"/>
                </a:solidFill>
                <a:latin typeface="Times New Roman" panose="02020603050405020304" pitchFamily="18" charset="0"/>
                <a:cs typeface="Times New Roman" panose="02020603050405020304" pitchFamily="18" charset="0"/>
              </a:rPr>
              <a:t>Бекбосынұлына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алғыс</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білдіреміз</a:t>
            </a:r>
            <a:r>
              <a:rPr lang="ru-RU" sz="1200" dirty="0">
                <a:solidFill>
                  <a:srgbClr val="00B0F0"/>
                </a:solidFill>
                <a:latin typeface="Times New Roman" panose="02020603050405020304" pitchFamily="18" charset="0"/>
                <a:cs typeface="Times New Roman" panose="02020603050405020304" pitchFamily="18" charset="0"/>
              </a:rPr>
              <a:t>!</a:t>
            </a:r>
          </a:p>
          <a:p>
            <a:pPr algn="just"/>
            <a:r>
              <a:rPr lang="ru-RU" sz="1200" dirty="0">
                <a:solidFill>
                  <a:srgbClr val="00B0F0"/>
                </a:solidFill>
                <a:latin typeface="Times New Roman" panose="02020603050405020304" pitchFamily="18" charset="0"/>
                <a:cs typeface="Times New Roman" panose="02020603050405020304" pitchFamily="18" charset="0"/>
              </a:rPr>
              <a:t> </a:t>
            </a:r>
            <a:r>
              <a:rPr lang="ru-RU" sz="1200" dirty="0" smtClean="0">
                <a:solidFill>
                  <a:srgbClr val="00B0F0"/>
                </a:solidFill>
                <a:latin typeface="Times New Roman" panose="02020603050405020304" pitchFamily="18" charset="0"/>
                <a:cs typeface="Times New Roman" panose="02020603050405020304" pitchFamily="18" charset="0"/>
              </a:rPr>
              <a:t>        </a:t>
            </a:r>
            <a:r>
              <a:rPr lang="ru-RU" sz="1200" dirty="0">
                <a:solidFill>
                  <a:srgbClr val="00B0F0"/>
                </a:solidFill>
                <a:latin typeface="Times New Roman" panose="02020603050405020304" pitchFamily="18" charset="0"/>
                <a:cs typeface="Times New Roman" panose="02020603050405020304" pitchFamily="18" charset="0"/>
              </a:rPr>
              <a:t>Алтын </a:t>
            </a:r>
            <a:r>
              <a:rPr lang="ru-RU" sz="1200" dirty="0" err="1">
                <a:solidFill>
                  <a:srgbClr val="00B0F0"/>
                </a:solidFill>
                <a:latin typeface="Times New Roman" panose="02020603050405020304" pitchFamily="18" charset="0"/>
                <a:cs typeface="Times New Roman" panose="02020603050405020304" pitchFamily="18" charset="0"/>
              </a:rPr>
              <a:t>ұямыздан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өмір</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атты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ұлы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тауды</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бетке</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алып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ұшып</a:t>
            </a:r>
            <a:r>
              <a:rPr lang="ru-RU" sz="1200" dirty="0">
                <a:solidFill>
                  <a:srgbClr val="00B0F0"/>
                </a:solidFill>
                <a:latin typeface="Times New Roman" panose="02020603050405020304" pitchFamily="18" charset="0"/>
                <a:cs typeface="Times New Roman" panose="02020603050405020304" pitchFamily="18" charset="0"/>
              </a:rPr>
              <a:t> бара </a:t>
            </a:r>
            <a:r>
              <a:rPr lang="ru-RU" sz="1200" dirty="0" err="1">
                <a:solidFill>
                  <a:srgbClr val="00B0F0"/>
                </a:solidFill>
                <a:latin typeface="Times New Roman" panose="02020603050405020304" pitchFamily="18" charset="0"/>
                <a:cs typeface="Times New Roman" panose="02020603050405020304" pitchFamily="18" charset="0"/>
              </a:rPr>
              <a:t>жатқан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замандас</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достарымызға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айтар</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тілегіміз</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қайда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жүрсек</a:t>
            </a:r>
            <a:r>
              <a:rPr lang="ru-RU" sz="1200" dirty="0">
                <a:solidFill>
                  <a:srgbClr val="00B0F0"/>
                </a:solidFill>
                <a:latin typeface="Times New Roman" panose="02020603050405020304" pitchFamily="18" charset="0"/>
                <a:cs typeface="Times New Roman" panose="02020603050405020304" pitchFamily="18" charset="0"/>
              </a:rPr>
              <a:t> те, </a:t>
            </a:r>
            <a:r>
              <a:rPr lang="ru-RU" sz="1200" dirty="0" err="1">
                <a:solidFill>
                  <a:srgbClr val="00B0F0"/>
                </a:solidFill>
                <a:latin typeface="Times New Roman" panose="02020603050405020304" pitchFamily="18" charset="0"/>
                <a:cs typeface="Times New Roman" panose="02020603050405020304" pitchFamily="18" charset="0"/>
              </a:rPr>
              <a:t>қайда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болсақ</a:t>
            </a:r>
            <a:r>
              <a:rPr lang="ru-RU" sz="1200" dirty="0">
                <a:solidFill>
                  <a:srgbClr val="00B0F0"/>
                </a:solidFill>
                <a:latin typeface="Times New Roman" panose="02020603050405020304" pitchFamily="18" charset="0"/>
                <a:cs typeface="Times New Roman" panose="02020603050405020304" pitchFamily="18" charset="0"/>
              </a:rPr>
              <a:t> та </a:t>
            </a:r>
            <a:r>
              <a:rPr lang="ru-RU" sz="1200" dirty="0" err="1">
                <a:solidFill>
                  <a:srgbClr val="00B0F0"/>
                </a:solidFill>
                <a:latin typeface="Times New Roman" panose="02020603050405020304" pitchFamily="18" charset="0"/>
                <a:cs typeface="Times New Roman" panose="02020603050405020304" pitchFamily="18" charset="0"/>
              </a:rPr>
              <a:t>бір</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бірімізді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ұмытпайық</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Әрқашан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жадымызда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есімімізді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жаңғыртып</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жүрейік</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Сондықтан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қадірлі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достар</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Қорқыт</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бабамыз</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айтқандай</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Қара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орманымыз</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шайқалмасын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Қара</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тауымыз</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бүгілмесін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Аққан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дариямыз</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сарқылмасын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Түркі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дүниесі</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түгел</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болсын</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дегендей</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бұл</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тілектер</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замандастарымыздың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біздің</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бойтұмарымыз</a:t>
            </a:r>
            <a:r>
              <a:rPr lang="ru-RU" sz="1200" dirty="0">
                <a:solidFill>
                  <a:srgbClr val="00B0F0"/>
                </a:solidFill>
                <a:latin typeface="Times New Roman" panose="02020603050405020304" pitchFamily="18" charset="0"/>
                <a:cs typeface="Times New Roman" panose="02020603050405020304" pitchFamily="18" charset="0"/>
              </a:rPr>
              <a:t> </a:t>
            </a:r>
            <a:r>
              <a:rPr lang="ru-RU" sz="1200" dirty="0" err="1">
                <a:solidFill>
                  <a:srgbClr val="00B0F0"/>
                </a:solidFill>
                <a:latin typeface="Times New Roman" panose="02020603050405020304" pitchFamily="18" charset="0"/>
                <a:cs typeface="Times New Roman" panose="02020603050405020304" pitchFamily="18" charset="0"/>
              </a:rPr>
              <a:t>болсын</a:t>
            </a:r>
            <a:r>
              <a:rPr lang="ru-RU" sz="1200" dirty="0">
                <a:solidFill>
                  <a:srgbClr val="00B0F0"/>
                </a:solidFill>
                <a:latin typeface="Times New Roman" panose="02020603050405020304" pitchFamily="18" charset="0"/>
                <a:cs typeface="Times New Roman" panose="02020603050405020304" pitchFamily="18" charset="0"/>
              </a:rPr>
              <a:t>!!! </a:t>
            </a:r>
          </a:p>
          <a:p>
            <a:r>
              <a:rPr lang="ru-RU" sz="1200" dirty="0">
                <a:solidFill>
                  <a:srgbClr val="00B0F0"/>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179512" y="53678"/>
            <a:ext cx="268349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Font typeface="Wingdings" panose="05000000000000000000" pitchFamily="2" charset="2"/>
              <a:buChar char="q"/>
            </a:pPr>
            <a:r>
              <a:rPr lang="kk-KZ" b="1" dirty="0" smtClean="0">
                <a:solidFill>
                  <a:srgbClr val="FF0000"/>
                </a:solidFill>
                <a:latin typeface="Times New Roman" panose="02020603050405020304" pitchFamily="18" charset="0"/>
                <a:cs typeface="Times New Roman" panose="02020603050405020304" pitchFamily="18" charset="0"/>
              </a:rPr>
              <a:t>ЖАС МАМАН - 2019</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320988" y="2607296"/>
            <a:ext cx="538234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dirty="0" err="1">
                <a:solidFill>
                  <a:srgbClr val="00B0F0"/>
                </a:solidFill>
                <a:latin typeface="Times New Roman" panose="02020603050405020304" pitchFamily="18" charset="0"/>
                <a:cs typeface="Times New Roman" panose="02020603050405020304" pitchFamily="18" charset="0"/>
              </a:rPr>
              <a:t>Жарқыра</a:t>
            </a:r>
            <a:r>
              <a:rPr lang="ru-RU" dirty="0">
                <a:solidFill>
                  <a:srgbClr val="00B0F0"/>
                </a:solidFill>
                <a:latin typeface="Times New Roman" panose="02020603050405020304" pitchFamily="18" charset="0"/>
                <a:cs typeface="Times New Roman" panose="02020603050405020304" pitchFamily="18" charset="0"/>
              </a:rPr>
              <a:t>, </a:t>
            </a:r>
            <a:r>
              <a:rPr lang="ru-RU" dirty="0" err="1">
                <a:solidFill>
                  <a:srgbClr val="00B0F0"/>
                </a:solidFill>
                <a:latin typeface="Times New Roman" panose="02020603050405020304" pitchFamily="18" charset="0"/>
                <a:cs typeface="Times New Roman" panose="02020603050405020304" pitchFamily="18" charset="0"/>
              </a:rPr>
              <a:t>жаса</a:t>
            </a:r>
            <a:r>
              <a:rPr lang="ru-RU" dirty="0">
                <a:solidFill>
                  <a:srgbClr val="00B0F0"/>
                </a:solidFill>
                <a:latin typeface="Times New Roman" panose="02020603050405020304" pitchFamily="18" charset="0"/>
                <a:cs typeface="Times New Roman" panose="02020603050405020304" pitchFamily="18" charset="0"/>
              </a:rPr>
              <a:t>,  </a:t>
            </a:r>
            <a:r>
              <a:rPr lang="ru-RU" dirty="0" err="1">
                <a:solidFill>
                  <a:srgbClr val="00B0F0"/>
                </a:solidFill>
                <a:latin typeface="Times New Roman" panose="02020603050405020304" pitchFamily="18" charset="0"/>
                <a:cs typeface="Times New Roman" panose="02020603050405020304" pitchFamily="18" charset="0"/>
              </a:rPr>
              <a:t>Жас</a:t>
            </a:r>
            <a:r>
              <a:rPr lang="ru-RU" dirty="0">
                <a:solidFill>
                  <a:srgbClr val="00B0F0"/>
                </a:solidFill>
                <a:latin typeface="Times New Roman" panose="02020603050405020304" pitchFamily="18" charset="0"/>
                <a:cs typeface="Times New Roman" panose="02020603050405020304" pitchFamily="18" charset="0"/>
              </a:rPr>
              <a:t> </a:t>
            </a:r>
            <a:r>
              <a:rPr lang="ru-RU" dirty="0" err="1">
                <a:solidFill>
                  <a:srgbClr val="00B0F0"/>
                </a:solidFill>
                <a:latin typeface="Times New Roman" panose="02020603050405020304" pitchFamily="18" charset="0"/>
                <a:cs typeface="Times New Roman" panose="02020603050405020304" pitchFamily="18" charset="0"/>
              </a:rPr>
              <a:t>маман</a:t>
            </a:r>
            <a:r>
              <a:rPr lang="ru-RU" dirty="0" smtClean="0">
                <a:solidFill>
                  <a:srgbClr val="00B0F0"/>
                </a:solidFill>
                <a:latin typeface="Times New Roman" panose="02020603050405020304" pitchFamily="18" charset="0"/>
                <a:cs typeface="Times New Roman" panose="02020603050405020304" pitchFamily="18" charset="0"/>
              </a:rPr>
              <a:t>!</a:t>
            </a:r>
          </a:p>
          <a:p>
            <a:pPr algn="ctr"/>
            <a:r>
              <a:rPr lang="ru-RU" dirty="0" smtClean="0">
                <a:solidFill>
                  <a:srgbClr val="00B0F0"/>
                </a:solidFill>
                <a:latin typeface="Times New Roman" panose="02020603050405020304" pitchFamily="18" charset="0"/>
                <a:cs typeface="Times New Roman" panose="02020603050405020304" pitchFamily="18" charset="0"/>
              </a:rPr>
              <a:t>     </a:t>
            </a:r>
            <a:r>
              <a:rPr lang="ru-RU" dirty="0">
                <a:solidFill>
                  <a:srgbClr val="00B0F0"/>
                </a:solidFill>
                <a:latin typeface="Times New Roman" panose="02020603050405020304" pitchFamily="18" charset="0"/>
                <a:cs typeface="Times New Roman" panose="02020603050405020304" pitchFamily="18" charset="0"/>
              </a:rPr>
              <a:t>3 курс  39 топ </a:t>
            </a:r>
            <a:r>
              <a:rPr lang="ru-RU" dirty="0" err="1">
                <a:solidFill>
                  <a:srgbClr val="00B0F0"/>
                </a:solidFill>
                <a:latin typeface="Times New Roman" panose="02020603050405020304" pitchFamily="18" charset="0"/>
                <a:cs typeface="Times New Roman" panose="02020603050405020304" pitchFamily="18" charset="0"/>
              </a:rPr>
              <a:t>студенттері</a:t>
            </a:r>
            <a:r>
              <a:rPr lang="ru-RU" dirty="0">
                <a:solidFill>
                  <a:srgbClr val="00B0F0"/>
                </a:solidFill>
                <a:latin typeface="Times New Roman" panose="02020603050405020304" pitchFamily="18" charset="0"/>
                <a:cs typeface="Times New Roman" panose="02020603050405020304" pitchFamily="18" charset="0"/>
              </a:rPr>
              <a:t>  </a:t>
            </a:r>
            <a:r>
              <a:rPr lang="ru-RU" dirty="0" smtClean="0">
                <a:solidFill>
                  <a:srgbClr val="00B0F0"/>
                </a:solidFill>
                <a:latin typeface="Times New Roman" panose="02020603050405020304" pitchFamily="18" charset="0"/>
                <a:cs typeface="Times New Roman" panose="02020603050405020304" pitchFamily="18" charset="0"/>
              </a:rPr>
              <a:t>«</a:t>
            </a:r>
            <a:r>
              <a:rPr lang="kk-KZ" dirty="0" smtClean="0">
                <a:solidFill>
                  <a:srgbClr val="00B0F0"/>
                </a:solidFill>
                <a:latin typeface="Times New Roman" panose="02020603050405020304" pitchFamily="18" charset="0"/>
                <a:cs typeface="Times New Roman" panose="02020603050405020304" pitchFamily="18" charset="0"/>
              </a:rPr>
              <a:t>Тамақтандыруды ұйымдастыру</a:t>
            </a:r>
            <a:r>
              <a:rPr lang="ru-RU" dirty="0" smtClean="0">
                <a:solidFill>
                  <a:srgbClr val="00B0F0"/>
                </a:solidFill>
                <a:latin typeface="Times New Roman" panose="02020603050405020304" pitchFamily="18" charset="0"/>
                <a:cs typeface="Times New Roman" panose="02020603050405020304" pitchFamily="18" charset="0"/>
              </a:rPr>
              <a:t>»  </a:t>
            </a:r>
            <a:r>
              <a:rPr lang="ru-RU" dirty="0" err="1">
                <a:solidFill>
                  <a:srgbClr val="00B0F0"/>
                </a:solidFill>
                <a:latin typeface="Times New Roman" panose="02020603050405020304" pitchFamily="18" charset="0"/>
                <a:cs typeface="Times New Roman" panose="02020603050405020304" pitchFamily="18" charset="0"/>
              </a:rPr>
              <a:t>мамандығы</a:t>
            </a:r>
            <a:endParaRPr lang="ru-RU"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61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8459"/>
            <a:ext cx="28416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8316" y="6021288"/>
            <a:ext cx="603716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ru-RU" dirty="0" smtClean="0">
                <a:solidFill>
                  <a:srgbClr val="00B0F0"/>
                </a:solidFill>
                <a:latin typeface="Times New Roman" panose="02020603050405020304" pitchFamily="18" charset="0"/>
                <a:cs typeface="Times New Roman" panose="02020603050405020304" pitchFamily="18" charset="0"/>
              </a:rPr>
              <a:t>3 КУРС, 39 ТОП  АТА-АНАЛАРДЫ</a:t>
            </a:r>
            <a:r>
              <a:rPr lang="kk-KZ" dirty="0" smtClean="0">
                <a:solidFill>
                  <a:srgbClr val="00B0F0"/>
                </a:solidFill>
                <a:latin typeface="Times New Roman" panose="02020603050405020304" pitchFamily="18" charset="0"/>
                <a:cs typeface="Times New Roman" panose="02020603050405020304" pitchFamily="18" charset="0"/>
              </a:rPr>
              <a:t>Ң АЛҒЫС ЖОЛДАУЫ</a:t>
            </a:r>
            <a:endParaRPr lang="ru-RU" dirty="0">
              <a:solidFill>
                <a:srgbClr val="00B0F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64462" y="1052736"/>
            <a:ext cx="4206749" cy="4524315"/>
          </a:xfrm>
          <a:prstGeom prst="rect">
            <a:avLst/>
          </a:prstGeom>
          <a:noFill/>
        </p:spPr>
        <p:txBody>
          <a:bodyPr wrap="square" rtlCol="0">
            <a:spAutoFit/>
          </a:bodyPr>
          <a:lstStyle/>
          <a:p>
            <a:pPr algn="just"/>
            <a:r>
              <a:rPr lang="kk-KZ" sz="1400" dirty="0">
                <a:solidFill>
                  <a:srgbClr val="00B0F0"/>
                </a:solidFill>
                <a:latin typeface="Times New Roman" panose="02020603050405020304" pitchFamily="18" charset="0"/>
                <a:cs typeface="Times New Roman" panose="02020603050405020304" pitchFamily="18" charset="0"/>
              </a:rPr>
              <a:t> </a:t>
            </a:r>
            <a:r>
              <a:rPr lang="kk-KZ" sz="1400" dirty="0" smtClean="0">
                <a:solidFill>
                  <a:srgbClr val="00B0F0"/>
                </a:solidFill>
                <a:latin typeface="Times New Roman" panose="02020603050405020304" pitchFamily="18" charset="0"/>
                <a:cs typeface="Times New Roman" panose="02020603050405020304" pitchFamily="18" charset="0"/>
              </a:rPr>
              <a:t>        Міне, 3 жыл бойы  балаларымыз білім нәрімен сусындап, өмір белесіне жолдама алған жас маман аттанып отыр, осы жетістікке арқау болған әрдайым </a:t>
            </a:r>
          </a:p>
          <a:p>
            <a:pPr algn="just"/>
            <a:r>
              <a:rPr lang="kk-KZ" sz="1400" dirty="0" smtClean="0">
                <a:solidFill>
                  <a:srgbClr val="00B0F0"/>
                </a:solidFill>
                <a:latin typeface="Times New Roman" panose="02020603050405020304" pitchFamily="18" charset="0"/>
                <a:cs typeface="Times New Roman" panose="02020603050405020304" pitchFamily="18" charset="0"/>
              </a:rPr>
              <a:t>балаларымыздың оқу мен еңбек жолына тартып бар үмітін артып отырған колледж директоры Алтаев Болат Бекбосынұлына, Ардақ Жеткергеноваға, Кульжан Тураровна, Берік Орақбаевичқа, Акерке Акимовнаға, Айжан Қабылбековнаға жәнеде бар  білгенін аямай ыстығымен суығына бірге болған 36 топ жетекшісі Ахметова Гульзат Куатбековнаға, өндірістік шебері Кулахметова Асемгуль Саиновнаға сондай ақ колледж  қабырғасындағы барлық оқытушыларға ата аналар атынан Алғысымыз  шексіз, жұмыстарыңызға табыс, шығармашылық белестерден көріне  берулеріңізге шын   жүректен тілектеспіз, 100 жасаған Жамбыл атамыздың атындағы  осындай   киелі білім ордасында білім алғанына біз қуаныштымыз !</a:t>
            </a:r>
          </a:p>
          <a:p>
            <a:pPr algn="ctr"/>
            <a:endParaRPr lang="kk-KZ" dirty="0" smtClean="0">
              <a:solidFill>
                <a:srgbClr val="00B0F0"/>
              </a:solidFill>
              <a:latin typeface="Times New Roman" panose="02020603050405020304" pitchFamily="18" charset="0"/>
              <a:cs typeface="Times New Roman" panose="02020603050405020304" pitchFamily="18" charset="0"/>
            </a:endParaRPr>
          </a:p>
          <a:p>
            <a:pPr algn="ctr"/>
            <a:r>
              <a:rPr lang="kk-KZ" dirty="0" smtClean="0">
                <a:solidFill>
                  <a:srgbClr val="00B0F0"/>
                </a:solidFill>
                <a:latin typeface="Times New Roman" panose="02020603050405020304" pitchFamily="18" charset="0"/>
                <a:cs typeface="Times New Roman" panose="02020603050405020304" pitchFamily="18" charset="0"/>
              </a:rPr>
              <a:t>Рахмет !</a:t>
            </a:r>
            <a:endParaRPr lang="ru-RU" dirty="0">
              <a:solidFill>
                <a:srgbClr val="00B0F0"/>
              </a:solidFill>
              <a:latin typeface="Times New Roman" panose="02020603050405020304" pitchFamily="18" charset="0"/>
              <a:cs typeface="Times New Roman" panose="02020603050405020304" pitchFamily="18" charset="0"/>
            </a:endParaRPr>
          </a:p>
        </p:txBody>
      </p:sp>
      <p:pic>
        <p:nvPicPr>
          <p:cNvPr id="4" name="Picture 2" descr="G:\Files\IMG_2362-01-07-19-0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248459"/>
            <a:ext cx="4342287"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7039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5005</TotalTime>
  <Words>2957</Words>
  <Application>Microsoft Office PowerPoint</Application>
  <PresentationFormat>Экран (4:3)</PresentationFormat>
  <Paragraphs>123</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797</cp:revision>
  <dcterms:created xsi:type="dcterms:W3CDTF">2018-12-07T08:23:31Z</dcterms:created>
  <dcterms:modified xsi:type="dcterms:W3CDTF">2019-08-28T04:47:42Z</dcterms:modified>
</cp:coreProperties>
</file>